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3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adroTexto 67"/>
          <p:cNvSpPr txBox="1"/>
          <p:nvPr/>
        </p:nvSpPr>
        <p:spPr>
          <a:xfrm>
            <a:off x="36811" y="988333"/>
            <a:ext cx="8836885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7030A0"/>
                </a:solidFill>
              </a:rPr>
              <a:t>1_Formar </a:t>
            </a:r>
            <a:r>
              <a:rPr lang="es-AR" sz="1200" b="1" dirty="0">
                <a:solidFill>
                  <a:srgbClr val="7030A0"/>
                </a:solidFill>
              </a:rPr>
              <a:t>el </a:t>
            </a:r>
            <a:r>
              <a:rPr lang="es-AR" sz="1200" b="1" i="1" u="sng" dirty="0">
                <a:solidFill>
                  <a:srgbClr val="7030A0"/>
                </a:solidFill>
              </a:rPr>
              <a:t>ANHÍDRIDO</a:t>
            </a:r>
            <a:r>
              <a:rPr lang="es-AR" sz="1200" b="1" dirty="0">
                <a:solidFill>
                  <a:srgbClr val="7030A0"/>
                </a:solidFill>
              </a:rPr>
              <a:t> a partir del NO METAL + </a:t>
            </a:r>
            <a:r>
              <a:rPr lang="es-AR" sz="1200" b="1" dirty="0" smtClean="0">
                <a:solidFill>
                  <a:srgbClr val="7030A0"/>
                </a:solidFill>
              </a:rPr>
              <a:t>O</a:t>
            </a:r>
            <a:r>
              <a:rPr lang="es-AR" sz="1200" b="1" baseline="-25000" dirty="0" smtClean="0">
                <a:solidFill>
                  <a:srgbClr val="7030A0"/>
                </a:solidFill>
              </a:rPr>
              <a:t>2                                    </a:t>
            </a:r>
            <a:r>
              <a:rPr lang="es-AR" sz="1200" b="1" dirty="0" smtClean="0">
                <a:solidFill>
                  <a:srgbClr val="7030A0"/>
                </a:solidFill>
              </a:rPr>
              <a:t>Anhídrido (se debe realizar el cruzamiento de valencias y Balanceo)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2003302" y="3976864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3734" y="10633"/>
            <a:ext cx="452101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FORMACION DE  </a:t>
            </a:r>
            <a:r>
              <a:rPr lang="es-AR" b="1" u="sng" dirty="0"/>
              <a:t>OXÁCIDOS U ÓXOÁCIDOS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2873907" y="369722"/>
            <a:ext cx="5197438" cy="26161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/>
              <a:t>Son </a:t>
            </a:r>
            <a:r>
              <a:rPr lang="es-AR" sz="1100" b="1" dirty="0"/>
              <a:t>compuestos TERNARIOS que resultan de la combinación de  ANHÍDRIDO con H</a:t>
            </a:r>
            <a:r>
              <a:rPr lang="es-AR" sz="1100" b="1" baseline="-25000" dirty="0"/>
              <a:t>2</a:t>
            </a:r>
            <a:r>
              <a:rPr lang="es-AR" sz="1100" b="1" dirty="0"/>
              <a:t>O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2965" y="2278493"/>
            <a:ext cx="2616723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El NO METAL “S”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763244" y="15155"/>
            <a:ext cx="5455596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>
                <a:latin typeface="Arial" panose="020B0604020202020204" pitchFamily="34" charset="0"/>
                <a:cs typeface="Arial" panose="020B0604020202020204" pitchFamily="34" charset="0"/>
              </a:rPr>
              <a:t>+ OXIGENO + H</a:t>
            </a:r>
            <a:r>
              <a:rPr lang="es-AR" sz="12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200" b="1" dirty="0"/>
              <a:t>                          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200" b="1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es-AR" sz="1200" b="1" baseline="-250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-25193" y="2956041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  </a:t>
            </a:r>
            <a:r>
              <a:rPr lang="es-AR" sz="1200" b="1" dirty="0" smtClean="0">
                <a:solidFill>
                  <a:srgbClr val="002060"/>
                </a:solidFill>
              </a:rPr>
              <a:t>S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100" baseline="-25000" dirty="0"/>
              <a:t>  </a:t>
            </a:r>
            <a:r>
              <a:rPr lang="es-AR" sz="1100" dirty="0"/>
              <a:t>  </a:t>
            </a:r>
            <a:r>
              <a:rPr lang="es-AR" sz="1100" dirty="0" smtClean="0"/>
              <a:t>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S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baseline="30000" dirty="0" smtClean="0"/>
              <a:t>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Conector recto de flecha 44"/>
          <p:cNvCxnSpPr/>
          <p:nvPr/>
        </p:nvCxnSpPr>
        <p:spPr>
          <a:xfrm>
            <a:off x="1979068" y="309454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3300284" y="2928146"/>
            <a:ext cx="459432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s-AR" sz="1200" b="1" dirty="0" smtClean="0">
                <a:solidFill>
                  <a:srgbClr val="002060"/>
                </a:solidFill>
              </a:rPr>
              <a:t>2S +O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200" b="1" dirty="0">
                <a:solidFill>
                  <a:srgbClr val="002060"/>
                </a:solidFill>
              </a:rPr>
              <a:t>2SO</a:t>
            </a:r>
            <a:r>
              <a:rPr lang="es-AR" sz="1200" baseline="30000" dirty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/>
          <p:cNvCxnSpPr/>
          <p:nvPr/>
        </p:nvCxnSpPr>
        <p:spPr>
          <a:xfrm>
            <a:off x="6458409" y="3062695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7979872" y="3156031"/>
            <a:ext cx="22312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HIPOsulfurOSO    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9727289" y="3051095"/>
            <a:ext cx="360657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37" name="Rectángulo 36"/>
          <p:cNvSpPr>
            <a:spLocks noChangeArrowheads="1"/>
          </p:cNvSpPr>
          <p:nvPr/>
        </p:nvSpPr>
        <p:spPr bwMode="auto">
          <a:xfrm>
            <a:off x="9907618" y="499187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38" name="Rectángulo 37"/>
          <p:cNvSpPr>
            <a:spLocks noChangeArrowheads="1"/>
          </p:cNvSpPr>
          <p:nvPr/>
        </p:nvSpPr>
        <p:spPr bwMode="auto">
          <a:xfrm>
            <a:off x="10170450" y="1343222"/>
            <a:ext cx="1828800" cy="501015"/>
          </a:xfrm>
          <a:prstGeom prst="rect">
            <a:avLst/>
          </a:prstGeom>
          <a:gradFill rotWithShape="1">
            <a:gsLst>
              <a:gs pos="0">
                <a:srgbClr val="CCFF66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ÓXIDO ÁCIDO </a:t>
            </a:r>
          </a:p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 ANHIDRIDO</a:t>
            </a:r>
          </a:p>
        </p:txBody>
      </p:sp>
      <p:sp>
        <p:nvSpPr>
          <p:cNvPr id="39" name="Rectángulo 38"/>
          <p:cNvSpPr>
            <a:spLocks noChangeArrowheads="1"/>
          </p:cNvSpPr>
          <p:nvPr/>
        </p:nvSpPr>
        <p:spPr bwMode="auto">
          <a:xfrm>
            <a:off x="10284750" y="2227023"/>
            <a:ext cx="1828800" cy="340360"/>
          </a:xfrm>
          <a:prstGeom prst="rect">
            <a:avLst/>
          </a:prstGeom>
          <a:gradFill rotWithShape="1">
            <a:gsLst>
              <a:gs pos="0">
                <a:srgbClr val="CC9900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99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OXOÁCIDOS</a:t>
            </a:r>
          </a:p>
        </p:txBody>
      </p:sp>
      <p:cxnSp>
        <p:nvCxnSpPr>
          <p:cNvPr id="40" name="Conector recto 39"/>
          <p:cNvCxnSpPr>
            <a:cxnSpLocks noChangeShapeType="1"/>
          </p:cNvCxnSpPr>
          <p:nvPr/>
        </p:nvCxnSpPr>
        <p:spPr bwMode="auto">
          <a:xfrm>
            <a:off x="10284750" y="985359"/>
            <a:ext cx="243205" cy="3581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Conector recto 40"/>
          <p:cNvCxnSpPr>
            <a:cxnSpLocks noChangeShapeType="1"/>
          </p:cNvCxnSpPr>
          <p:nvPr/>
        </p:nvCxnSpPr>
        <p:spPr bwMode="auto">
          <a:xfrm>
            <a:off x="10522552" y="1866343"/>
            <a:ext cx="2286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CuadroTexto 69"/>
          <p:cNvSpPr txBox="1"/>
          <p:nvPr/>
        </p:nvSpPr>
        <p:spPr>
          <a:xfrm>
            <a:off x="10444887" y="1003139"/>
            <a:ext cx="63996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+O</a:t>
            </a:r>
            <a:r>
              <a:rPr lang="es-AR" baseline="-25000" dirty="0" smtClean="0"/>
              <a:t>2</a:t>
            </a:r>
            <a:endParaRPr lang="es-AR" dirty="0"/>
          </a:p>
        </p:txBody>
      </p:sp>
      <p:sp>
        <p:nvSpPr>
          <p:cNvPr id="71" name="CuadroTexto 70"/>
          <p:cNvSpPr txBox="1"/>
          <p:nvPr/>
        </p:nvSpPr>
        <p:spPr>
          <a:xfrm>
            <a:off x="10722864" y="1853127"/>
            <a:ext cx="1469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+H</a:t>
            </a:r>
            <a:r>
              <a:rPr lang="es-AR" baseline="-25000" dirty="0" smtClean="0"/>
              <a:t>2 </a:t>
            </a:r>
            <a:r>
              <a:rPr lang="es-AR" dirty="0" smtClean="0"/>
              <a:t>O (agua)</a:t>
            </a:r>
            <a:endParaRPr lang="es-AR" dirty="0"/>
          </a:p>
        </p:txBody>
      </p:sp>
      <p:cxnSp>
        <p:nvCxnSpPr>
          <p:cNvPr id="72" name="Conector recto de flecha 71"/>
          <p:cNvCxnSpPr/>
          <p:nvPr/>
        </p:nvCxnSpPr>
        <p:spPr>
          <a:xfrm>
            <a:off x="8509502" y="171050"/>
            <a:ext cx="728388" cy="54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/>
          <p:cNvSpPr txBox="1"/>
          <p:nvPr/>
        </p:nvSpPr>
        <p:spPr>
          <a:xfrm>
            <a:off x="34579" y="664818"/>
            <a:ext cx="4753281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AR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formarlo se debe seguir el siguiente procedimiento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4813968" y="1370517"/>
            <a:ext cx="4713667" cy="830997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>
                <a:solidFill>
                  <a:srgbClr val="7030A0"/>
                </a:solidFill>
              </a:rPr>
              <a:t>3</a:t>
            </a:r>
            <a:r>
              <a:rPr lang="es-AR" sz="1200" dirty="0" smtClean="0">
                <a:solidFill>
                  <a:srgbClr val="7030A0"/>
                </a:solidFill>
              </a:rPr>
              <a:t>_En </a:t>
            </a:r>
            <a:r>
              <a:rPr lang="es-AR" sz="1200" dirty="0">
                <a:solidFill>
                  <a:srgbClr val="7030A0"/>
                </a:solidFill>
              </a:rPr>
              <a:t>el producto de la reacción, de lado derecho se debe colocar:</a:t>
            </a:r>
          </a:p>
          <a:p>
            <a:r>
              <a:rPr lang="es-AR" sz="1200" dirty="0">
                <a:solidFill>
                  <a:srgbClr val="FF0000"/>
                </a:solidFill>
              </a:rPr>
              <a:t>C= </a:t>
            </a:r>
            <a:r>
              <a:rPr lang="es-AR" sz="1200" dirty="0">
                <a:solidFill>
                  <a:srgbClr val="7030A0"/>
                </a:solidFill>
              </a:rPr>
              <a:t>Todos los átomos de O</a:t>
            </a:r>
            <a:r>
              <a:rPr lang="es-AR" sz="1200" baseline="-25000" dirty="0">
                <a:solidFill>
                  <a:srgbClr val="7030A0"/>
                </a:solidFill>
              </a:rPr>
              <a:t>2.</a:t>
            </a:r>
            <a:r>
              <a:rPr lang="es-AR" sz="1200" dirty="0">
                <a:solidFill>
                  <a:srgbClr val="7030A0"/>
                </a:solidFill>
              </a:rPr>
              <a:t>”Comenzando desde la derecha”</a:t>
            </a:r>
          </a:p>
          <a:p>
            <a:r>
              <a:rPr lang="es-AR" sz="1200" b="1" dirty="0">
                <a:solidFill>
                  <a:srgbClr val="FFC000"/>
                </a:solidFill>
              </a:rPr>
              <a:t>B= </a:t>
            </a:r>
            <a:r>
              <a:rPr lang="es-AR" sz="1200" dirty="0">
                <a:solidFill>
                  <a:srgbClr val="7030A0"/>
                </a:solidFill>
              </a:rPr>
              <a:t>Todos los átomos de No Metal.</a:t>
            </a:r>
          </a:p>
          <a:p>
            <a:r>
              <a:rPr lang="es-AR" sz="1200" dirty="0">
                <a:solidFill>
                  <a:srgbClr val="00B050"/>
                </a:solidFill>
              </a:rPr>
              <a:t>A= </a:t>
            </a:r>
            <a:r>
              <a:rPr lang="es-AR" sz="1200" dirty="0">
                <a:solidFill>
                  <a:srgbClr val="7030A0"/>
                </a:solidFill>
              </a:rPr>
              <a:t>Todos los átomos de Hidrógeno (</a:t>
            </a:r>
            <a:r>
              <a:rPr lang="es-AR" sz="1200" dirty="0" smtClean="0">
                <a:solidFill>
                  <a:srgbClr val="7030A0"/>
                </a:solidFill>
              </a:rPr>
              <a:t>H</a:t>
            </a:r>
            <a:r>
              <a:rPr lang="es-AR" sz="1200" baseline="-25000" dirty="0" smtClean="0">
                <a:solidFill>
                  <a:srgbClr val="7030A0"/>
                </a:solidFill>
              </a:rPr>
              <a:t>2</a:t>
            </a:r>
            <a:r>
              <a:rPr lang="es-AR" sz="1200" dirty="0" smtClean="0">
                <a:solidFill>
                  <a:srgbClr val="7030A0"/>
                </a:solidFill>
              </a:rPr>
              <a:t>)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74578" y="1320168"/>
            <a:ext cx="4181475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rgbClr val="7030A0"/>
                </a:solidFill>
              </a:rPr>
              <a:t>2</a:t>
            </a:r>
            <a:r>
              <a:rPr lang="es-AR" sz="1200" dirty="0" smtClean="0">
                <a:solidFill>
                  <a:srgbClr val="7030A0"/>
                </a:solidFill>
              </a:rPr>
              <a:t>_Hacer </a:t>
            </a:r>
            <a:r>
              <a:rPr lang="es-AR" sz="1200" dirty="0">
                <a:solidFill>
                  <a:srgbClr val="7030A0"/>
                </a:solidFill>
              </a:rPr>
              <a:t>reaccionar el  </a:t>
            </a:r>
            <a:r>
              <a:rPr lang="es-AR" sz="1200" b="1" i="1" u="sng" dirty="0">
                <a:solidFill>
                  <a:srgbClr val="7030A0"/>
                </a:solidFill>
              </a:rPr>
              <a:t>ANHÍDRIDO </a:t>
            </a:r>
            <a:r>
              <a:rPr lang="es-AR" sz="1200" b="1" i="1" dirty="0">
                <a:solidFill>
                  <a:srgbClr val="7030A0"/>
                </a:solidFill>
              </a:rPr>
              <a:t>+ H</a:t>
            </a:r>
            <a:r>
              <a:rPr lang="es-AR" sz="1200" b="1" i="1" baseline="-25000" dirty="0">
                <a:solidFill>
                  <a:srgbClr val="7030A0"/>
                </a:solidFill>
              </a:rPr>
              <a:t>2</a:t>
            </a:r>
            <a:r>
              <a:rPr lang="es-AR" sz="1200" b="1" i="1" dirty="0">
                <a:solidFill>
                  <a:srgbClr val="7030A0"/>
                </a:solidFill>
              </a:rPr>
              <a:t>O</a:t>
            </a:r>
            <a:r>
              <a:rPr lang="es-AR" sz="1200" b="1" dirty="0">
                <a:solidFill>
                  <a:srgbClr val="7030A0"/>
                </a:solidFill>
              </a:rPr>
              <a:t>                        </a:t>
            </a:r>
            <a:r>
              <a:rPr lang="es-AR" sz="1200" b="1" dirty="0" smtClean="0">
                <a:solidFill>
                  <a:srgbClr val="7030A0"/>
                </a:solidFill>
              </a:rPr>
              <a:t>Oxácido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CuadroTexto 66"/>
          <p:cNvSpPr txBox="1"/>
          <p:nvPr/>
        </p:nvSpPr>
        <p:spPr>
          <a:xfrm>
            <a:off x="64317" y="1980468"/>
            <a:ext cx="1929988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dirty="0" smtClean="0">
                <a:solidFill>
                  <a:srgbClr val="7030A0"/>
                </a:solidFill>
              </a:rPr>
              <a:t>5</a:t>
            </a:r>
            <a:r>
              <a:rPr lang="es-AR" sz="1200" dirty="0">
                <a:solidFill>
                  <a:srgbClr val="7030A0"/>
                </a:solidFill>
              </a:rPr>
              <a:t>_ Balancear la ecuación</a:t>
            </a:r>
            <a:r>
              <a:rPr lang="es-AR" sz="1200" dirty="0" smtClean="0"/>
              <a:t>.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CuadroTexto 68"/>
          <p:cNvSpPr txBox="1"/>
          <p:nvPr/>
        </p:nvSpPr>
        <p:spPr>
          <a:xfrm>
            <a:off x="2082084" y="1988627"/>
            <a:ext cx="2373169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7030A0"/>
                </a:solidFill>
              </a:rPr>
              <a:t> </a:t>
            </a:r>
            <a:r>
              <a:rPr lang="es-AR" sz="1200" b="1" dirty="0">
                <a:solidFill>
                  <a:srgbClr val="7030A0"/>
                </a:solidFill>
              </a:rPr>
              <a:t>6_ Nombrar el “Acido” OXÁCIDO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CuadroTexto 72"/>
          <p:cNvSpPr txBox="1"/>
          <p:nvPr/>
        </p:nvSpPr>
        <p:spPr>
          <a:xfrm>
            <a:off x="85477" y="1669939"/>
            <a:ext cx="4664223" cy="276999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7030A0"/>
                </a:solidFill>
              </a:rPr>
              <a:t>4</a:t>
            </a:r>
            <a:r>
              <a:rPr lang="es-AR" sz="1200" dirty="0" smtClean="0">
                <a:solidFill>
                  <a:srgbClr val="7030A0"/>
                </a:solidFill>
              </a:rPr>
              <a:t>_ </a:t>
            </a:r>
            <a:r>
              <a:rPr lang="es-AR" sz="1200" dirty="0">
                <a:solidFill>
                  <a:srgbClr val="7030A0"/>
                </a:solidFill>
              </a:rPr>
              <a:t>Si es posible simplificar “Todo” (</a:t>
            </a:r>
            <a:r>
              <a:rPr lang="es-AR" sz="1200" b="1" dirty="0">
                <a:solidFill>
                  <a:srgbClr val="7030A0"/>
                </a:solidFill>
              </a:rPr>
              <a:t>caso contrario  No se simplifica</a:t>
            </a:r>
            <a:r>
              <a:rPr lang="es-AR" sz="1200" dirty="0"/>
              <a:t>).</a:t>
            </a:r>
            <a:endParaRPr lang="es-AR" sz="1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Conector recto de flecha 73"/>
          <p:cNvCxnSpPr/>
          <p:nvPr/>
        </p:nvCxnSpPr>
        <p:spPr>
          <a:xfrm>
            <a:off x="3493716" y="1146887"/>
            <a:ext cx="587399" cy="171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/>
          <p:cNvCxnSpPr/>
          <p:nvPr/>
        </p:nvCxnSpPr>
        <p:spPr>
          <a:xfrm>
            <a:off x="2849673" y="1483220"/>
            <a:ext cx="682429" cy="18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uadroTexto 76"/>
          <p:cNvSpPr txBox="1"/>
          <p:nvPr/>
        </p:nvSpPr>
        <p:spPr>
          <a:xfrm>
            <a:off x="-25193" y="3399141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SO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 </a:t>
            </a:r>
            <a:r>
              <a:rPr lang="es-AR" sz="1200" b="1" dirty="0">
                <a:solidFill>
                  <a:srgbClr val="002060"/>
                </a:solidFill>
              </a:rPr>
              <a:t>O </a:t>
            </a:r>
            <a:r>
              <a:rPr lang="es-AR" sz="1200" b="1" dirty="0" smtClean="0">
                <a:solidFill>
                  <a:srgbClr val="002060"/>
                </a:solidFill>
              </a:rPr>
              <a:t>                 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  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ector recto de flecha 77"/>
          <p:cNvCxnSpPr/>
          <p:nvPr/>
        </p:nvCxnSpPr>
        <p:spPr>
          <a:xfrm>
            <a:off x="1723888" y="3558066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adroTexto 79"/>
          <p:cNvSpPr txBox="1"/>
          <p:nvPr/>
        </p:nvSpPr>
        <p:spPr>
          <a:xfrm>
            <a:off x="5246645" y="3648959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82" name="CuadroTexto 81"/>
          <p:cNvSpPr txBox="1"/>
          <p:nvPr/>
        </p:nvSpPr>
        <p:spPr>
          <a:xfrm>
            <a:off x="3150451" y="3657227"/>
            <a:ext cx="307075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</a:t>
            </a:r>
            <a:r>
              <a:rPr lang="es-AR" sz="1200" b="1" dirty="0">
                <a:solidFill>
                  <a:srgbClr val="002060"/>
                </a:solidFill>
              </a:rPr>
              <a:t>HIPOsulfurOSO   </a:t>
            </a:r>
            <a:r>
              <a:rPr lang="es-AR" sz="1200" b="1" dirty="0" smtClean="0">
                <a:solidFill>
                  <a:srgbClr val="002060"/>
                </a:solidFill>
              </a:rPr>
              <a:t>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CuadroTexto 85"/>
          <p:cNvSpPr txBox="1"/>
          <p:nvPr/>
        </p:nvSpPr>
        <p:spPr>
          <a:xfrm>
            <a:off x="2774005" y="2281916"/>
            <a:ext cx="3371087" cy="2769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METAL  con TRES Valencias S=2,3y 4</a:t>
            </a:r>
            <a:endParaRPr lang="es-AR" sz="1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CuadroTexto 74"/>
          <p:cNvSpPr txBox="1"/>
          <p:nvPr/>
        </p:nvSpPr>
        <p:spPr>
          <a:xfrm>
            <a:off x="0" y="2698581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2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s-AR" sz="12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CuadroTexto 111"/>
          <p:cNvSpPr txBox="1"/>
          <p:nvPr/>
        </p:nvSpPr>
        <p:spPr>
          <a:xfrm>
            <a:off x="64317" y="4019369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4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CuadroTexto 114"/>
          <p:cNvSpPr txBox="1"/>
          <p:nvPr/>
        </p:nvSpPr>
        <p:spPr>
          <a:xfrm>
            <a:off x="82941" y="4415328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  </a:t>
            </a:r>
            <a:r>
              <a:rPr lang="es-AR" sz="1200" b="1" dirty="0" smtClean="0">
                <a:solidFill>
                  <a:srgbClr val="002060"/>
                </a:solidFill>
              </a:rPr>
              <a:t>S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  </a:t>
            </a:r>
            <a:r>
              <a:rPr lang="es-AR" sz="1200" b="1" dirty="0">
                <a:solidFill>
                  <a:srgbClr val="002060"/>
                </a:solidFill>
              </a:rPr>
              <a:t>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S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IV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6" name="Conector recto de flecha 115"/>
          <p:cNvCxnSpPr/>
          <p:nvPr/>
        </p:nvCxnSpPr>
        <p:spPr>
          <a:xfrm>
            <a:off x="2079703" y="4581146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CuadroTexto 116"/>
          <p:cNvSpPr txBox="1"/>
          <p:nvPr/>
        </p:nvSpPr>
        <p:spPr>
          <a:xfrm>
            <a:off x="3439177" y="4406005"/>
            <a:ext cx="394696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2S +O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200" b="1" dirty="0">
                <a:solidFill>
                  <a:srgbClr val="002060"/>
                </a:solidFill>
              </a:rPr>
              <a:t>2SO</a:t>
            </a:r>
            <a:r>
              <a:rPr lang="es-AR" sz="1200" baseline="30000" dirty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1" name="Conector recto de flecha 120"/>
          <p:cNvCxnSpPr/>
          <p:nvPr/>
        </p:nvCxnSpPr>
        <p:spPr>
          <a:xfrm>
            <a:off x="5849257" y="457220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CuadroTexto 122"/>
          <p:cNvSpPr txBox="1"/>
          <p:nvPr/>
        </p:nvSpPr>
        <p:spPr>
          <a:xfrm>
            <a:off x="7629677" y="4353093"/>
            <a:ext cx="22312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sulfurOSO    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CuadroTexto 125"/>
          <p:cNvSpPr txBox="1"/>
          <p:nvPr/>
        </p:nvSpPr>
        <p:spPr>
          <a:xfrm>
            <a:off x="9111023" y="4318995"/>
            <a:ext cx="360657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27" name="CuadroTexto 126"/>
          <p:cNvSpPr txBox="1"/>
          <p:nvPr/>
        </p:nvSpPr>
        <p:spPr>
          <a:xfrm>
            <a:off x="24961" y="4855095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</a:t>
            </a:r>
            <a:r>
              <a:rPr lang="es-AR" sz="1200" b="1" dirty="0" smtClean="0">
                <a:solidFill>
                  <a:srgbClr val="002060"/>
                </a:solidFill>
              </a:rPr>
              <a:t> +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</a:t>
            </a:r>
            <a:r>
              <a:rPr lang="es-AR" sz="1200" b="1" dirty="0">
                <a:solidFill>
                  <a:srgbClr val="002060"/>
                </a:solidFill>
              </a:rPr>
              <a:t>O </a:t>
            </a:r>
            <a:r>
              <a:rPr lang="es-AR" sz="1200" b="1" dirty="0" smtClean="0">
                <a:solidFill>
                  <a:srgbClr val="002060"/>
                </a:solidFill>
              </a:rPr>
              <a:t>               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    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8" name="Conector recto de flecha 127"/>
          <p:cNvCxnSpPr/>
          <p:nvPr/>
        </p:nvCxnSpPr>
        <p:spPr>
          <a:xfrm>
            <a:off x="1865897" y="4993594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/>
          <p:cNvSpPr txBox="1"/>
          <p:nvPr/>
        </p:nvSpPr>
        <p:spPr>
          <a:xfrm>
            <a:off x="5246645" y="5024789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30" name="CuadroTexto 129"/>
          <p:cNvSpPr txBox="1"/>
          <p:nvPr/>
        </p:nvSpPr>
        <p:spPr>
          <a:xfrm>
            <a:off x="3488506" y="5009392"/>
            <a:ext cx="239464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sulfurOSO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CuadroTexto 131"/>
          <p:cNvSpPr txBox="1"/>
          <p:nvPr/>
        </p:nvSpPr>
        <p:spPr>
          <a:xfrm>
            <a:off x="0" y="5314224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6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CuadroTexto 132"/>
          <p:cNvSpPr txBox="1"/>
          <p:nvPr/>
        </p:nvSpPr>
        <p:spPr>
          <a:xfrm>
            <a:off x="109012" y="5725394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  </a:t>
            </a:r>
            <a:r>
              <a:rPr lang="es-AR" sz="1200" b="1" dirty="0" smtClean="0">
                <a:solidFill>
                  <a:srgbClr val="002060"/>
                </a:solidFill>
              </a:rPr>
              <a:t>S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  </a:t>
            </a:r>
            <a:r>
              <a:rPr lang="es-AR" sz="1200" b="1" dirty="0">
                <a:solidFill>
                  <a:srgbClr val="002060"/>
                </a:solidFill>
              </a:rPr>
              <a:t>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S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VI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4" name="Conector recto de flecha 133"/>
          <p:cNvCxnSpPr/>
          <p:nvPr/>
        </p:nvCxnSpPr>
        <p:spPr>
          <a:xfrm>
            <a:off x="2058018" y="590534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CuadroTexto 134"/>
          <p:cNvSpPr txBox="1"/>
          <p:nvPr/>
        </p:nvSpPr>
        <p:spPr>
          <a:xfrm>
            <a:off x="3532102" y="5753233"/>
            <a:ext cx="433044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2S +3O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2SO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r>
              <a:rPr lang="es-AR" sz="1200" baseline="30000" dirty="0" smtClean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6" name="Conector recto de flecha 135"/>
          <p:cNvCxnSpPr/>
          <p:nvPr/>
        </p:nvCxnSpPr>
        <p:spPr>
          <a:xfrm>
            <a:off x="5925374" y="590534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/>
          <p:cNvSpPr txBox="1"/>
          <p:nvPr/>
        </p:nvSpPr>
        <p:spPr>
          <a:xfrm>
            <a:off x="7979872" y="5785298"/>
            <a:ext cx="192774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sulfurICO    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CuadroTexto 137"/>
          <p:cNvSpPr txBox="1"/>
          <p:nvPr/>
        </p:nvSpPr>
        <p:spPr>
          <a:xfrm>
            <a:off x="9397235" y="5725394"/>
            <a:ext cx="360657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39" name="CuadroTexto 138"/>
          <p:cNvSpPr txBox="1"/>
          <p:nvPr/>
        </p:nvSpPr>
        <p:spPr>
          <a:xfrm>
            <a:off x="147492" y="6168494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 </a:t>
            </a:r>
            <a:r>
              <a:rPr lang="es-AR" sz="1200" b="1" dirty="0" smtClean="0">
                <a:solidFill>
                  <a:srgbClr val="002060"/>
                </a:solidFill>
              </a:rPr>
              <a:t> +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</a:t>
            </a:r>
            <a:r>
              <a:rPr lang="es-AR" sz="1200" b="1" dirty="0">
                <a:solidFill>
                  <a:srgbClr val="002060"/>
                </a:solidFill>
              </a:rPr>
              <a:t>O </a:t>
            </a:r>
            <a:r>
              <a:rPr lang="es-AR" sz="1200" b="1" dirty="0" smtClean="0">
                <a:solidFill>
                  <a:srgbClr val="002060"/>
                </a:solidFill>
              </a:rPr>
              <a:t>                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SO</a:t>
            </a:r>
            <a:r>
              <a:rPr lang="es-AR" sz="1200" b="1" baseline="-25000" dirty="0">
                <a:solidFill>
                  <a:srgbClr val="002060"/>
                </a:solidFill>
              </a:rPr>
              <a:t>4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0" name="Conector recto de flecha 139"/>
          <p:cNvCxnSpPr/>
          <p:nvPr/>
        </p:nvCxnSpPr>
        <p:spPr>
          <a:xfrm>
            <a:off x="2014497" y="6306993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CuadroTexto 142"/>
          <p:cNvSpPr txBox="1"/>
          <p:nvPr/>
        </p:nvSpPr>
        <p:spPr>
          <a:xfrm>
            <a:off x="5597446" y="6224212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44" name="CuadroTexto 143"/>
          <p:cNvSpPr txBox="1"/>
          <p:nvPr/>
        </p:nvSpPr>
        <p:spPr>
          <a:xfrm>
            <a:off x="3832872" y="6251064"/>
            <a:ext cx="239464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sulfurICO 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SO</a:t>
            </a:r>
            <a:r>
              <a:rPr lang="es-AR" sz="1200" b="1" baseline="-25000" dirty="0">
                <a:solidFill>
                  <a:srgbClr val="002060"/>
                </a:solidFill>
              </a:rPr>
              <a:t>4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2" grpId="0" animBg="1"/>
      <p:bldP spid="8" grpId="0" animBg="1"/>
      <p:bldP spid="9" grpId="0" animBg="1"/>
      <p:bldP spid="11" grpId="0" animBg="1"/>
      <p:bldP spid="44" grpId="0"/>
      <p:bldP spid="46" grpId="0"/>
      <p:bldP spid="49" grpId="0"/>
      <p:bldP spid="50" grpId="0" animBg="1"/>
      <p:bldP spid="37" grpId="0" animBg="1"/>
      <p:bldP spid="38" grpId="0" animBg="1"/>
      <p:bldP spid="39" grpId="0" animBg="1"/>
      <p:bldP spid="70" grpId="0"/>
      <p:bldP spid="71" grpId="0"/>
      <p:bldP spid="42" grpId="0" animBg="1"/>
      <p:bldP spid="62" grpId="0" animBg="1"/>
      <p:bldP spid="63" grpId="0" animBg="1"/>
      <p:bldP spid="67" grpId="0" animBg="1"/>
      <p:bldP spid="69" grpId="0" animBg="1"/>
      <p:bldP spid="73" grpId="0" animBg="1"/>
      <p:bldP spid="77" grpId="0"/>
      <p:bldP spid="80" grpId="0" animBg="1"/>
      <p:bldP spid="82" grpId="0"/>
      <p:bldP spid="86" grpId="0" animBg="1"/>
      <p:bldP spid="75" grpId="0" animBg="1"/>
      <p:bldP spid="112" grpId="0" animBg="1"/>
      <p:bldP spid="115" grpId="0"/>
      <p:bldP spid="117" grpId="0"/>
      <p:bldP spid="123" grpId="0"/>
      <p:bldP spid="126" grpId="0" animBg="1"/>
      <p:bldP spid="127" grpId="0"/>
      <p:bldP spid="129" grpId="0" animBg="1"/>
      <p:bldP spid="130" grpId="0"/>
      <p:bldP spid="132" grpId="0" animBg="1"/>
      <p:bldP spid="133" grpId="0"/>
      <p:bldP spid="135" grpId="0"/>
      <p:bldP spid="137" grpId="0"/>
      <p:bldP spid="138" grpId="0" animBg="1"/>
      <p:bldP spid="139" grpId="0"/>
      <p:bldP spid="143" grpId="0" animBg="1"/>
      <p:bldP spid="1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878780" y="0"/>
            <a:ext cx="3731570" cy="2769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METAL  con CUATRO Valencias Cl=1,3,5 y 7</a:t>
            </a:r>
            <a:endParaRPr lang="es-AR" sz="1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15389"/>
            <a:ext cx="2616723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2: El NO METAL “Cl”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-9526" y="951585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100" baseline="-25000" dirty="0"/>
              <a:t>  </a:t>
            </a:r>
            <a:r>
              <a:rPr lang="es-AR" sz="1100" dirty="0"/>
              <a:t>  </a:t>
            </a:r>
            <a:r>
              <a:rPr lang="es-AR" sz="1100" dirty="0" smtClean="0"/>
              <a:t>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baseline="30000" dirty="0" smtClean="0"/>
              <a:t>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1996204" y="1090084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3546635" y="952859"/>
            <a:ext cx="459432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+  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2Cl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aseline="30000" dirty="0" smtClean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6150103" y="1119253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8140959" y="1000426"/>
            <a:ext cx="23290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HIPOclorOSO    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9794386" y="922322"/>
            <a:ext cx="399404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36816" y="1514774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 +H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 </a:t>
            </a:r>
            <a:r>
              <a:rPr lang="es-AR" sz="1200" dirty="0" smtClean="0"/>
              <a:t>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82955" y="164216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6978035" y="1476818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52045" y="1514774"/>
            <a:ext cx="26498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HIPOclorOSO     HClO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0" y="550502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1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s-AR" sz="12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291423" y="1508642"/>
            <a:ext cx="130286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002060"/>
                </a:solidFill>
              </a:rPr>
              <a:t>simplificado  </a:t>
            </a:r>
            <a:r>
              <a:rPr lang="es-AR" sz="1200" b="1" dirty="0" smtClean="0">
                <a:solidFill>
                  <a:srgbClr val="002060"/>
                </a:solidFill>
              </a:rPr>
              <a:t>2HClO</a:t>
            </a:r>
            <a:endParaRPr lang="es-AR" sz="1200" b="1" dirty="0">
              <a:solidFill>
                <a:srgbClr val="002060"/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H="1">
            <a:off x="2679948" y="1670960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H="1">
            <a:off x="2856161" y="1656655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>
            <a:off x="2517785" y="1632634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86432" y="2672418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100" baseline="-25000" dirty="0"/>
              <a:t>  </a:t>
            </a:r>
            <a:r>
              <a:rPr lang="es-AR" sz="1100" dirty="0"/>
              <a:t>  </a:t>
            </a:r>
            <a:r>
              <a:rPr lang="es-AR" sz="1100" dirty="0" smtClean="0"/>
              <a:t>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III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baseline="30000" dirty="0" smtClean="0"/>
              <a:t>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Conector recto de flecha 24"/>
          <p:cNvCxnSpPr/>
          <p:nvPr/>
        </p:nvCxnSpPr>
        <p:spPr>
          <a:xfrm>
            <a:off x="2094461" y="2782226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3347990" y="2595479"/>
            <a:ext cx="459432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+</a:t>
            </a:r>
            <a:r>
              <a:rPr lang="es-AR" sz="1400" b="1" dirty="0" smtClean="0">
                <a:solidFill>
                  <a:srgbClr val="002060"/>
                </a:solidFill>
              </a:rPr>
              <a:t>3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r>
              <a:rPr lang="es-AR" sz="1200" baseline="30000" dirty="0" smtClean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5977023" y="274936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8340091" y="2554117"/>
            <a:ext cx="22312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clorOSO    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9666526" y="2521321"/>
            <a:ext cx="442139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30" name="CuadroTexto 29"/>
          <p:cNvSpPr txBox="1"/>
          <p:nvPr/>
        </p:nvSpPr>
        <p:spPr>
          <a:xfrm>
            <a:off x="195074" y="3132120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r>
              <a:rPr lang="es-AR" sz="1200" b="1" dirty="0" smtClean="0">
                <a:solidFill>
                  <a:srgbClr val="002060"/>
                </a:solidFill>
              </a:rPr>
              <a:t> +H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dirty="0" smtClean="0"/>
              <a:t>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4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Conector recto de flecha 30"/>
          <p:cNvCxnSpPr/>
          <p:nvPr/>
        </p:nvCxnSpPr>
        <p:spPr>
          <a:xfrm>
            <a:off x="2052794" y="327061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/>
          <p:cNvSpPr txBox="1"/>
          <p:nvPr/>
        </p:nvSpPr>
        <p:spPr>
          <a:xfrm>
            <a:off x="6802481" y="3202979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33" name="CuadroTexto 32"/>
          <p:cNvSpPr txBox="1"/>
          <p:nvPr/>
        </p:nvSpPr>
        <p:spPr>
          <a:xfrm>
            <a:off x="5024457" y="3242366"/>
            <a:ext cx="26498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 clorOSO     HClO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52199" y="2128216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3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s-AR" sz="12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Conector recto 36"/>
          <p:cNvCxnSpPr/>
          <p:nvPr/>
        </p:nvCxnSpPr>
        <p:spPr>
          <a:xfrm flipH="1">
            <a:off x="2865650" y="3255268"/>
            <a:ext cx="77738" cy="1349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H="1">
            <a:off x="3033999" y="3267127"/>
            <a:ext cx="67152" cy="14199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2720861" y="3278904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3497509" y="3176075"/>
            <a:ext cx="130286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002060"/>
                </a:solidFill>
              </a:rPr>
              <a:t>simplificado  </a:t>
            </a:r>
            <a:r>
              <a:rPr lang="es-AR" sz="1200" b="1" dirty="0" smtClean="0">
                <a:solidFill>
                  <a:srgbClr val="002060"/>
                </a:solidFill>
              </a:rPr>
              <a:t>2HClO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26099" y="4059763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100" baseline="-25000" dirty="0"/>
              <a:t>  </a:t>
            </a:r>
            <a:r>
              <a:rPr lang="es-AR" sz="1100" dirty="0"/>
              <a:t>  </a:t>
            </a:r>
            <a:r>
              <a:rPr lang="es-AR" sz="1100" dirty="0" smtClean="0"/>
              <a:t>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30000" dirty="0">
                <a:solidFill>
                  <a:srgbClr val="002060"/>
                </a:solidFill>
              </a:rPr>
              <a:t>V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baseline="30000" dirty="0" smtClean="0"/>
              <a:t>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Conector recto de flecha 41"/>
          <p:cNvCxnSpPr/>
          <p:nvPr/>
        </p:nvCxnSpPr>
        <p:spPr>
          <a:xfrm>
            <a:off x="2052794" y="423916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/>
          <p:cNvSpPr txBox="1"/>
          <p:nvPr/>
        </p:nvSpPr>
        <p:spPr>
          <a:xfrm>
            <a:off x="3258759" y="4069891"/>
            <a:ext cx="459432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+5O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5</a:t>
            </a:r>
            <a:r>
              <a:rPr lang="es-AR" sz="1200" baseline="30000" dirty="0" smtClean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Conector recto de flecha 43"/>
          <p:cNvCxnSpPr/>
          <p:nvPr/>
        </p:nvCxnSpPr>
        <p:spPr>
          <a:xfrm>
            <a:off x="5854268" y="423916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/>
          <p:cNvSpPr txBox="1"/>
          <p:nvPr/>
        </p:nvSpPr>
        <p:spPr>
          <a:xfrm>
            <a:off x="8340091" y="4011045"/>
            <a:ext cx="22312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clorICO     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5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9666526" y="4015987"/>
            <a:ext cx="442139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47" name="CuadroTexto 46"/>
          <p:cNvSpPr txBox="1"/>
          <p:nvPr/>
        </p:nvSpPr>
        <p:spPr>
          <a:xfrm>
            <a:off x="86432" y="4609639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5</a:t>
            </a:r>
            <a:r>
              <a:rPr lang="es-AR" sz="1200" b="1" dirty="0" smtClean="0">
                <a:solidFill>
                  <a:srgbClr val="002060"/>
                </a:solidFill>
              </a:rPr>
              <a:t> +H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dirty="0" smtClean="0"/>
              <a:t>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6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Conector recto de flecha 47"/>
          <p:cNvCxnSpPr/>
          <p:nvPr/>
        </p:nvCxnSpPr>
        <p:spPr>
          <a:xfrm>
            <a:off x="1900394" y="477794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6570899" y="4625466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50" name="CuadroTexto 49"/>
          <p:cNvSpPr txBox="1"/>
          <p:nvPr/>
        </p:nvSpPr>
        <p:spPr>
          <a:xfrm>
            <a:off x="4865160" y="4632026"/>
            <a:ext cx="26498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 clorICO     HClO</a:t>
            </a:r>
            <a:r>
              <a:rPr lang="es-AR" sz="1200" b="1" baseline="-25000" dirty="0">
                <a:solidFill>
                  <a:srgbClr val="002060"/>
                </a:solidFill>
              </a:rPr>
              <a:t>3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3195466" y="4632026"/>
            <a:ext cx="130286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002060"/>
                </a:solidFill>
              </a:rPr>
              <a:t>simplificado  </a:t>
            </a:r>
            <a:r>
              <a:rPr lang="es-AR" sz="1200" b="1" dirty="0" smtClean="0">
                <a:solidFill>
                  <a:srgbClr val="002060"/>
                </a:solidFill>
              </a:rPr>
              <a:t>2HClO</a:t>
            </a:r>
            <a:r>
              <a:rPr lang="es-AR" sz="1200" b="1" baseline="-25000" dirty="0">
                <a:solidFill>
                  <a:srgbClr val="002060"/>
                </a:solidFill>
              </a:rPr>
              <a:t>3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-9526" y="3696127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5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s-AR" sz="12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Conector recto 52"/>
          <p:cNvCxnSpPr/>
          <p:nvPr/>
        </p:nvCxnSpPr>
        <p:spPr>
          <a:xfrm flipH="1">
            <a:off x="2775198" y="4767339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 flipH="1">
            <a:off x="2916880" y="4745444"/>
            <a:ext cx="74681" cy="1494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 flipH="1">
            <a:off x="2608943" y="4762248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142875" y="5479873"/>
            <a:ext cx="32049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Formar el Anhídrido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100" baseline="-25000" dirty="0"/>
              <a:t>  </a:t>
            </a:r>
            <a:r>
              <a:rPr lang="es-AR" sz="1100" dirty="0"/>
              <a:t>  </a:t>
            </a:r>
            <a:r>
              <a:rPr lang="es-AR" sz="1100" dirty="0" smtClean="0"/>
              <a:t>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VII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</a:t>
            </a:r>
            <a:r>
              <a:rPr lang="es-AR" sz="1200" b="1" baseline="30000" dirty="0" smtClean="0"/>
              <a:t>I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Conector recto de flecha 57"/>
          <p:cNvCxnSpPr/>
          <p:nvPr/>
        </p:nvCxnSpPr>
        <p:spPr>
          <a:xfrm>
            <a:off x="2148604" y="5618372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/>
          <p:cNvSpPr txBox="1"/>
          <p:nvPr/>
        </p:nvSpPr>
        <p:spPr>
          <a:xfrm>
            <a:off x="3304784" y="5450707"/>
            <a:ext cx="459432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Cruzamiento, Simplificación y Balanceo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 +7O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aseline="-25000" dirty="0" smtClean="0">
                <a:solidFill>
                  <a:srgbClr val="002060"/>
                </a:solidFill>
              </a:rPr>
              <a:t>     </a:t>
            </a:r>
            <a:r>
              <a:rPr lang="es-AR" sz="1200" dirty="0" smtClean="0">
                <a:solidFill>
                  <a:srgbClr val="002060"/>
                </a:solidFill>
              </a:rPr>
              <a:t>              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7</a:t>
            </a:r>
            <a:r>
              <a:rPr lang="es-AR" sz="1200" baseline="30000" dirty="0" smtClean="0">
                <a:solidFill>
                  <a:srgbClr val="002060"/>
                </a:solidFill>
              </a:rPr>
              <a:t>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Conector recto de flecha 59"/>
          <p:cNvCxnSpPr/>
          <p:nvPr/>
        </p:nvCxnSpPr>
        <p:spPr>
          <a:xfrm>
            <a:off x="5932134" y="5618372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/>
          <p:cNvSpPr txBox="1"/>
          <p:nvPr/>
        </p:nvSpPr>
        <p:spPr>
          <a:xfrm>
            <a:off x="8238759" y="5453066"/>
            <a:ext cx="223125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Anhídrido PERclorICO     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7    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9818926" y="5404935"/>
            <a:ext cx="442139" cy="3819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3" name="CuadroTexto 62"/>
          <p:cNvSpPr txBox="1"/>
          <p:nvPr/>
        </p:nvSpPr>
        <p:spPr>
          <a:xfrm>
            <a:off x="127207" y="6058059"/>
            <a:ext cx="31527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Pasos Nros. 2,3,4 y 5  </a:t>
            </a:r>
            <a:r>
              <a:rPr lang="es-AR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7</a:t>
            </a:r>
            <a:r>
              <a:rPr lang="es-AR" sz="1200" b="1" dirty="0" smtClean="0">
                <a:solidFill>
                  <a:srgbClr val="002060"/>
                </a:solidFill>
              </a:rPr>
              <a:t> +H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dirty="0" smtClean="0"/>
              <a:t>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Cl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8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Conector recto de flecha 63"/>
          <p:cNvCxnSpPr/>
          <p:nvPr/>
        </p:nvCxnSpPr>
        <p:spPr>
          <a:xfrm>
            <a:off x="1926115" y="619655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/>
          <p:cNvSpPr txBox="1"/>
          <p:nvPr/>
        </p:nvSpPr>
        <p:spPr>
          <a:xfrm>
            <a:off x="6852580" y="5958390"/>
            <a:ext cx="450678" cy="33070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6" name="CuadroTexto 65"/>
          <p:cNvSpPr txBox="1"/>
          <p:nvPr/>
        </p:nvSpPr>
        <p:spPr>
          <a:xfrm>
            <a:off x="4903067" y="6009393"/>
            <a:ext cx="26498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C00000"/>
                </a:solidFill>
              </a:rPr>
              <a:t>Paso Nro.6      </a:t>
            </a:r>
            <a:r>
              <a:rPr lang="es-AR" sz="1200" b="1" dirty="0" smtClean="0">
                <a:solidFill>
                  <a:srgbClr val="002060"/>
                </a:solidFill>
              </a:rPr>
              <a:t>Ácido  PERclorICO     HClO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4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CuadroTexto 66"/>
          <p:cNvSpPr txBox="1"/>
          <p:nvPr/>
        </p:nvSpPr>
        <p:spPr>
          <a:xfrm>
            <a:off x="3342101" y="5953172"/>
            <a:ext cx="130286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baseline="-25000" dirty="0" smtClean="0">
                <a:solidFill>
                  <a:srgbClr val="002060"/>
                </a:solidFill>
              </a:rPr>
              <a:t>simplificado  </a:t>
            </a:r>
            <a:r>
              <a:rPr lang="es-AR" sz="1200" b="1" dirty="0" smtClean="0">
                <a:solidFill>
                  <a:srgbClr val="002060"/>
                </a:solidFill>
              </a:rPr>
              <a:t>2HClO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4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68" name="CuadroTexto 67"/>
          <p:cNvSpPr txBox="1"/>
          <p:nvPr/>
        </p:nvSpPr>
        <p:spPr>
          <a:xfrm>
            <a:off x="127207" y="5176067"/>
            <a:ext cx="1311680" cy="276999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u="sng" dirty="0" smtClean="0">
                <a:solidFill>
                  <a:srgbClr val="002060"/>
                </a:solidFill>
              </a:rPr>
              <a:t>S Con Valencia 7</a:t>
            </a:r>
            <a:r>
              <a:rPr lang="es-AR" sz="1100" b="1" u="sng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s-AR" sz="12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Conector recto 68"/>
          <p:cNvCxnSpPr/>
          <p:nvPr/>
        </p:nvCxnSpPr>
        <p:spPr>
          <a:xfrm flipH="1">
            <a:off x="2837978" y="6233324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/>
          <p:cNvCxnSpPr/>
          <p:nvPr/>
        </p:nvCxnSpPr>
        <p:spPr>
          <a:xfrm flipH="1">
            <a:off x="2983606" y="6173413"/>
            <a:ext cx="74681" cy="1494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/>
          <p:cNvCxnSpPr/>
          <p:nvPr/>
        </p:nvCxnSpPr>
        <p:spPr>
          <a:xfrm flipH="1">
            <a:off x="2656929" y="6198265"/>
            <a:ext cx="42863" cy="1113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13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8" grpId="0"/>
      <p:bldP spid="10" grpId="0"/>
      <p:bldP spid="11" grpId="0" animBg="1"/>
      <p:bldP spid="12" grpId="0"/>
      <p:bldP spid="14" grpId="0" animBg="1"/>
      <p:bldP spid="15" grpId="0"/>
      <p:bldP spid="16" grpId="0" animBg="1"/>
      <p:bldP spid="17" grpId="0"/>
      <p:bldP spid="24" grpId="0"/>
      <p:bldP spid="26" grpId="0"/>
      <p:bldP spid="28" grpId="0"/>
      <p:bldP spid="29" grpId="0" animBg="1"/>
      <p:bldP spid="30" grpId="0"/>
      <p:bldP spid="32" grpId="0" animBg="1"/>
      <p:bldP spid="33" grpId="0"/>
      <p:bldP spid="36" grpId="0" animBg="1"/>
      <p:bldP spid="40" grpId="0"/>
      <p:bldP spid="41" grpId="0"/>
      <p:bldP spid="43" grpId="0"/>
      <p:bldP spid="45" grpId="0"/>
      <p:bldP spid="46" grpId="0" animBg="1"/>
      <p:bldP spid="47" grpId="0"/>
      <p:bldP spid="49" grpId="0" animBg="1"/>
      <p:bldP spid="50" grpId="0"/>
      <p:bldP spid="51" grpId="0"/>
      <p:bldP spid="52" grpId="0" animBg="1"/>
      <p:bldP spid="57" grpId="0"/>
      <p:bldP spid="59" grpId="0"/>
      <p:bldP spid="61" grpId="0"/>
      <p:bldP spid="62" grpId="0" animBg="1"/>
      <p:bldP spid="63" grpId="0"/>
      <p:bldP spid="65" grpId="0" animBg="1"/>
      <p:bldP spid="66" grpId="0"/>
      <p:bldP spid="67" grpId="0"/>
      <p:bldP spid="6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497</Words>
  <Application>Microsoft Office PowerPoint</Application>
  <PresentationFormat>Panorámica</PresentationFormat>
  <Paragraphs>69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132</cp:revision>
  <dcterms:created xsi:type="dcterms:W3CDTF">2020-08-21T15:05:12Z</dcterms:created>
  <dcterms:modified xsi:type="dcterms:W3CDTF">2020-09-03T10:17:12Z</dcterms:modified>
</cp:coreProperties>
</file>