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adroTexto 66"/>
          <p:cNvSpPr txBox="1"/>
          <p:nvPr/>
        </p:nvSpPr>
        <p:spPr>
          <a:xfrm>
            <a:off x="1207262" y="1549577"/>
            <a:ext cx="26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rgbClr val="0070C0"/>
                </a:solidFill>
              </a:rPr>
              <a:t>Catión</a:t>
            </a:r>
            <a:r>
              <a:rPr lang="es-AR" sz="1200" dirty="0"/>
              <a:t> = Carga </a:t>
            </a:r>
            <a:r>
              <a:rPr lang="es-AR" sz="1200" b="1" dirty="0">
                <a:solidFill>
                  <a:srgbClr val="0070C0"/>
                </a:solidFill>
              </a:rPr>
              <a:t>Positiva,</a:t>
            </a:r>
            <a:r>
              <a:rPr lang="es-AR" sz="1200" dirty="0">
                <a:solidFill>
                  <a:srgbClr val="0070C0"/>
                </a:solidFill>
              </a:rPr>
              <a:t> </a:t>
            </a:r>
            <a:r>
              <a:rPr lang="es-AR" sz="1200" dirty="0"/>
              <a:t>Ej: Protón = H</a:t>
            </a:r>
            <a:r>
              <a:rPr lang="es-AR" sz="1200" baseline="30000" dirty="0"/>
              <a:t>+</a:t>
            </a:r>
            <a:r>
              <a:rPr lang="es-AR" sz="1200" dirty="0"/>
              <a:t> </a:t>
            </a:r>
          </a:p>
          <a:p>
            <a:r>
              <a:rPr lang="es-AR" sz="1200" b="1" dirty="0" smtClean="0">
                <a:solidFill>
                  <a:srgbClr val="FF0000"/>
                </a:solidFill>
              </a:rPr>
              <a:t>Anión</a:t>
            </a:r>
            <a:r>
              <a:rPr lang="es-AR" sz="1200" b="1" dirty="0" smtClean="0"/>
              <a:t> </a:t>
            </a:r>
            <a:r>
              <a:rPr lang="es-AR" sz="1200" dirty="0"/>
              <a:t>=  Carga </a:t>
            </a:r>
            <a:r>
              <a:rPr lang="es-AR" sz="1200" b="1" dirty="0" smtClean="0">
                <a:solidFill>
                  <a:srgbClr val="FF0000"/>
                </a:solidFill>
              </a:rPr>
              <a:t>Negativa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2003302" y="3976864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/>
          <p:cNvSpPr txBox="1"/>
          <p:nvPr/>
        </p:nvSpPr>
        <p:spPr>
          <a:xfrm>
            <a:off x="215133" y="4107091"/>
            <a:ext cx="292840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s-AR" sz="1200" b="1" dirty="0" smtClean="0">
                <a:solidFill>
                  <a:srgbClr val="002060"/>
                </a:solidFill>
              </a:rPr>
              <a:t>P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             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P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III</a:t>
            </a:r>
            <a:r>
              <a:rPr lang="es-AR" sz="1200" b="1" dirty="0" smtClean="0">
                <a:solidFill>
                  <a:srgbClr val="002060"/>
                </a:solidFill>
              </a:rPr>
              <a:t> 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II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281755" y="933996"/>
            <a:ext cx="4508918" cy="4462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</a:rPr>
              <a:t>Los </a:t>
            </a:r>
            <a:r>
              <a:rPr lang="es-AR" sz="1100" b="1" dirty="0">
                <a:solidFill>
                  <a:srgbClr val="002060"/>
                </a:solidFill>
              </a:rPr>
              <a:t>oxácidos son compuestos que al disolverse en H</a:t>
            </a:r>
            <a:r>
              <a:rPr lang="es-AR" sz="1100" b="1" baseline="-25000" dirty="0">
                <a:solidFill>
                  <a:srgbClr val="002060"/>
                </a:solidFill>
              </a:rPr>
              <a:t>2</a:t>
            </a:r>
            <a:r>
              <a:rPr lang="es-AR" sz="1100" b="1" dirty="0">
                <a:solidFill>
                  <a:srgbClr val="002060"/>
                </a:solidFill>
              </a:rPr>
              <a:t>O se disocian </a:t>
            </a:r>
            <a:r>
              <a:rPr lang="es-AR" sz="1100" b="1" i="1" dirty="0">
                <a:solidFill>
                  <a:srgbClr val="002060"/>
                </a:solidFill>
              </a:rPr>
              <a:t>en </a:t>
            </a:r>
            <a:r>
              <a:rPr lang="es-AR" sz="1100" b="1" i="1" dirty="0" smtClean="0">
                <a:solidFill>
                  <a:srgbClr val="002060"/>
                </a:solidFill>
              </a:rPr>
              <a:t>iones</a:t>
            </a:r>
          </a:p>
          <a:p>
            <a:r>
              <a:rPr lang="es-AR" sz="1100" b="1" i="1" dirty="0" smtClean="0">
                <a:solidFill>
                  <a:srgbClr val="002060"/>
                </a:solidFill>
              </a:rPr>
              <a:t> </a:t>
            </a:r>
            <a:r>
              <a:rPr lang="es-AR" sz="1100" b="1" dirty="0">
                <a:solidFill>
                  <a:srgbClr val="002060"/>
                </a:solidFill>
              </a:rPr>
              <a:t>o sea que se “ioniza”. </a:t>
            </a:r>
            <a:r>
              <a:rPr lang="es-AR" sz="1100" b="1" i="1" u="sng" dirty="0">
                <a:solidFill>
                  <a:srgbClr val="002060"/>
                </a:solidFill>
              </a:rPr>
              <a:t>Este proceso se llama disociación </a:t>
            </a:r>
            <a:r>
              <a:rPr lang="es-AR" sz="1100" b="1" i="1" u="sng" dirty="0" smtClean="0">
                <a:solidFill>
                  <a:srgbClr val="002060"/>
                </a:solidFill>
              </a:rPr>
              <a:t>iónica</a:t>
            </a:r>
            <a:r>
              <a:rPr lang="es-AR" sz="1050" b="1" dirty="0" smtClean="0">
                <a:solidFill>
                  <a:srgbClr val="0070C0"/>
                </a:solidFill>
              </a:rPr>
              <a:t>.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Conector recto de flecha 77"/>
          <p:cNvCxnSpPr/>
          <p:nvPr/>
        </p:nvCxnSpPr>
        <p:spPr>
          <a:xfrm>
            <a:off x="1017037" y="470954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CuadroTexto 114"/>
          <p:cNvSpPr txBox="1"/>
          <p:nvPr/>
        </p:nvSpPr>
        <p:spPr>
          <a:xfrm>
            <a:off x="369130" y="5712842"/>
            <a:ext cx="348692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HPO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</a:t>
            </a:r>
            <a:r>
              <a:rPr lang="es-AR" sz="1200" baseline="-25000" dirty="0" smtClean="0">
                <a:solidFill>
                  <a:srgbClr val="002060"/>
                </a:solidFill>
              </a:rPr>
              <a:t>  </a:t>
            </a:r>
            <a:r>
              <a:rPr lang="es-AR" sz="1200" baseline="-25000" dirty="0" smtClean="0"/>
              <a:t>                                  </a:t>
            </a:r>
            <a:r>
              <a:rPr lang="es-AR" sz="1200" b="1" dirty="0">
                <a:solidFill>
                  <a:srgbClr val="002060"/>
                </a:solidFill>
              </a:rPr>
              <a:t>H</a:t>
            </a:r>
            <a:r>
              <a:rPr lang="es-AR" sz="1200" b="1" baseline="30000" dirty="0">
                <a:solidFill>
                  <a:srgbClr val="002060"/>
                </a:solidFill>
              </a:rPr>
              <a:t>+</a:t>
            </a:r>
            <a:r>
              <a:rPr lang="es-AR" sz="1200" b="1" dirty="0">
                <a:solidFill>
                  <a:srgbClr val="002060"/>
                </a:solidFill>
              </a:rPr>
              <a:t> + </a:t>
            </a:r>
            <a:r>
              <a:rPr lang="es-AR" sz="1200" b="1" dirty="0" smtClean="0">
                <a:solidFill>
                  <a:srgbClr val="002060"/>
                </a:solidFill>
              </a:rPr>
              <a:t>PO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        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</a:t>
            </a:r>
            <a:r>
              <a:rPr lang="es-AR" sz="1200" b="1" dirty="0" smtClean="0">
                <a:solidFill>
                  <a:srgbClr val="002060"/>
                </a:solidFill>
              </a:rPr>
              <a:t>      </a:t>
            </a:r>
            <a:r>
              <a:rPr lang="es-AR" sz="1200" dirty="0" smtClean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        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6" name="Conector recto de flecha 115"/>
          <p:cNvCxnSpPr/>
          <p:nvPr/>
        </p:nvCxnSpPr>
        <p:spPr>
          <a:xfrm>
            <a:off x="1014307" y="5279423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/>
          <p:cNvSpPr txBox="1"/>
          <p:nvPr/>
        </p:nvSpPr>
        <p:spPr>
          <a:xfrm>
            <a:off x="8176138" y="2006852"/>
            <a:ext cx="1085430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(I )     (II )</a:t>
            </a:r>
            <a:endParaRPr lang="es-AR" dirty="0"/>
          </a:p>
        </p:txBody>
      </p:sp>
      <p:sp>
        <p:nvSpPr>
          <p:cNvPr id="6" name="Rectángulo 5"/>
          <p:cNvSpPr/>
          <p:nvPr/>
        </p:nvSpPr>
        <p:spPr>
          <a:xfrm>
            <a:off x="6500840" y="607449"/>
            <a:ext cx="214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Reciben el Nombre General de Ácidos</a:t>
            </a:r>
            <a:endParaRPr lang="es-AR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48870" y="19799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cxnSp>
        <p:nvCxnSpPr>
          <p:cNvPr id="68" name="Conector recto de flecha 67"/>
          <p:cNvCxnSpPr>
            <a:cxnSpLocks noChangeShapeType="1"/>
          </p:cNvCxnSpPr>
          <p:nvPr/>
        </p:nvCxnSpPr>
        <p:spPr bwMode="auto">
          <a:xfrm>
            <a:off x="2298090" y="10273544"/>
            <a:ext cx="476250" cy="0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9" name="Conector recto de flecha 68"/>
          <p:cNvCxnSpPr>
            <a:cxnSpLocks noChangeShapeType="1"/>
          </p:cNvCxnSpPr>
          <p:nvPr/>
        </p:nvCxnSpPr>
        <p:spPr bwMode="auto">
          <a:xfrm>
            <a:off x="2346960" y="10075545"/>
            <a:ext cx="476250" cy="0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" name="Conector recto 12"/>
          <p:cNvCxnSpPr/>
          <p:nvPr/>
        </p:nvCxnSpPr>
        <p:spPr>
          <a:xfrm flipH="1">
            <a:off x="1706352" y="5231728"/>
            <a:ext cx="66417" cy="17414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 flipH="1">
            <a:off x="1846627" y="5219466"/>
            <a:ext cx="66417" cy="17414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uadroTexto 74"/>
          <p:cNvSpPr txBox="1"/>
          <p:nvPr/>
        </p:nvSpPr>
        <p:spPr>
          <a:xfrm>
            <a:off x="135488" y="4555652"/>
            <a:ext cx="415190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s-AR" sz="1400" b="1" dirty="0" smtClean="0">
                <a:solidFill>
                  <a:srgbClr val="002060"/>
                </a:solidFill>
              </a:rPr>
              <a:t>4</a:t>
            </a:r>
            <a:r>
              <a:rPr lang="es-AR" sz="1200" b="1" dirty="0" smtClean="0">
                <a:solidFill>
                  <a:srgbClr val="002060"/>
                </a:solidFill>
              </a:rPr>
              <a:t>P</a:t>
            </a:r>
            <a:r>
              <a:rPr lang="es-AR" sz="1200" dirty="0" smtClean="0"/>
              <a:t> </a:t>
            </a:r>
            <a:r>
              <a:rPr lang="es-AR" sz="1200" dirty="0"/>
              <a:t>+</a:t>
            </a:r>
            <a:r>
              <a:rPr lang="es-AR" sz="1400" b="1" dirty="0">
                <a:solidFill>
                  <a:srgbClr val="002060"/>
                </a:solidFill>
              </a:rPr>
              <a:t>3</a:t>
            </a:r>
            <a:r>
              <a:rPr lang="es-AR" sz="1200" b="1" dirty="0"/>
              <a:t>O</a:t>
            </a:r>
            <a:r>
              <a:rPr lang="es-AR" sz="1200" b="1" baseline="-25000" dirty="0"/>
              <a:t>2</a:t>
            </a:r>
            <a:r>
              <a:rPr lang="es-AR" sz="1200" baseline="-25000" dirty="0"/>
              <a:t>  </a:t>
            </a:r>
            <a:r>
              <a:rPr lang="es-AR" sz="1200" baseline="-25000" dirty="0" smtClean="0"/>
              <a:t>           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2P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</a:t>
            </a:r>
            <a:r>
              <a:rPr lang="es-AR" sz="1200" baseline="-25000" dirty="0" smtClean="0"/>
              <a:t> 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CuadroTexto 86"/>
          <p:cNvSpPr txBox="1"/>
          <p:nvPr/>
        </p:nvSpPr>
        <p:spPr>
          <a:xfrm>
            <a:off x="3729786" y="3328466"/>
            <a:ext cx="26643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u="sng" dirty="0" smtClean="0">
                <a:solidFill>
                  <a:srgbClr val="002060"/>
                </a:solidFill>
              </a:rPr>
              <a:t>Ácidos </a:t>
            </a:r>
            <a:r>
              <a:rPr lang="es-AR" sz="1200" b="1" u="sng" dirty="0">
                <a:solidFill>
                  <a:srgbClr val="002060"/>
                </a:solidFill>
              </a:rPr>
              <a:t>con Fósforo con valencia III </a:t>
            </a:r>
            <a:r>
              <a:rPr lang="es-AR" sz="1200" b="1" u="sng" dirty="0" smtClean="0">
                <a:solidFill>
                  <a:srgbClr val="002060"/>
                </a:solidFill>
              </a:rPr>
              <a:t>y V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8" name="Conector recto de flecha 87"/>
          <p:cNvCxnSpPr/>
          <p:nvPr/>
        </p:nvCxnSpPr>
        <p:spPr>
          <a:xfrm>
            <a:off x="926571" y="4281689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CuadroTexto 92"/>
          <p:cNvSpPr txBox="1"/>
          <p:nvPr/>
        </p:nvSpPr>
        <p:spPr>
          <a:xfrm>
            <a:off x="-60749" y="5123210"/>
            <a:ext cx="330969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s-AR" sz="1200" b="1" dirty="0" smtClean="0">
                <a:solidFill>
                  <a:srgbClr val="002060"/>
                </a:solidFill>
              </a:rPr>
              <a:t>P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3  </a:t>
            </a:r>
            <a:r>
              <a:rPr lang="es-AR" sz="1200" b="1" dirty="0">
                <a:solidFill>
                  <a:srgbClr val="002060"/>
                </a:solidFill>
              </a:rPr>
              <a:t>+ H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O              </a:t>
            </a:r>
            <a:r>
              <a:rPr lang="es-AR" sz="1200" b="1" dirty="0" smtClean="0">
                <a:solidFill>
                  <a:srgbClr val="002060"/>
                </a:solidFill>
              </a:rPr>
              <a:t>       </a:t>
            </a:r>
            <a:r>
              <a:rPr lang="es-AR" sz="1200" b="1" dirty="0">
                <a:solidFill>
                  <a:srgbClr val="002060"/>
                </a:solidFill>
              </a:rPr>
              <a:t>H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P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4  2 </a:t>
            </a:r>
            <a:r>
              <a:rPr lang="es-AR" sz="1200" b="1" dirty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simplificando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CuadroTexto 98"/>
          <p:cNvSpPr txBox="1"/>
          <p:nvPr/>
        </p:nvSpPr>
        <p:spPr>
          <a:xfrm>
            <a:off x="644020" y="3558558"/>
            <a:ext cx="1468572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con valencia 3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0489" y="7609"/>
            <a:ext cx="5051451" cy="39068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tabLst>
                <a:tab pos="1219200" algn="l"/>
              </a:tabLst>
            </a:pPr>
            <a:r>
              <a:rPr lang="es-AR" b="1" dirty="0" smtClean="0">
                <a:solidFill>
                  <a:srgbClr val="0070C0"/>
                </a:solidFill>
              </a:rPr>
              <a:t>DISOCIACIÓN IÓNICA DE ÁCIDOS E HIDRÓXIDOS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5" name="Rectángulo 54"/>
          <p:cNvSpPr>
            <a:spLocks noChangeArrowheads="1"/>
          </p:cNvSpPr>
          <p:nvPr/>
        </p:nvSpPr>
        <p:spPr bwMode="auto">
          <a:xfrm>
            <a:off x="6212930" y="39408"/>
            <a:ext cx="1828800" cy="34036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HIDRÁCIDOS</a:t>
            </a:r>
          </a:p>
        </p:txBody>
      </p:sp>
      <p:sp>
        <p:nvSpPr>
          <p:cNvPr id="56" name="Rectángulo 55"/>
          <p:cNvSpPr>
            <a:spLocks noChangeArrowheads="1"/>
          </p:cNvSpPr>
          <p:nvPr/>
        </p:nvSpPr>
        <p:spPr bwMode="auto">
          <a:xfrm>
            <a:off x="8278320" y="39408"/>
            <a:ext cx="1828800" cy="340360"/>
          </a:xfrm>
          <a:prstGeom prst="rect">
            <a:avLst/>
          </a:prstGeom>
          <a:gradFill rotWithShape="1">
            <a:gsLst>
              <a:gs pos="0">
                <a:srgbClr val="CC9900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99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OXOÁCIDOS</a:t>
            </a:r>
          </a:p>
        </p:txBody>
      </p:sp>
      <p:sp>
        <p:nvSpPr>
          <p:cNvPr id="57" name="Rectángulo 56"/>
          <p:cNvSpPr>
            <a:spLocks noChangeArrowheads="1"/>
          </p:cNvSpPr>
          <p:nvPr/>
        </p:nvSpPr>
        <p:spPr bwMode="auto">
          <a:xfrm>
            <a:off x="10294354" y="39408"/>
            <a:ext cx="1828800" cy="61658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008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HIDRÓXIDOS O BASES</a:t>
            </a:r>
            <a:endParaRPr lang="es-A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0" name="Conector recto 69"/>
          <p:cNvCxnSpPr>
            <a:cxnSpLocks noChangeShapeType="1"/>
          </p:cNvCxnSpPr>
          <p:nvPr/>
        </p:nvCxnSpPr>
        <p:spPr bwMode="auto">
          <a:xfrm flipH="1">
            <a:off x="8711887" y="372315"/>
            <a:ext cx="426720" cy="79565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Conector recto 70"/>
          <p:cNvCxnSpPr>
            <a:cxnSpLocks noChangeShapeType="1"/>
          </p:cNvCxnSpPr>
          <p:nvPr/>
        </p:nvCxnSpPr>
        <p:spPr bwMode="auto">
          <a:xfrm>
            <a:off x="6347723" y="431002"/>
            <a:ext cx="484603" cy="75786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Conector recto 79"/>
          <p:cNvCxnSpPr>
            <a:cxnSpLocks noChangeShapeType="1"/>
          </p:cNvCxnSpPr>
          <p:nvPr/>
        </p:nvCxnSpPr>
        <p:spPr bwMode="auto">
          <a:xfrm flipH="1">
            <a:off x="8983711" y="678427"/>
            <a:ext cx="1926862" cy="14166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" name="Conector recto 81"/>
          <p:cNvCxnSpPr>
            <a:cxnSpLocks noChangeShapeType="1"/>
          </p:cNvCxnSpPr>
          <p:nvPr/>
        </p:nvCxnSpPr>
        <p:spPr bwMode="auto">
          <a:xfrm>
            <a:off x="7559883" y="1853691"/>
            <a:ext cx="852564" cy="21264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5" name="Rectángulo 94"/>
          <p:cNvSpPr>
            <a:spLocks noChangeArrowheads="1"/>
          </p:cNvSpPr>
          <p:nvPr/>
        </p:nvSpPr>
        <p:spPr bwMode="auto">
          <a:xfrm>
            <a:off x="6547330" y="1152502"/>
            <a:ext cx="2286000" cy="685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A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AR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ÁCIDOS</a:t>
            </a:r>
            <a:endParaRPr lang="es-A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577529" y="2390939"/>
            <a:ext cx="5526724" cy="34009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685800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(I)- DISOCIACIÓN IÓNICA DE LOS </a:t>
            </a:r>
            <a:r>
              <a:rPr lang="es-AR" sz="1400" b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ACIDOS</a:t>
            </a:r>
            <a:r>
              <a:rPr lang="es-AR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EN AGUA</a:t>
            </a:r>
            <a:endParaRPr lang="es-A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0" name="Rectángulo 49"/>
          <p:cNvSpPr/>
          <p:nvPr/>
        </p:nvSpPr>
        <p:spPr>
          <a:xfrm>
            <a:off x="91896" y="2877390"/>
            <a:ext cx="5732606" cy="31899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685800">
              <a:lnSpc>
                <a:spcPct val="115000"/>
              </a:lnSpc>
              <a:tabLst>
                <a:tab pos="1219200" algn="l"/>
              </a:tabLst>
            </a:pPr>
            <a:r>
              <a:rPr lang="es-AR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(I)- </a:t>
            </a:r>
            <a:r>
              <a:rPr lang="es-AR" sz="1400" b="1" dirty="0">
                <a:latin typeface="Arial" panose="020B0604020202020204" pitchFamily="34" charset="0"/>
                <a:cs typeface="Arial" panose="020B0604020202020204" pitchFamily="34" charset="0"/>
              </a:rPr>
              <a:t>Regla Nemotécnica: “pICO de pATO… OSO chiquITO</a:t>
            </a:r>
            <a:r>
              <a:rPr lang="es-A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s-AR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45292" y="2221851"/>
            <a:ext cx="62613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Cuando el ácido termina en OSO el anión correspondiente cambia el sufijo a (ITO); </a:t>
            </a:r>
            <a:endParaRPr lang="es-AR" sz="12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y 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cuando el ácido termina en ICO el anión termina en (ATO</a:t>
            </a:r>
            <a:r>
              <a:rPr lang="es-AR" sz="1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endParaRPr lang="es-AR" sz="1200" dirty="0"/>
          </a:p>
        </p:txBody>
      </p:sp>
      <p:cxnSp>
        <p:nvCxnSpPr>
          <p:cNvPr id="52" name="Conector recto 51"/>
          <p:cNvCxnSpPr/>
          <p:nvPr/>
        </p:nvCxnSpPr>
        <p:spPr>
          <a:xfrm flipH="1">
            <a:off x="2006004" y="5219466"/>
            <a:ext cx="68757" cy="19214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uadro de texto 88"/>
          <p:cNvSpPr txBox="1">
            <a:spLocks noChangeArrowheads="1"/>
          </p:cNvSpPr>
          <p:nvPr/>
        </p:nvSpPr>
        <p:spPr bwMode="auto">
          <a:xfrm>
            <a:off x="965549" y="5452775"/>
            <a:ext cx="513715" cy="285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200" b="1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es-AR" sz="1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9" name="Conector recto 58"/>
          <p:cNvCxnSpPr>
            <a:cxnSpLocks noChangeShapeType="1"/>
          </p:cNvCxnSpPr>
          <p:nvPr/>
        </p:nvCxnSpPr>
        <p:spPr bwMode="auto">
          <a:xfrm>
            <a:off x="938276" y="5795702"/>
            <a:ext cx="59182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Conector recto 59"/>
          <p:cNvCxnSpPr>
            <a:cxnSpLocks noChangeShapeType="1"/>
          </p:cNvCxnSpPr>
          <p:nvPr/>
        </p:nvCxnSpPr>
        <p:spPr bwMode="auto">
          <a:xfrm flipH="1">
            <a:off x="965549" y="5878235"/>
            <a:ext cx="536575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" name="CuadroTexto 60"/>
          <p:cNvSpPr txBox="1"/>
          <p:nvPr/>
        </p:nvSpPr>
        <p:spPr>
          <a:xfrm>
            <a:off x="7731279" y="3511762"/>
            <a:ext cx="1468572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con valencia 5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CuadroTexto 63"/>
          <p:cNvSpPr txBox="1"/>
          <p:nvPr/>
        </p:nvSpPr>
        <p:spPr>
          <a:xfrm>
            <a:off x="7413955" y="4147749"/>
            <a:ext cx="292840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s-AR" sz="1200" b="1" dirty="0" smtClean="0">
                <a:solidFill>
                  <a:srgbClr val="002060"/>
                </a:solidFill>
              </a:rPr>
              <a:t>P </a:t>
            </a:r>
            <a:r>
              <a:rPr lang="es-AR" sz="1200" b="1" dirty="0">
                <a:solidFill>
                  <a:srgbClr val="002060"/>
                </a:solidFill>
              </a:rPr>
              <a:t>+ O</a:t>
            </a:r>
            <a:r>
              <a:rPr lang="es-AR" sz="1200" b="1" baseline="-25000" dirty="0">
                <a:solidFill>
                  <a:srgbClr val="002060"/>
                </a:solidFill>
              </a:rPr>
              <a:t>2             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          </a:t>
            </a:r>
            <a:r>
              <a:rPr lang="es-AR" sz="1200" b="1" dirty="0" smtClean="0">
                <a:solidFill>
                  <a:srgbClr val="002060"/>
                </a:solidFill>
              </a:rPr>
              <a:t>P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V</a:t>
            </a:r>
            <a:r>
              <a:rPr lang="es-AR" sz="1200" b="1" dirty="0" smtClean="0">
                <a:solidFill>
                  <a:srgbClr val="002060"/>
                </a:solidFill>
              </a:rPr>
              <a:t> O</a:t>
            </a:r>
            <a:r>
              <a:rPr lang="es-AR" sz="1200" b="1" baseline="30000" dirty="0" smtClean="0">
                <a:solidFill>
                  <a:srgbClr val="002060"/>
                </a:solidFill>
              </a:rPr>
              <a:t>II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5" name="Conector recto de flecha 64"/>
          <p:cNvCxnSpPr/>
          <p:nvPr/>
        </p:nvCxnSpPr>
        <p:spPr>
          <a:xfrm>
            <a:off x="8127183" y="431984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/>
          <p:cNvSpPr txBox="1"/>
          <p:nvPr/>
        </p:nvSpPr>
        <p:spPr>
          <a:xfrm>
            <a:off x="7344232" y="4614340"/>
            <a:ext cx="223136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s-AR" sz="1400" b="1" dirty="0" smtClean="0">
                <a:solidFill>
                  <a:srgbClr val="002060"/>
                </a:solidFill>
              </a:rPr>
              <a:t>4</a:t>
            </a:r>
            <a:r>
              <a:rPr lang="es-AR" sz="1200" b="1" dirty="0" smtClean="0">
                <a:solidFill>
                  <a:srgbClr val="002060"/>
                </a:solidFill>
              </a:rPr>
              <a:t>P</a:t>
            </a:r>
            <a:r>
              <a:rPr lang="es-AR" sz="1200" dirty="0" smtClean="0"/>
              <a:t> +</a:t>
            </a:r>
            <a:r>
              <a:rPr lang="es-AR" sz="1400" b="1" dirty="0" smtClean="0"/>
              <a:t>5</a:t>
            </a:r>
            <a:r>
              <a:rPr lang="es-AR" sz="1200" b="1" dirty="0" smtClean="0"/>
              <a:t>O</a:t>
            </a:r>
            <a:r>
              <a:rPr lang="es-AR" sz="1200" b="1" baseline="-25000" dirty="0" smtClean="0"/>
              <a:t>2</a:t>
            </a:r>
            <a:r>
              <a:rPr lang="es-AR" sz="1200" baseline="-25000" dirty="0" smtClean="0"/>
              <a:t>                               </a:t>
            </a:r>
            <a:r>
              <a:rPr lang="es-AR" sz="1400" b="1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P</a:t>
            </a:r>
            <a:r>
              <a:rPr lang="es-AR" sz="14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400" b="1" baseline="-25000" dirty="0" smtClean="0">
                <a:solidFill>
                  <a:srgbClr val="002060"/>
                </a:solidFill>
              </a:rPr>
              <a:t>5</a:t>
            </a:r>
            <a:r>
              <a:rPr lang="es-AR" sz="1200" baseline="-25000" dirty="0" smtClean="0"/>
              <a:t> 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Conector recto de flecha 71"/>
          <p:cNvCxnSpPr/>
          <p:nvPr/>
        </p:nvCxnSpPr>
        <p:spPr>
          <a:xfrm>
            <a:off x="8241660" y="4803321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/>
          <p:cNvCxnSpPr/>
          <p:nvPr/>
        </p:nvCxnSpPr>
        <p:spPr>
          <a:xfrm>
            <a:off x="8164077" y="524921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uadroTexto 78"/>
          <p:cNvSpPr txBox="1"/>
          <p:nvPr/>
        </p:nvSpPr>
        <p:spPr>
          <a:xfrm>
            <a:off x="7115382" y="5089441"/>
            <a:ext cx="481797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s-AR" sz="1200" b="1" dirty="0" smtClean="0">
                <a:solidFill>
                  <a:srgbClr val="002060"/>
                </a:solidFill>
              </a:rPr>
              <a:t>P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5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</a:t>
            </a:r>
            <a:r>
              <a:rPr lang="es-AR" sz="1200" b="1" dirty="0">
                <a:solidFill>
                  <a:srgbClr val="002060"/>
                </a:solidFill>
              </a:rPr>
              <a:t>+ H</a:t>
            </a:r>
            <a:r>
              <a:rPr lang="es-AR" sz="1200" b="1" baseline="-25000" dirty="0">
                <a:solidFill>
                  <a:srgbClr val="002060"/>
                </a:solidFill>
              </a:rPr>
              <a:t>2</a:t>
            </a:r>
            <a:r>
              <a:rPr lang="es-AR" sz="1200" b="1" dirty="0">
                <a:solidFill>
                  <a:srgbClr val="002060"/>
                </a:solidFill>
              </a:rPr>
              <a:t>O              </a:t>
            </a:r>
            <a:r>
              <a:rPr lang="es-AR" sz="1200" b="1" dirty="0" smtClean="0">
                <a:solidFill>
                  <a:srgbClr val="002060"/>
                </a:solidFill>
              </a:rPr>
              <a:t>       H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P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dirty="0" smtClean="0">
                <a:solidFill>
                  <a:srgbClr val="002060"/>
                </a:solidFill>
              </a:rPr>
              <a:t>O</a:t>
            </a:r>
            <a:r>
              <a:rPr lang="es-AR" sz="1200" b="1" baseline="-25000" dirty="0">
                <a:solidFill>
                  <a:srgbClr val="002060"/>
                </a:solidFill>
              </a:rPr>
              <a:t>6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</a:t>
            </a:r>
            <a:r>
              <a:rPr lang="es-AR" sz="1200" b="1" baseline="-25000" dirty="0">
                <a:solidFill>
                  <a:srgbClr val="002060"/>
                </a:solidFill>
              </a:rPr>
              <a:t>3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simplificando   </a:t>
            </a:r>
            <a:r>
              <a:rPr lang="es-AR" sz="1200" b="1" dirty="0" smtClean="0">
                <a:solidFill>
                  <a:srgbClr val="002060"/>
                </a:solidFill>
              </a:rPr>
              <a:t>HPO</a:t>
            </a:r>
            <a:r>
              <a:rPr lang="es-AR" sz="1200" b="1" baseline="-25000" dirty="0">
                <a:solidFill>
                  <a:srgbClr val="002060"/>
                </a:solidFill>
              </a:rPr>
              <a:t>3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Acido </a:t>
            </a:r>
            <a:r>
              <a:rPr lang="es-AR" sz="1200" b="1" dirty="0" smtClean="0">
                <a:solidFill>
                  <a:srgbClr val="002060"/>
                </a:solidFill>
              </a:rPr>
              <a:t>FosforICO              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Cuadro de texto 88"/>
          <p:cNvSpPr txBox="1">
            <a:spLocks noChangeArrowheads="1"/>
          </p:cNvSpPr>
          <p:nvPr/>
        </p:nvSpPr>
        <p:spPr bwMode="auto">
          <a:xfrm>
            <a:off x="8325390" y="5435478"/>
            <a:ext cx="513715" cy="285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200" b="1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es-AR" sz="1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3" name="Conector recto 82"/>
          <p:cNvCxnSpPr>
            <a:cxnSpLocks noChangeShapeType="1"/>
          </p:cNvCxnSpPr>
          <p:nvPr/>
        </p:nvCxnSpPr>
        <p:spPr bwMode="auto">
          <a:xfrm>
            <a:off x="8286338" y="5803122"/>
            <a:ext cx="59182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4" name="Conector recto 83"/>
          <p:cNvCxnSpPr>
            <a:cxnSpLocks noChangeShapeType="1"/>
          </p:cNvCxnSpPr>
          <p:nvPr/>
        </p:nvCxnSpPr>
        <p:spPr bwMode="auto">
          <a:xfrm flipH="1">
            <a:off x="8299646" y="5712842"/>
            <a:ext cx="536575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1" name="CuadroTexto 90"/>
          <p:cNvSpPr txBox="1"/>
          <p:nvPr/>
        </p:nvSpPr>
        <p:spPr>
          <a:xfrm>
            <a:off x="7720339" y="5616862"/>
            <a:ext cx="198309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  HPO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</a:t>
            </a:r>
            <a:r>
              <a:rPr lang="es-AR" sz="1200" b="1" baseline="-25000" dirty="0" smtClean="0"/>
              <a:t> </a:t>
            </a:r>
            <a:r>
              <a:rPr lang="es-AR" sz="1200" baseline="-25000" dirty="0" smtClean="0"/>
              <a:t>                                      </a:t>
            </a:r>
            <a:r>
              <a:rPr lang="es-AR" sz="1200" b="1" dirty="0">
                <a:solidFill>
                  <a:srgbClr val="002060"/>
                </a:solidFill>
              </a:rPr>
              <a:t>H</a:t>
            </a:r>
            <a:r>
              <a:rPr lang="es-AR" sz="1200" b="1" baseline="30000" dirty="0">
                <a:solidFill>
                  <a:srgbClr val="002060"/>
                </a:solidFill>
              </a:rPr>
              <a:t>+</a:t>
            </a:r>
            <a:r>
              <a:rPr lang="es-AR" sz="1200" b="1" dirty="0">
                <a:solidFill>
                  <a:srgbClr val="002060"/>
                </a:solidFill>
              </a:rPr>
              <a:t> + </a:t>
            </a:r>
            <a:r>
              <a:rPr lang="es-AR" sz="1200" b="1" dirty="0" smtClean="0">
                <a:solidFill>
                  <a:srgbClr val="002060"/>
                </a:solidFill>
              </a:rPr>
              <a:t>PO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          </a:t>
            </a:r>
            <a:r>
              <a:rPr lang="es-AR" sz="1200" b="1" dirty="0" smtClean="0">
                <a:solidFill>
                  <a:srgbClr val="002060"/>
                </a:solidFill>
              </a:rPr>
              <a:t>      </a:t>
            </a:r>
            <a:r>
              <a:rPr lang="es-AR" sz="1200" dirty="0" smtClean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        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1" name="Conector recto 100"/>
          <p:cNvCxnSpPr/>
          <p:nvPr/>
        </p:nvCxnSpPr>
        <p:spPr>
          <a:xfrm flipH="1">
            <a:off x="9166643" y="5219467"/>
            <a:ext cx="66417" cy="17414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/>
          <p:cNvCxnSpPr/>
          <p:nvPr/>
        </p:nvCxnSpPr>
        <p:spPr>
          <a:xfrm flipH="1">
            <a:off x="9038488" y="5172371"/>
            <a:ext cx="66417" cy="17414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/>
          <p:cNvCxnSpPr/>
          <p:nvPr/>
        </p:nvCxnSpPr>
        <p:spPr>
          <a:xfrm flipH="1">
            <a:off x="8872463" y="5219467"/>
            <a:ext cx="66417" cy="17414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uadroTexto 103"/>
          <p:cNvSpPr txBox="1"/>
          <p:nvPr/>
        </p:nvSpPr>
        <p:spPr>
          <a:xfrm>
            <a:off x="2521410" y="5789478"/>
            <a:ext cx="170421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Anión fosfITO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</a:t>
            </a:r>
            <a:r>
              <a:rPr lang="es-AR" sz="1200" b="1" dirty="0" smtClean="0">
                <a:solidFill>
                  <a:srgbClr val="002060"/>
                </a:solidFill>
              </a:rPr>
              <a:t>      </a:t>
            </a:r>
            <a:r>
              <a:rPr lang="es-AR" sz="1200" dirty="0" smtClean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        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CuadroTexto 53"/>
          <p:cNvSpPr txBox="1"/>
          <p:nvPr/>
        </p:nvSpPr>
        <p:spPr>
          <a:xfrm>
            <a:off x="3307303" y="5094751"/>
            <a:ext cx="187662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HPO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2  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dirty="0">
                <a:solidFill>
                  <a:srgbClr val="002060"/>
                </a:solidFill>
              </a:rPr>
              <a:t>Acido FosforOSO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CuadroTexto 61"/>
          <p:cNvSpPr txBox="1"/>
          <p:nvPr/>
        </p:nvSpPr>
        <p:spPr>
          <a:xfrm>
            <a:off x="9442245" y="5942188"/>
            <a:ext cx="170421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Anión fosfATO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</a:t>
            </a:r>
            <a:r>
              <a:rPr lang="es-AR" sz="1200" b="1" dirty="0" smtClean="0">
                <a:solidFill>
                  <a:srgbClr val="002060"/>
                </a:solidFill>
              </a:rPr>
              <a:t>      </a:t>
            </a:r>
            <a:r>
              <a:rPr lang="es-AR" sz="1200" dirty="0" smtClean="0">
                <a:solidFill>
                  <a:srgbClr val="002060"/>
                </a:solidFill>
              </a:rPr>
              <a:t> </a:t>
            </a:r>
            <a:r>
              <a:rPr lang="es-AR" sz="1200" b="1" dirty="0" smtClean="0">
                <a:solidFill>
                  <a:srgbClr val="002060"/>
                </a:solidFill>
              </a:rPr>
              <a:t>          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44" grpId="0"/>
      <p:bldP spid="77" grpId="0"/>
      <p:bldP spid="115" grpId="0"/>
      <p:bldP spid="129" grpId="0"/>
      <p:bldP spid="6" grpId="0"/>
      <p:bldP spid="75" grpId="0"/>
      <p:bldP spid="87" grpId="0"/>
      <p:bldP spid="93" grpId="0"/>
      <p:bldP spid="99" grpId="0" animBg="1"/>
      <p:bldP spid="5" grpId="0" animBg="1"/>
      <p:bldP spid="55" grpId="0" animBg="1"/>
      <p:bldP spid="56" grpId="0" animBg="1"/>
      <p:bldP spid="57" grpId="0" animBg="1"/>
      <p:bldP spid="95" grpId="0" animBg="1"/>
      <p:bldP spid="2" grpId="0" animBg="1"/>
      <p:bldP spid="50" grpId="0" animBg="1"/>
      <p:bldP spid="10" grpId="0"/>
      <p:bldP spid="53" grpId="0"/>
      <p:bldP spid="61" grpId="0" animBg="1"/>
      <p:bldP spid="64" grpId="0"/>
      <p:bldP spid="66" grpId="0"/>
      <p:bldP spid="79" grpId="0"/>
      <p:bldP spid="81" grpId="0"/>
      <p:bldP spid="91" grpId="0"/>
      <p:bldP spid="104" grpId="0"/>
      <p:bldP spid="54" grpId="0"/>
      <p:bldP spid="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40843" y="0"/>
            <a:ext cx="5526724" cy="34009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685800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(I)- DISOCIACIÓN IÓNICA DE LOS </a:t>
            </a:r>
            <a:r>
              <a:rPr lang="es-AR" sz="1400" b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ACIDOS</a:t>
            </a:r>
            <a:r>
              <a:rPr lang="es-AR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EN AGUA</a:t>
            </a:r>
            <a:endParaRPr lang="es-A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29119" y="234368"/>
            <a:ext cx="1135017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Los Hidróxidos cuando se encuentran disueltos en H</a:t>
            </a:r>
            <a:r>
              <a:rPr lang="es-AR" sz="1200" b="1" baseline="-25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 se disocian en “Iones” o sea que se </a:t>
            </a:r>
            <a:r>
              <a:rPr lang="es-AR" sz="1200" b="1" u="sng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“ionizan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”; éste proceso se llama “DISOCIACION IONICA</a:t>
            </a:r>
            <a:r>
              <a:rPr lang="es-AR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”.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29119" y="742199"/>
            <a:ext cx="111968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 el caso de los Hidróxidos siempre se forma un Catión Metálico y la </a:t>
            </a:r>
            <a:r>
              <a:rPr lang="es-AR" sz="1200" b="1" i="1" u="sng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cantidad necesaria de Oxidrilos (OH)</a:t>
            </a:r>
            <a:r>
              <a:rPr lang="es-AR" sz="1200" b="1" i="1" u="sng" baseline="30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para neutralizar las cargas del “Catión”.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394413" y="1044589"/>
            <a:ext cx="1156086" cy="287451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Ejemplo Nro.1</a:t>
            </a:r>
            <a:endParaRPr lang="es-A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298113" y="1328492"/>
            <a:ext cx="16001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Hidróxido de Sodio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13" name="Cuadro de texto 21"/>
          <p:cNvSpPr txBox="1">
            <a:spLocks noChangeArrowheads="1"/>
          </p:cNvSpPr>
          <p:nvPr/>
        </p:nvSpPr>
        <p:spPr bwMode="auto">
          <a:xfrm>
            <a:off x="2384516" y="1572555"/>
            <a:ext cx="513715" cy="285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2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es-AR" sz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1584693" y="1759669"/>
            <a:ext cx="2289409" cy="304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Na (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OH)</a:t>
            </a:r>
            <a:r>
              <a:rPr lang="es-AR" sz="1200" b="1" baseline="-25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                          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es-AR" sz="1200" b="1" baseline="30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+ OH</a:t>
            </a:r>
            <a:r>
              <a:rPr lang="es-AR" sz="1200" b="1" baseline="30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endParaRPr lang="es-AR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6" name="Conector recto 15"/>
          <p:cNvCxnSpPr>
            <a:cxnSpLocks noChangeShapeType="1"/>
          </p:cNvCxnSpPr>
          <p:nvPr/>
        </p:nvCxnSpPr>
        <p:spPr bwMode="auto">
          <a:xfrm flipH="1">
            <a:off x="2242059" y="4488413"/>
            <a:ext cx="570771" cy="1159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Conector recto 16"/>
          <p:cNvCxnSpPr>
            <a:cxnSpLocks noChangeShapeType="1"/>
          </p:cNvCxnSpPr>
          <p:nvPr/>
        </p:nvCxnSpPr>
        <p:spPr bwMode="auto">
          <a:xfrm>
            <a:off x="2384516" y="1926851"/>
            <a:ext cx="59182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Conector recto 17"/>
          <p:cNvCxnSpPr>
            <a:cxnSpLocks noChangeShapeType="1"/>
          </p:cNvCxnSpPr>
          <p:nvPr/>
        </p:nvCxnSpPr>
        <p:spPr bwMode="auto">
          <a:xfrm flipH="1">
            <a:off x="2402930" y="1837878"/>
            <a:ext cx="536575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Rectángulo 18"/>
          <p:cNvSpPr/>
          <p:nvPr/>
        </p:nvSpPr>
        <p:spPr>
          <a:xfrm>
            <a:off x="2900119" y="2048164"/>
            <a:ext cx="2056076" cy="2874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Catión Na; Anión Oxidrilo</a:t>
            </a:r>
            <a:endParaRPr lang="es-AR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394413" y="2489386"/>
            <a:ext cx="1156086" cy="3046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Ejemplo </a:t>
            </a:r>
            <a:r>
              <a:rPr lang="es-AR" sz="12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Nro.2</a:t>
            </a:r>
            <a:endParaRPr lang="es-A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1363789" y="2728345"/>
            <a:ext cx="16321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Hidróxido de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Calcio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23" name="Cuadro de texto 21"/>
          <p:cNvSpPr txBox="1">
            <a:spLocks noChangeArrowheads="1"/>
          </p:cNvSpPr>
          <p:nvPr/>
        </p:nvSpPr>
        <p:spPr bwMode="auto">
          <a:xfrm>
            <a:off x="2472541" y="2981159"/>
            <a:ext cx="513715" cy="285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2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es-AR" sz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4" name="Conector recto 23"/>
          <p:cNvCxnSpPr>
            <a:cxnSpLocks noChangeShapeType="1"/>
          </p:cNvCxnSpPr>
          <p:nvPr/>
        </p:nvCxnSpPr>
        <p:spPr bwMode="auto">
          <a:xfrm>
            <a:off x="2411278" y="3337643"/>
            <a:ext cx="59182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Conector recto 24"/>
          <p:cNvCxnSpPr>
            <a:cxnSpLocks noChangeShapeType="1"/>
          </p:cNvCxnSpPr>
          <p:nvPr/>
        </p:nvCxnSpPr>
        <p:spPr bwMode="auto">
          <a:xfrm flipH="1">
            <a:off x="2352477" y="3266909"/>
            <a:ext cx="536575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ángulo 25"/>
          <p:cNvSpPr/>
          <p:nvPr/>
        </p:nvSpPr>
        <p:spPr>
          <a:xfrm>
            <a:off x="1550499" y="3105114"/>
            <a:ext cx="2593980" cy="304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 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OH)</a:t>
            </a:r>
            <a:r>
              <a:rPr lang="es-AR" sz="1200" b="1" baseline="-25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s-AR" sz="1200" b="1" baseline="-25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</a:t>
            </a:r>
            <a:r>
              <a:rPr lang="es-AR" sz="1200" b="1" baseline="30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++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2(OH)</a:t>
            </a:r>
            <a:r>
              <a:rPr lang="es-AR" sz="1200" b="1" baseline="30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-1</a:t>
            </a:r>
            <a:endParaRPr lang="es-AR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3485234" y="3350622"/>
            <a:ext cx="1168910" cy="304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Catión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Calcio</a:t>
            </a:r>
            <a:endParaRPr lang="es-AR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1344158" y="3903280"/>
            <a:ext cx="14686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Hidróxido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Férrico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3029235" y="3903279"/>
            <a:ext cx="4457827" cy="277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200" b="1" u="sng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ICO nos debe recordar que tiene 2 valencias y es la Mayor</a:t>
            </a:r>
            <a:endParaRPr lang="es-AR" sz="1200" b="1" u="sng" dirty="0">
              <a:solidFill>
                <a:srgbClr val="00B050"/>
              </a:solidFill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1397278" y="4358730"/>
            <a:ext cx="2592376" cy="304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Fe (OH)</a:t>
            </a:r>
            <a:r>
              <a:rPr lang="es-AR" sz="1200" b="1" baseline="-25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                          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Fe</a:t>
            </a:r>
            <a:r>
              <a:rPr lang="es-AR" sz="1200" b="1" baseline="30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+++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+ 3(OH)</a:t>
            </a:r>
            <a:r>
              <a:rPr lang="es-AR" sz="1200" b="1" baseline="30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-1</a:t>
            </a:r>
            <a:endParaRPr lang="es-AR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2" name="Conector recto 31"/>
          <p:cNvCxnSpPr>
            <a:cxnSpLocks noChangeShapeType="1"/>
          </p:cNvCxnSpPr>
          <p:nvPr/>
        </p:nvCxnSpPr>
        <p:spPr bwMode="auto">
          <a:xfrm>
            <a:off x="2242059" y="4573008"/>
            <a:ext cx="545754" cy="386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Cuadro de texto 21"/>
          <p:cNvSpPr txBox="1">
            <a:spLocks noChangeArrowheads="1"/>
          </p:cNvSpPr>
          <p:nvPr/>
        </p:nvSpPr>
        <p:spPr bwMode="auto">
          <a:xfrm>
            <a:off x="2242057" y="4159037"/>
            <a:ext cx="513715" cy="285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2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es-AR" sz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" name="Rectángulo 43"/>
          <p:cNvSpPr/>
          <p:nvPr/>
        </p:nvSpPr>
        <p:spPr>
          <a:xfrm>
            <a:off x="3427168" y="4593167"/>
            <a:ext cx="1782833" cy="3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Catión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Hierro</a:t>
            </a:r>
            <a:r>
              <a:rPr lang="es-AR" sz="1200" b="1" baseline="30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(III)</a:t>
            </a:r>
            <a:endParaRPr lang="es-AR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5" name="Rectángulo 44"/>
          <p:cNvSpPr/>
          <p:nvPr/>
        </p:nvSpPr>
        <p:spPr>
          <a:xfrm>
            <a:off x="394413" y="3525630"/>
            <a:ext cx="1156086" cy="287451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Ejemplo </a:t>
            </a:r>
            <a:r>
              <a:rPr lang="es-AR" sz="12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Nro.3</a:t>
            </a:r>
            <a:endParaRPr lang="es-A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6" name="Rectángulo 45"/>
          <p:cNvSpPr/>
          <p:nvPr/>
        </p:nvSpPr>
        <p:spPr>
          <a:xfrm>
            <a:off x="188072" y="5010305"/>
            <a:ext cx="1156086" cy="3046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Ejemplo </a:t>
            </a:r>
            <a:r>
              <a:rPr lang="es-AR" sz="1200" u="sng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Nro.4</a:t>
            </a:r>
            <a:endParaRPr lang="es-A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8" name="Rectángulo 47"/>
          <p:cNvSpPr/>
          <p:nvPr/>
        </p:nvSpPr>
        <p:spPr>
          <a:xfrm>
            <a:off x="1344158" y="5289523"/>
            <a:ext cx="168507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Hidróxido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Plúmbico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49" name="Cuadro de texto 21"/>
          <p:cNvSpPr txBox="1">
            <a:spLocks noChangeArrowheads="1"/>
          </p:cNvSpPr>
          <p:nvPr/>
        </p:nvSpPr>
        <p:spPr bwMode="auto">
          <a:xfrm>
            <a:off x="2242057" y="5624649"/>
            <a:ext cx="513715" cy="285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2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es-AR" sz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0" name="Conector recto 49"/>
          <p:cNvCxnSpPr>
            <a:cxnSpLocks noChangeShapeType="1"/>
          </p:cNvCxnSpPr>
          <p:nvPr/>
        </p:nvCxnSpPr>
        <p:spPr bwMode="auto">
          <a:xfrm flipH="1">
            <a:off x="2147712" y="5874531"/>
            <a:ext cx="570771" cy="1159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Conector recto 50"/>
          <p:cNvCxnSpPr>
            <a:cxnSpLocks noChangeShapeType="1"/>
          </p:cNvCxnSpPr>
          <p:nvPr/>
        </p:nvCxnSpPr>
        <p:spPr bwMode="auto">
          <a:xfrm>
            <a:off x="2147712" y="5959126"/>
            <a:ext cx="545754" cy="386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Rectángulo 51"/>
          <p:cNvSpPr/>
          <p:nvPr/>
        </p:nvSpPr>
        <p:spPr>
          <a:xfrm>
            <a:off x="1286905" y="5793162"/>
            <a:ext cx="26677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Pb (OH)</a:t>
            </a:r>
            <a:r>
              <a:rPr lang="es-AR" sz="1200" b="1" baseline="-25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4                       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Pb</a:t>
            </a:r>
            <a:r>
              <a:rPr lang="es-AR" sz="1200" b="1" baseline="30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++++</a:t>
            </a: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+ 4(OH)</a:t>
            </a:r>
            <a:r>
              <a:rPr lang="es-AR" sz="1200" b="1" baseline="30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-1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3201853" y="6027599"/>
            <a:ext cx="1782833" cy="3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Catión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Plomo</a:t>
            </a:r>
            <a:r>
              <a:rPr lang="es-AR" sz="1200" b="1" baseline="30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IV</a:t>
            </a:r>
            <a:endParaRPr lang="es-AR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" name="Rectángulo 53"/>
          <p:cNvSpPr/>
          <p:nvPr/>
        </p:nvSpPr>
        <p:spPr>
          <a:xfrm>
            <a:off x="437234" y="6369418"/>
            <a:ext cx="10840366" cy="340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es-AR" sz="1400" b="1" u="sng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Conclusión:</a:t>
            </a:r>
            <a:r>
              <a:rPr lang="es-AR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“Un Hidróxido es toda sustancia capaz de liberar (OH) oxidrilos al medio acuoso”</a:t>
            </a:r>
            <a:endParaRPr lang="es-AR" sz="1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37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11" grpId="0" animBg="1"/>
      <p:bldP spid="12" grpId="0"/>
      <p:bldP spid="13" grpId="0" animBg="1"/>
      <p:bldP spid="14" grpId="0"/>
      <p:bldP spid="19" grpId="0"/>
      <p:bldP spid="20" grpId="0" animBg="1"/>
      <p:bldP spid="22" grpId="0"/>
      <p:bldP spid="23" grpId="0" animBg="1"/>
      <p:bldP spid="26" grpId="0"/>
      <p:bldP spid="27" grpId="0"/>
      <p:bldP spid="29" grpId="0"/>
      <p:bldP spid="30" grpId="0"/>
      <p:bldP spid="31" grpId="0"/>
      <p:bldP spid="34" grpId="0" animBg="1"/>
      <p:bldP spid="44" grpId="0"/>
      <p:bldP spid="45" grpId="0" animBg="1"/>
      <p:bldP spid="46" grpId="0" animBg="1"/>
      <p:bldP spid="48" grpId="0"/>
      <p:bldP spid="49" grpId="0" animBg="1"/>
      <p:bldP spid="52" grpId="0"/>
      <p:bldP spid="53" grpId="0"/>
      <p:bldP spid="5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367</Words>
  <Application>Microsoft Office PowerPoint</Application>
  <PresentationFormat>Panorámica</PresentationFormat>
  <Paragraphs>57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200</cp:revision>
  <dcterms:created xsi:type="dcterms:W3CDTF">2020-08-21T15:05:12Z</dcterms:created>
  <dcterms:modified xsi:type="dcterms:W3CDTF">2020-09-03T10:26:06Z</dcterms:modified>
</cp:coreProperties>
</file>