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embeddedFontLst>
    <p:embeddedFont>
      <p:font typeface="Montserrat"/>
      <p:regular r:id="rId9"/>
      <p:bold r:id="rId10"/>
      <p:italic r:id="rId11"/>
      <p:boldItalic r:id="rId12"/>
    </p:embeddedFont>
    <p:embeddedFont>
      <p:font typeface="Lato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ontserrat-italic.fntdata"/><Relationship Id="rId10" Type="http://schemas.openxmlformats.org/officeDocument/2006/relationships/font" Target="fonts/Montserrat-bold.fntdata"/><Relationship Id="rId13" Type="http://schemas.openxmlformats.org/officeDocument/2006/relationships/font" Target="fonts/Lato-regular.fntdata"/><Relationship Id="rId12" Type="http://schemas.openxmlformats.org/officeDocument/2006/relationships/font" Target="fonts/Montserrat-bold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Montserrat-regular.fntdata"/><Relationship Id="rId15" Type="http://schemas.openxmlformats.org/officeDocument/2006/relationships/font" Target="fonts/Lato-italic.fntdata"/><Relationship Id="rId14" Type="http://schemas.openxmlformats.org/officeDocument/2006/relationships/font" Target="fonts/Lato-bold.fntdata"/><Relationship Id="rId16" Type="http://schemas.openxmlformats.org/officeDocument/2006/relationships/font" Target="fonts/Lato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db451fc89d_0_1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db451fc89d_0_1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db451fc89d_0_1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db451fc89d_0_1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rot="5400000">
            <a:off x="7500300" y="505"/>
            <a:ext cx="1643700" cy="1643700"/>
          </a:xfrm>
          <a:prstGeom prst="diagStripe">
            <a:avLst>
              <a:gd fmla="val 0" name="adj"/>
            </a:avLst>
          </a:prstGeom>
          <a:solidFill>
            <a:schemeClr val="lt1">
              <a:alpha val="303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490"/>
            <a:ext cx="5153705" cy="5134399"/>
            <a:chOff x="0" y="75"/>
            <a:chExt cx="5153705" cy="515295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455" y="-225"/>
              <a:ext cx="5152800" cy="51537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150" y="1145825"/>
              <a:ext cx="3996600" cy="3996900"/>
            </a:xfrm>
            <a:prstGeom prst="diagStripe">
              <a:avLst>
                <a:gd fmla="val 58774" name="adj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-5400000">
              <a:off x="1646" y="-75"/>
              <a:ext cx="2299800" cy="23001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flipH="1">
              <a:off x="652821" y="590035"/>
              <a:ext cx="2300100" cy="2299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" name="Google Shape;16;p2"/>
          <p:cNvSpPr txBox="1"/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5083950" y="3924925"/>
            <a:ext cx="34707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11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107" name="Google Shape;107;p11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11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" name="Google Shape;109;p11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" name="Google Shape;110;p11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" name="Google Shape;111;p11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11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11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" name="Google Shape;116;p11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11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0" name="Google Shape;120;p11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11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" name="Google Shape;122;p11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" name="Google Shape;123;p11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11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5" name="Google Shape;125;p11"/>
          <p:cNvSpPr txBox="1"/>
          <p:nvPr>
            <p:ph hasCustomPrompt="1" type="title"/>
          </p:nvPr>
        </p:nvSpPr>
        <p:spPr>
          <a:xfrm>
            <a:off x="823850" y="1284675"/>
            <a:ext cx="47760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126" name="Google Shape;126;p11"/>
          <p:cNvSpPr txBox="1"/>
          <p:nvPr>
            <p:ph idx="1" type="body"/>
          </p:nvPr>
        </p:nvSpPr>
        <p:spPr>
          <a:xfrm>
            <a:off x="823850" y="2643124"/>
            <a:ext cx="4776000" cy="121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7" name="Google Shape;12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21" name="Google Shape;21;p3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" name="Google Shape;26;p3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3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3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3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" name="Google Shape;30;p3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3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3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3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" name="Google Shape;34;p3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3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" name="Google Shape;36;p3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" name="Google Shape;37;p3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" name="Google Shape;38;p3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9" name="Google Shape;39;p3"/>
          <p:cNvSpPr txBox="1"/>
          <p:nvPr>
            <p:ph type="title"/>
          </p:nvPr>
        </p:nvSpPr>
        <p:spPr>
          <a:xfrm>
            <a:off x="823850" y="2053000"/>
            <a:ext cx="4587000" cy="114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40" name="Google Shape;40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oogle Shape;42;p4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43" name="Google Shape;43;p4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4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Google Shape;45;p4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6" name="Google Shape;46;p4"/>
          <p:cNvSpPr txBox="1"/>
          <p:nvPr>
            <p:ph idx="1" type="body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47" name="Google Shape;47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oogle Shape;49;p5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0" name="Google Shape;50;p5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5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Google Shape;52;p5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53" name="Google Shape;53;p5"/>
          <p:cNvSpPr txBox="1"/>
          <p:nvPr>
            <p:ph idx="1" type="body"/>
          </p:nvPr>
        </p:nvSpPr>
        <p:spPr>
          <a:xfrm>
            <a:off x="1297500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4" name="Google Shape;54;p5"/>
          <p:cNvSpPr txBox="1"/>
          <p:nvPr>
            <p:ph idx="2" type="body"/>
          </p:nvPr>
        </p:nvSpPr>
        <p:spPr>
          <a:xfrm>
            <a:off x="4933221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5" name="Google Shape;5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oogle Shape;57;p6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8" name="Google Shape;58;p6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" name="Google Shape;59;p6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0" name="Google Shape;60;p6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1" name="Google Shape;61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oogle Shape;63;p7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64" name="Google Shape;64;p7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7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Google Shape;66;p7"/>
          <p:cNvSpPr txBox="1"/>
          <p:nvPr>
            <p:ph type="title"/>
          </p:nvPr>
        </p:nvSpPr>
        <p:spPr>
          <a:xfrm>
            <a:off x="1297500" y="393750"/>
            <a:ext cx="3798900" cy="149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7" name="Google Shape;67;p7"/>
          <p:cNvSpPr txBox="1"/>
          <p:nvPr>
            <p:ph idx="1" type="body"/>
          </p:nvPr>
        </p:nvSpPr>
        <p:spPr>
          <a:xfrm>
            <a:off x="1297500" y="1972550"/>
            <a:ext cx="3798900" cy="241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8" name="Google Shape;6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8"/>
          <p:cNvGrpSpPr/>
          <p:nvPr/>
        </p:nvGrpSpPr>
        <p:grpSpPr>
          <a:xfrm>
            <a:off x="4406400" y="0"/>
            <a:ext cx="4737600" cy="5143500"/>
            <a:chOff x="4406400" y="0"/>
            <a:chExt cx="4737600" cy="5143500"/>
          </a:xfrm>
        </p:grpSpPr>
        <p:sp>
          <p:nvSpPr>
            <p:cNvPr id="71" name="Google Shape;71;p8"/>
            <p:cNvSpPr/>
            <p:nvPr/>
          </p:nvSpPr>
          <p:spPr>
            <a:xfrm rot="5400000">
              <a:off x="4407900" y="-1500"/>
              <a:ext cx="47346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8"/>
            <p:cNvSpPr/>
            <p:nvPr/>
          </p:nvSpPr>
          <p:spPr>
            <a:xfrm rot="5400000">
              <a:off x="4840825" y="6000"/>
              <a:ext cx="42987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8"/>
            <p:cNvSpPr/>
            <p:nvPr/>
          </p:nvSpPr>
          <p:spPr>
            <a:xfrm rot="-5400000">
              <a:off x="5618399" y="123664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8"/>
            <p:cNvSpPr/>
            <p:nvPr/>
          </p:nvSpPr>
          <p:spPr>
            <a:xfrm flipH="1">
              <a:off x="5849857" y="144407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8"/>
            <p:cNvSpPr/>
            <p:nvPr/>
          </p:nvSpPr>
          <p:spPr>
            <a:xfrm rot="-5400000">
              <a:off x="5987081" y="246974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8"/>
            <p:cNvSpPr/>
            <p:nvPr/>
          </p:nvSpPr>
          <p:spPr>
            <a:xfrm flipH="1">
              <a:off x="6222115" y="267717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" name="Google Shape;77;p8"/>
            <p:cNvSpPr/>
            <p:nvPr/>
          </p:nvSpPr>
          <p:spPr>
            <a:xfrm rot="-5400000">
              <a:off x="6675341" y="186224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" name="Google Shape;78;p8"/>
            <p:cNvSpPr/>
            <p:nvPr/>
          </p:nvSpPr>
          <p:spPr>
            <a:xfrm flipH="1">
              <a:off x="6908099" y="206968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" name="Google Shape;79;p8"/>
            <p:cNvSpPr/>
            <p:nvPr/>
          </p:nvSpPr>
          <p:spPr>
            <a:xfrm rot="-5400000">
              <a:off x="6861141" y="247808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" name="Google Shape;80;p8"/>
            <p:cNvSpPr/>
            <p:nvPr/>
          </p:nvSpPr>
          <p:spPr>
            <a:xfrm flipH="1">
              <a:off x="7965266" y="269319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" name="Google Shape;81;p8"/>
            <p:cNvSpPr/>
            <p:nvPr/>
          </p:nvSpPr>
          <p:spPr>
            <a:xfrm flipH="1">
              <a:off x="8145082" y="330903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 rot="-5400000">
              <a:off x="7047599" y="309534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 flipH="1">
              <a:off x="7276649" y="330278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" name="Google Shape;84;p8"/>
            <p:cNvSpPr/>
            <p:nvPr/>
          </p:nvSpPr>
          <p:spPr>
            <a:xfrm rot="-5400000">
              <a:off x="7227414" y="37111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" name="Google Shape;85;p8"/>
            <p:cNvSpPr/>
            <p:nvPr/>
          </p:nvSpPr>
          <p:spPr>
            <a:xfrm flipH="1">
              <a:off x="7462448" y="391862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" name="Google Shape;86;p8"/>
            <p:cNvSpPr/>
            <p:nvPr/>
          </p:nvSpPr>
          <p:spPr>
            <a:xfrm rot="-5400000">
              <a:off x="8102491" y="37188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 flipH="1">
              <a:off x="8334533" y="392629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 rot="-5400000">
              <a:off x="8288290" y="433470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9" name="Google Shape;89;p8"/>
          <p:cNvSpPr txBox="1"/>
          <p:nvPr>
            <p:ph type="title"/>
          </p:nvPr>
        </p:nvSpPr>
        <p:spPr>
          <a:xfrm>
            <a:off x="823850" y="866775"/>
            <a:ext cx="4587000" cy="352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0" name="Google Shape;90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9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93" name="Google Shape;93;p9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9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5" name="Google Shape;95;p9"/>
          <p:cNvSpPr txBox="1"/>
          <p:nvPr>
            <p:ph type="title"/>
          </p:nvPr>
        </p:nvSpPr>
        <p:spPr>
          <a:xfrm>
            <a:off x="1297500" y="1658325"/>
            <a:ext cx="3036300" cy="175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96" name="Google Shape;96;p9"/>
          <p:cNvSpPr txBox="1"/>
          <p:nvPr>
            <p:ph idx="1" type="subTitle"/>
          </p:nvPr>
        </p:nvSpPr>
        <p:spPr>
          <a:xfrm>
            <a:off x="1297500" y="3538000"/>
            <a:ext cx="30363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97" name="Google Shape;97;p9"/>
          <p:cNvSpPr txBox="1"/>
          <p:nvPr>
            <p:ph idx="2" type="body"/>
          </p:nvPr>
        </p:nvSpPr>
        <p:spPr>
          <a:xfrm>
            <a:off x="4648200" y="1696600"/>
            <a:ext cx="3676800" cy="234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8" name="Google Shape;98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10"/>
          <p:cNvGrpSpPr/>
          <p:nvPr/>
        </p:nvGrpSpPr>
        <p:grpSpPr>
          <a:xfrm>
            <a:off x="0" y="4128572"/>
            <a:ext cx="698925" cy="684657"/>
            <a:chOff x="0" y="3785672"/>
            <a:chExt cx="698925" cy="684657"/>
          </a:xfrm>
        </p:grpSpPr>
        <p:sp>
          <p:nvSpPr>
            <p:cNvPr id="101" name="Google Shape;101;p10"/>
            <p:cNvSpPr/>
            <p:nvPr/>
          </p:nvSpPr>
          <p:spPr>
            <a:xfrm rot="-5400000">
              <a:off x="0" y="3785672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10"/>
            <p:cNvSpPr/>
            <p:nvPr/>
          </p:nvSpPr>
          <p:spPr>
            <a:xfrm flipH="1">
              <a:off x="154125" y="3925529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3" name="Google Shape;103;p10"/>
          <p:cNvSpPr txBox="1"/>
          <p:nvPr>
            <p:ph idx="1" type="body"/>
          </p:nvPr>
        </p:nvSpPr>
        <p:spPr>
          <a:xfrm>
            <a:off x="812725" y="4305375"/>
            <a:ext cx="6936000" cy="52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4" name="Google Shape;10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focus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  <a:defRPr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3"/>
          <p:cNvSpPr txBox="1"/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400">
                <a:latin typeface="Times New Roman"/>
                <a:ea typeface="Times New Roman"/>
                <a:cs typeface="Times New Roman"/>
                <a:sym typeface="Times New Roman"/>
              </a:rPr>
              <a:t>EES Nº 75 “Julio Cortàzar”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400">
                <a:latin typeface="Times New Roman"/>
                <a:ea typeface="Times New Roman"/>
                <a:cs typeface="Times New Roman"/>
                <a:sym typeface="Times New Roman"/>
              </a:rPr>
              <a:t>Lengua y Literatura.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400">
                <a:latin typeface="Times New Roman"/>
                <a:ea typeface="Times New Roman"/>
                <a:cs typeface="Times New Roman"/>
                <a:sym typeface="Times New Roman"/>
              </a:rPr>
              <a:t>3ero 3era T.T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5" name="Google Shape;135;p13"/>
          <p:cNvSpPr txBox="1"/>
          <p:nvPr>
            <p:ph idx="1" type="subTitle"/>
          </p:nvPr>
        </p:nvSpPr>
        <p:spPr>
          <a:xfrm>
            <a:off x="5083950" y="3924925"/>
            <a:ext cx="34707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000">
                <a:latin typeface="Times New Roman"/>
                <a:ea typeface="Times New Roman"/>
                <a:cs typeface="Times New Roman"/>
                <a:sym typeface="Times New Roman"/>
              </a:rPr>
              <a:t>Prof. Elida, Duràn Almiròn 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4"/>
          <p:cNvSpPr txBox="1"/>
          <p:nvPr>
            <p:ph type="title"/>
          </p:nvPr>
        </p:nvSpPr>
        <p:spPr>
          <a:xfrm>
            <a:off x="804650" y="242950"/>
            <a:ext cx="8192700" cy="52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200">
                <a:latin typeface="Times New Roman"/>
                <a:ea typeface="Times New Roman"/>
                <a:cs typeface="Times New Roman"/>
                <a:sym typeface="Times New Roman"/>
              </a:rPr>
              <a:t>El texto. Repasamos definiciòn. Propiedades: Adecuaciòn. Coherencia</a:t>
            </a:r>
            <a:endParaRPr sz="2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1" name="Google Shape;141;p14"/>
          <p:cNvSpPr txBox="1"/>
          <p:nvPr>
            <p:ph idx="1" type="body"/>
          </p:nvPr>
        </p:nvSpPr>
        <p:spPr>
          <a:xfrm>
            <a:off x="385800" y="872350"/>
            <a:ext cx="8527800" cy="427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540385" lvl="0" marL="1371600" rtl="0"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70"/>
              <a:buNone/>
            </a:pPr>
            <a:r>
              <a:rPr b="1" lang="es-419" sz="1890" u="sng">
                <a:latin typeface="Times New Roman"/>
                <a:ea typeface="Times New Roman"/>
                <a:cs typeface="Times New Roman"/>
                <a:sym typeface="Times New Roman"/>
              </a:rPr>
              <a:t>ADECUACIÓN TEXTUAL</a:t>
            </a:r>
            <a:endParaRPr b="1" sz="1890" u="sng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540385" lvl="0" marL="0" rtl="0"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70"/>
              <a:buNone/>
            </a:pPr>
            <a:r>
              <a:rPr lang="es-419" sz="1890">
                <a:latin typeface="Times New Roman"/>
                <a:ea typeface="Times New Roman"/>
                <a:cs typeface="Times New Roman"/>
                <a:sym typeface="Times New Roman"/>
              </a:rPr>
              <a:t>Es la propiedad según la cual el texto resulta adecuado a la situación comunicativa, es decir que se adapta al contexto. </a:t>
            </a:r>
            <a:r>
              <a:rPr b="1" lang="es-419" sz="1890">
                <a:latin typeface="Times New Roman"/>
                <a:ea typeface="Times New Roman"/>
                <a:cs typeface="Times New Roman"/>
                <a:sym typeface="Times New Roman"/>
              </a:rPr>
              <a:t>Los aspectos que la adecuación tiene en cuenta son:</a:t>
            </a:r>
            <a:endParaRPr sz="189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540385" lvl="0" marL="0" rtl="0"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70"/>
              <a:buNone/>
            </a:pPr>
            <a:r>
              <a:rPr b="1" lang="es-419" sz="1890">
                <a:latin typeface="Times New Roman"/>
                <a:ea typeface="Times New Roman"/>
                <a:cs typeface="Times New Roman"/>
                <a:sym typeface="Times New Roman"/>
              </a:rPr>
              <a:t>El registro</a:t>
            </a:r>
            <a:r>
              <a:rPr lang="es-419" sz="1890">
                <a:latin typeface="Times New Roman"/>
                <a:ea typeface="Times New Roman"/>
                <a:cs typeface="Times New Roman"/>
                <a:sym typeface="Times New Roman"/>
              </a:rPr>
              <a:t>: según la situación en que se produce el texto, el registro de lengua será más o menos formal. El </a:t>
            </a:r>
            <a:r>
              <a:rPr b="1" lang="es-419" sz="1890">
                <a:latin typeface="Times New Roman"/>
                <a:ea typeface="Times New Roman"/>
                <a:cs typeface="Times New Roman"/>
                <a:sym typeface="Times New Roman"/>
              </a:rPr>
              <a:t>registro formal</a:t>
            </a:r>
            <a:r>
              <a:rPr lang="es-419" sz="1890">
                <a:latin typeface="Times New Roman"/>
                <a:ea typeface="Times New Roman"/>
                <a:cs typeface="Times New Roman"/>
                <a:sym typeface="Times New Roman"/>
              </a:rPr>
              <a:t> es utilizado cuando la relación entre el emisor y el receptor es de lejanía (es decir, cuando hay menos confianza). Por su parte, el </a:t>
            </a:r>
            <a:r>
              <a:rPr b="1" lang="es-419" sz="1890">
                <a:latin typeface="Times New Roman"/>
                <a:ea typeface="Times New Roman"/>
                <a:cs typeface="Times New Roman"/>
                <a:sym typeface="Times New Roman"/>
              </a:rPr>
              <a:t>registro coloquial</a:t>
            </a:r>
            <a:r>
              <a:rPr lang="es-419" sz="1890">
                <a:latin typeface="Times New Roman"/>
                <a:ea typeface="Times New Roman"/>
                <a:cs typeface="Times New Roman"/>
                <a:sym typeface="Times New Roman"/>
              </a:rPr>
              <a:t> es utilizado en ámbitos de familiaridad, de cercanía entre el emisor y el receptor.</a:t>
            </a:r>
            <a:endParaRPr sz="189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540385" lvl="0" marL="0" rtl="0"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70"/>
              <a:buNone/>
            </a:pPr>
            <a:r>
              <a:rPr b="1" lang="es-419" sz="1890">
                <a:latin typeface="Times New Roman"/>
                <a:ea typeface="Times New Roman"/>
                <a:cs typeface="Times New Roman"/>
                <a:sym typeface="Times New Roman"/>
              </a:rPr>
              <a:t>El canal</a:t>
            </a:r>
            <a:r>
              <a:rPr lang="es-419" sz="1890">
                <a:latin typeface="Times New Roman"/>
                <a:ea typeface="Times New Roman"/>
                <a:cs typeface="Times New Roman"/>
                <a:sym typeface="Times New Roman"/>
              </a:rPr>
              <a:t>: la elección del canal comunicativo adecuado: </a:t>
            </a:r>
            <a:r>
              <a:rPr b="1" lang="es-419" sz="1890">
                <a:latin typeface="Times New Roman"/>
                <a:ea typeface="Times New Roman"/>
                <a:cs typeface="Times New Roman"/>
                <a:sym typeface="Times New Roman"/>
              </a:rPr>
              <a:t>oral o escrito</a:t>
            </a:r>
            <a:r>
              <a:rPr lang="es-419" sz="1890">
                <a:latin typeface="Times New Roman"/>
                <a:ea typeface="Times New Roman"/>
                <a:cs typeface="Times New Roman"/>
                <a:sym typeface="Times New Roman"/>
              </a:rPr>
              <a:t>. Por ejemplo, si nos llega una carta en la cual se nos pide una respuesta por escrito, obligatoriamente debemos responder de la manera en que se nos pide.</a:t>
            </a:r>
            <a:endParaRPr sz="189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540385" lvl="0" marL="0" rtl="0"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70"/>
              <a:buNone/>
            </a:pPr>
            <a:r>
              <a:rPr b="1" lang="es-419" sz="1890">
                <a:latin typeface="Times New Roman"/>
                <a:ea typeface="Times New Roman"/>
                <a:cs typeface="Times New Roman"/>
                <a:sym typeface="Times New Roman"/>
              </a:rPr>
              <a:t> Relación emisor-receptor:</a:t>
            </a:r>
            <a:r>
              <a:rPr lang="es-419" sz="1890">
                <a:latin typeface="Times New Roman"/>
                <a:ea typeface="Times New Roman"/>
                <a:cs typeface="Times New Roman"/>
                <a:sym typeface="Times New Roman"/>
              </a:rPr>
              <a:t> se debe tener en cuenta el destinatario al que se dirige el mensaje y la relación existente entre el emisor y él. Es decir que el emisor debe tener en cuenta a quién se está dirigiendo al crear un texto. Si es nuestro jefe, no podemos dirigirnos a él de la misma manera en que nos dirigiríamos a un amigo. Las relaciones pueden ser de diferente tipo: jefe-empleado, profesor-alumno, padres-hijos, etc.</a:t>
            </a:r>
            <a:endParaRPr sz="189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770"/>
              <a:buNone/>
            </a:pPr>
            <a:r>
              <a:t/>
            </a:r>
            <a:endParaRPr sz="189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770"/>
              <a:buNone/>
            </a:pPr>
            <a:r>
              <a:t/>
            </a:r>
            <a:endParaRPr sz="91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5"/>
          <p:cNvSpPr txBox="1"/>
          <p:nvPr>
            <p:ph idx="1" type="body"/>
          </p:nvPr>
        </p:nvSpPr>
        <p:spPr>
          <a:xfrm>
            <a:off x="1055950" y="369725"/>
            <a:ext cx="7807200" cy="445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12449" lvl="0" marL="4572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Font typeface="Times New Roman"/>
              <a:buChar char="●"/>
            </a:pPr>
            <a:r>
              <a:rPr b="1" lang="es-419" sz="1500" u="sng">
                <a:latin typeface="Times New Roman"/>
                <a:ea typeface="Times New Roman"/>
                <a:cs typeface="Times New Roman"/>
                <a:sym typeface="Times New Roman"/>
              </a:rPr>
              <a:t>COHERENCIA</a:t>
            </a:r>
            <a:endParaRPr b="1" sz="1500" u="sng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540000" lvl="0" marL="0" rtl="0" algn="just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s-419" sz="1500">
                <a:latin typeface="Times New Roman"/>
                <a:ea typeface="Times New Roman"/>
                <a:cs typeface="Times New Roman"/>
                <a:sym typeface="Times New Roman"/>
              </a:rPr>
              <a:t>La coherencia es la propiedad textual por la cual los enunciados que forman un texto se refieren a la misma realidad. Para que un texto presente coherencia, sus enunciados han de centrarse en un tema y debe responder a nuestro conocimiento del mundo. Los textos se construyen aportando nueva información en cada enunciado, pero una sucesión de enunciados dejará de ser coherente si en ellos no se hace referencia a un tema común.</a:t>
            </a:r>
            <a:endParaRPr sz="15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540000" lvl="0" marL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s-419" sz="1500">
                <a:latin typeface="Times New Roman"/>
                <a:ea typeface="Times New Roman"/>
                <a:cs typeface="Times New Roman"/>
                <a:sym typeface="Times New Roman"/>
              </a:rPr>
              <a:t>En otras palabras, un texto es coherente </a:t>
            </a:r>
            <a:r>
              <a:rPr b="1" lang="es-419" sz="1500">
                <a:latin typeface="Times New Roman"/>
                <a:ea typeface="Times New Roman"/>
                <a:cs typeface="Times New Roman"/>
                <a:sym typeface="Times New Roman"/>
              </a:rPr>
              <a:t>si se le puede asignar un tema o asunto</a:t>
            </a:r>
            <a:r>
              <a:rPr lang="es-419" sz="1500">
                <a:latin typeface="Times New Roman"/>
                <a:ea typeface="Times New Roman"/>
                <a:cs typeface="Times New Roman"/>
                <a:sym typeface="Times New Roman"/>
              </a:rPr>
              <a:t>. De esta manera, los factores que contribuyen a la coherencia son:</a:t>
            </a:r>
            <a:endParaRPr sz="15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540000" lvl="0" marL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s-419" sz="1500">
                <a:latin typeface="Times New Roman"/>
                <a:ea typeface="Times New Roman"/>
                <a:cs typeface="Times New Roman"/>
                <a:sym typeface="Times New Roman"/>
              </a:rPr>
              <a:t>a) Unidad temática: </a:t>
            </a:r>
            <a:r>
              <a:rPr lang="es-419" sz="1500">
                <a:latin typeface="Times New Roman"/>
                <a:ea typeface="Times New Roman"/>
                <a:cs typeface="Times New Roman"/>
                <a:sym typeface="Times New Roman"/>
              </a:rPr>
              <a:t>tiene que haber un tema central, principal, del que derivan temas secundarios.</a:t>
            </a:r>
            <a:endParaRPr b="1" sz="15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540000" lvl="0" marL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s-419" sz="1500">
                <a:latin typeface="Times New Roman"/>
                <a:ea typeface="Times New Roman"/>
                <a:cs typeface="Times New Roman"/>
                <a:sym typeface="Times New Roman"/>
              </a:rPr>
              <a:t>b) Progresión temática: </a:t>
            </a:r>
            <a:r>
              <a:rPr lang="es-419" sz="1500">
                <a:latin typeface="Times New Roman"/>
                <a:ea typeface="Times New Roman"/>
                <a:cs typeface="Times New Roman"/>
                <a:sym typeface="Times New Roman"/>
              </a:rPr>
              <a:t>consiste en el pasaje de información conocida a información nueva. A medida que el texto avanza va agregando datos a la información ya presentada, así el tema se va ampliando y complejizando. </a:t>
            </a:r>
            <a:endParaRPr b="1" sz="15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540000" lvl="0" marL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s-419" sz="1500">
                <a:latin typeface="Times New Roman"/>
                <a:ea typeface="Times New Roman"/>
                <a:cs typeface="Times New Roman"/>
                <a:sym typeface="Times New Roman"/>
              </a:rPr>
              <a:t>c)</a:t>
            </a:r>
            <a:r>
              <a:rPr lang="es-419" sz="15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lang="es-419" sz="1500">
                <a:latin typeface="Times New Roman"/>
                <a:ea typeface="Times New Roman"/>
                <a:cs typeface="Times New Roman"/>
                <a:sym typeface="Times New Roman"/>
              </a:rPr>
              <a:t>La no contradicción de los enunciados</a:t>
            </a:r>
            <a:r>
              <a:rPr lang="es-419" sz="1500">
                <a:latin typeface="Times New Roman"/>
                <a:ea typeface="Times New Roman"/>
                <a:cs typeface="Times New Roman"/>
                <a:sym typeface="Times New Roman"/>
              </a:rPr>
              <a:t>: se trata de que los enunciados de un texto que van desarrollándose no contradigan los enunciados anteriores. Un ejemplo de contradicción sería: Los puntos cardinales son cuatro. Estos son: norte, sur y oeste.</a:t>
            </a:r>
            <a:endParaRPr sz="15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540000" lvl="0" marL="0" rtl="0" algn="just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sz="12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Focus">
  <a:themeElements>
    <a:clrScheme name="Focus">
      <a:dk1>
        <a:srgbClr val="1B212C"/>
      </a:dk1>
      <a:lt1>
        <a:srgbClr val="FFFFFF"/>
      </a:lt1>
      <a:dk2>
        <a:srgbClr val="D9D9D9"/>
      </a:dk2>
      <a:lt2>
        <a:srgbClr val="82C7A5"/>
      </a:lt2>
      <a:accent1>
        <a:srgbClr val="0145AC"/>
      </a:accent1>
      <a:accent2>
        <a:srgbClr val="EECE1A"/>
      </a:accent2>
      <a:accent3>
        <a:srgbClr val="4E5567"/>
      </a:accent3>
      <a:accent4>
        <a:srgbClr val="F4D6AD"/>
      </a:accent4>
      <a:accent5>
        <a:srgbClr val="7890CD"/>
      </a:accent5>
      <a:accent6>
        <a:srgbClr val="F15E22"/>
      </a:accent6>
      <a:hlink>
        <a:srgbClr val="7890CD"/>
      </a:hlink>
      <a:folHlink>
        <a:srgbClr val="7890C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