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0" r:id="rId25"/>
    <p:sldId id="281" r:id="rId26"/>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2"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9ACBFD-E345-92F8-82E7-692E25FDC2DA}"/>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AR"/>
          </a:p>
        </p:txBody>
      </p:sp>
      <p:sp>
        <p:nvSpPr>
          <p:cNvPr id="3" name="Subtítulo 2">
            <a:extLst>
              <a:ext uri="{FF2B5EF4-FFF2-40B4-BE49-F238E27FC236}">
                <a16:creationId xmlns:a16="http://schemas.microsoft.com/office/drawing/2014/main" id="{D302E71B-DE4A-F4BF-19F6-A3EA588D60E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AR"/>
          </a:p>
        </p:txBody>
      </p:sp>
      <p:sp>
        <p:nvSpPr>
          <p:cNvPr id="4" name="Marcador de fecha 3">
            <a:extLst>
              <a:ext uri="{FF2B5EF4-FFF2-40B4-BE49-F238E27FC236}">
                <a16:creationId xmlns:a16="http://schemas.microsoft.com/office/drawing/2014/main" id="{DA2E3A5A-B58A-14E3-0522-6AD695F41699}"/>
              </a:ext>
            </a:extLst>
          </p:cNvPr>
          <p:cNvSpPr>
            <a:spLocks noGrp="1"/>
          </p:cNvSpPr>
          <p:nvPr>
            <p:ph type="dt" sz="half" idx="10"/>
          </p:nvPr>
        </p:nvSpPr>
        <p:spPr/>
        <p:txBody>
          <a:bodyPr/>
          <a:lstStyle/>
          <a:p>
            <a:fld id="{93C76028-C3BE-4CDF-BF88-1BE31CE00665}" type="datetimeFigureOut">
              <a:rPr lang="es-AR" smtClean="0"/>
              <a:t>18/6/2026</a:t>
            </a:fld>
            <a:endParaRPr lang="es-AR"/>
          </a:p>
        </p:txBody>
      </p:sp>
      <p:sp>
        <p:nvSpPr>
          <p:cNvPr id="5" name="Marcador de pie de página 4">
            <a:extLst>
              <a:ext uri="{FF2B5EF4-FFF2-40B4-BE49-F238E27FC236}">
                <a16:creationId xmlns:a16="http://schemas.microsoft.com/office/drawing/2014/main" id="{916B48EE-5323-89B7-0D8E-BC57C2AD123B}"/>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41209627-5CD3-CFD5-05B5-61A629E4B536}"/>
              </a:ext>
            </a:extLst>
          </p:cNvPr>
          <p:cNvSpPr>
            <a:spLocks noGrp="1"/>
          </p:cNvSpPr>
          <p:nvPr>
            <p:ph type="sldNum" sz="quarter" idx="12"/>
          </p:nvPr>
        </p:nvSpPr>
        <p:spPr/>
        <p:txBody>
          <a:bodyPr/>
          <a:lstStyle/>
          <a:p>
            <a:fld id="{74C53268-B045-4A3B-B649-0184CC7DCD0D}" type="slidenum">
              <a:rPr lang="es-AR" smtClean="0"/>
              <a:t>‹Nº›</a:t>
            </a:fld>
            <a:endParaRPr lang="es-AR"/>
          </a:p>
        </p:txBody>
      </p:sp>
    </p:spTree>
    <p:extLst>
      <p:ext uri="{BB962C8B-B14F-4D97-AF65-F5344CB8AC3E}">
        <p14:creationId xmlns:p14="http://schemas.microsoft.com/office/powerpoint/2010/main" val="1604559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45398C-58A9-CD8E-ECF2-501E2AA28504}"/>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id="{391EDDD5-4878-05DE-C587-639BFC6C5ED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1B14327F-8864-AE52-E654-825C38428999}"/>
              </a:ext>
            </a:extLst>
          </p:cNvPr>
          <p:cNvSpPr>
            <a:spLocks noGrp="1"/>
          </p:cNvSpPr>
          <p:nvPr>
            <p:ph type="dt" sz="half" idx="10"/>
          </p:nvPr>
        </p:nvSpPr>
        <p:spPr/>
        <p:txBody>
          <a:bodyPr/>
          <a:lstStyle/>
          <a:p>
            <a:fld id="{93C76028-C3BE-4CDF-BF88-1BE31CE00665}" type="datetimeFigureOut">
              <a:rPr lang="es-AR" smtClean="0"/>
              <a:t>18/6/2026</a:t>
            </a:fld>
            <a:endParaRPr lang="es-AR"/>
          </a:p>
        </p:txBody>
      </p:sp>
      <p:sp>
        <p:nvSpPr>
          <p:cNvPr id="5" name="Marcador de pie de página 4">
            <a:extLst>
              <a:ext uri="{FF2B5EF4-FFF2-40B4-BE49-F238E27FC236}">
                <a16:creationId xmlns:a16="http://schemas.microsoft.com/office/drawing/2014/main" id="{68487F6D-CB2B-BDD5-5357-C371306ADF1A}"/>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39D34277-93CE-D696-E187-29F7159FD981}"/>
              </a:ext>
            </a:extLst>
          </p:cNvPr>
          <p:cNvSpPr>
            <a:spLocks noGrp="1"/>
          </p:cNvSpPr>
          <p:nvPr>
            <p:ph type="sldNum" sz="quarter" idx="12"/>
          </p:nvPr>
        </p:nvSpPr>
        <p:spPr/>
        <p:txBody>
          <a:bodyPr/>
          <a:lstStyle/>
          <a:p>
            <a:fld id="{74C53268-B045-4A3B-B649-0184CC7DCD0D}" type="slidenum">
              <a:rPr lang="es-AR" smtClean="0"/>
              <a:t>‹Nº›</a:t>
            </a:fld>
            <a:endParaRPr lang="es-AR"/>
          </a:p>
        </p:txBody>
      </p:sp>
    </p:spTree>
    <p:extLst>
      <p:ext uri="{BB962C8B-B14F-4D97-AF65-F5344CB8AC3E}">
        <p14:creationId xmlns:p14="http://schemas.microsoft.com/office/powerpoint/2010/main" val="4076334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49831953-F0F9-6ACD-62AD-07C73CA2E57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id="{94D591FC-F4E3-5F54-D7C6-E680C2E96CE8}"/>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84341763-DC9E-BCB5-3E86-49D11ABFEF0F}"/>
              </a:ext>
            </a:extLst>
          </p:cNvPr>
          <p:cNvSpPr>
            <a:spLocks noGrp="1"/>
          </p:cNvSpPr>
          <p:nvPr>
            <p:ph type="dt" sz="half" idx="10"/>
          </p:nvPr>
        </p:nvSpPr>
        <p:spPr/>
        <p:txBody>
          <a:bodyPr/>
          <a:lstStyle/>
          <a:p>
            <a:fld id="{93C76028-C3BE-4CDF-BF88-1BE31CE00665}" type="datetimeFigureOut">
              <a:rPr lang="es-AR" smtClean="0"/>
              <a:t>18/6/2026</a:t>
            </a:fld>
            <a:endParaRPr lang="es-AR"/>
          </a:p>
        </p:txBody>
      </p:sp>
      <p:sp>
        <p:nvSpPr>
          <p:cNvPr id="5" name="Marcador de pie de página 4">
            <a:extLst>
              <a:ext uri="{FF2B5EF4-FFF2-40B4-BE49-F238E27FC236}">
                <a16:creationId xmlns:a16="http://schemas.microsoft.com/office/drawing/2014/main" id="{D799005C-0D9E-7E99-E5E6-287F1E84F696}"/>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9EC35120-9071-3D67-05A0-10E32723F1AB}"/>
              </a:ext>
            </a:extLst>
          </p:cNvPr>
          <p:cNvSpPr>
            <a:spLocks noGrp="1"/>
          </p:cNvSpPr>
          <p:nvPr>
            <p:ph type="sldNum" sz="quarter" idx="12"/>
          </p:nvPr>
        </p:nvSpPr>
        <p:spPr/>
        <p:txBody>
          <a:bodyPr/>
          <a:lstStyle/>
          <a:p>
            <a:fld id="{74C53268-B045-4A3B-B649-0184CC7DCD0D}" type="slidenum">
              <a:rPr lang="es-AR" smtClean="0"/>
              <a:t>‹Nº›</a:t>
            </a:fld>
            <a:endParaRPr lang="es-AR"/>
          </a:p>
        </p:txBody>
      </p:sp>
    </p:spTree>
    <p:extLst>
      <p:ext uri="{BB962C8B-B14F-4D97-AF65-F5344CB8AC3E}">
        <p14:creationId xmlns:p14="http://schemas.microsoft.com/office/powerpoint/2010/main" val="3610364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CE3AD1-F183-8245-E75E-05FDB0E3D1A6}"/>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05EE5CBE-F6DA-7F91-FD72-BC595F99757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555E133F-8E3C-1842-253E-0A5EDD4BE16A}"/>
              </a:ext>
            </a:extLst>
          </p:cNvPr>
          <p:cNvSpPr>
            <a:spLocks noGrp="1"/>
          </p:cNvSpPr>
          <p:nvPr>
            <p:ph type="dt" sz="half" idx="10"/>
          </p:nvPr>
        </p:nvSpPr>
        <p:spPr/>
        <p:txBody>
          <a:bodyPr/>
          <a:lstStyle/>
          <a:p>
            <a:fld id="{93C76028-C3BE-4CDF-BF88-1BE31CE00665}" type="datetimeFigureOut">
              <a:rPr lang="es-AR" smtClean="0"/>
              <a:t>18/6/2026</a:t>
            </a:fld>
            <a:endParaRPr lang="es-AR"/>
          </a:p>
        </p:txBody>
      </p:sp>
      <p:sp>
        <p:nvSpPr>
          <p:cNvPr id="5" name="Marcador de pie de página 4">
            <a:extLst>
              <a:ext uri="{FF2B5EF4-FFF2-40B4-BE49-F238E27FC236}">
                <a16:creationId xmlns:a16="http://schemas.microsoft.com/office/drawing/2014/main" id="{25D28CF8-9C2D-72F4-814A-677E39B52179}"/>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3A460996-D263-D8CB-72C5-AC589A14D1EA}"/>
              </a:ext>
            </a:extLst>
          </p:cNvPr>
          <p:cNvSpPr>
            <a:spLocks noGrp="1"/>
          </p:cNvSpPr>
          <p:nvPr>
            <p:ph type="sldNum" sz="quarter" idx="12"/>
          </p:nvPr>
        </p:nvSpPr>
        <p:spPr/>
        <p:txBody>
          <a:bodyPr/>
          <a:lstStyle/>
          <a:p>
            <a:fld id="{74C53268-B045-4A3B-B649-0184CC7DCD0D}" type="slidenum">
              <a:rPr lang="es-AR" smtClean="0"/>
              <a:t>‹Nº›</a:t>
            </a:fld>
            <a:endParaRPr lang="es-AR"/>
          </a:p>
        </p:txBody>
      </p:sp>
    </p:spTree>
    <p:extLst>
      <p:ext uri="{BB962C8B-B14F-4D97-AF65-F5344CB8AC3E}">
        <p14:creationId xmlns:p14="http://schemas.microsoft.com/office/powerpoint/2010/main" val="3492675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7FF2D0-A641-8077-ED74-880415BE1029}"/>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D9BDCCFA-0ABF-6401-1684-E2F92CAFB2E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423602CF-3259-565F-5284-DFDEF6FFBEC2}"/>
              </a:ext>
            </a:extLst>
          </p:cNvPr>
          <p:cNvSpPr>
            <a:spLocks noGrp="1"/>
          </p:cNvSpPr>
          <p:nvPr>
            <p:ph type="dt" sz="half" idx="10"/>
          </p:nvPr>
        </p:nvSpPr>
        <p:spPr/>
        <p:txBody>
          <a:bodyPr/>
          <a:lstStyle/>
          <a:p>
            <a:fld id="{93C76028-C3BE-4CDF-BF88-1BE31CE00665}" type="datetimeFigureOut">
              <a:rPr lang="es-AR" smtClean="0"/>
              <a:t>18/6/2026</a:t>
            </a:fld>
            <a:endParaRPr lang="es-AR"/>
          </a:p>
        </p:txBody>
      </p:sp>
      <p:sp>
        <p:nvSpPr>
          <p:cNvPr id="5" name="Marcador de pie de página 4">
            <a:extLst>
              <a:ext uri="{FF2B5EF4-FFF2-40B4-BE49-F238E27FC236}">
                <a16:creationId xmlns:a16="http://schemas.microsoft.com/office/drawing/2014/main" id="{FDD3F8E2-9E4F-1D13-BE62-F02153A8201B}"/>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070BF0FC-3C30-BAC1-B596-EDE8F2707940}"/>
              </a:ext>
            </a:extLst>
          </p:cNvPr>
          <p:cNvSpPr>
            <a:spLocks noGrp="1"/>
          </p:cNvSpPr>
          <p:nvPr>
            <p:ph type="sldNum" sz="quarter" idx="12"/>
          </p:nvPr>
        </p:nvSpPr>
        <p:spPr/>
        <p:txBody>
          <a:bodyPr/>
          <a:lstStyle/>
          <a:p>
            <a:fld id="{74C53268-B045-4A3B-B649-0184CC7DCD0D}" type="slidenum">
              <a:rPr lang="es-AR" smtClean="0"/>
              <a:t>‹Nº›</a:t>
            </a:fld>
            <a:endParaRPr lang="es-AR"/>
          </a:p>
        </p:txBody>
      </p:sp>
    </p:spTree>
    <p:extLst>
      <p:ext uri="{BB962C8B-B14F-4D97-AF65-F5344CB8AC3E}">
        <p14:creationId xmlns:p14="http://schemas.microsoft.com/office/powerpoint/2010/main" val="1332992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FCB665-C5DC-E717-9911-322DB511366F}"/>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052D188B-54A8-C0E1-90CA-CC2258CD1639}"/>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contenido 3">
            <a:extLst>
              <a:ext uri="{FF2B5EF4-FFF2-40B4-BE49-F238E27FC236}">
                <a16:creationId xmlns:a16="http://schemas.microsoft.com/office/drawing/2014/main" id="{6A2B669D-B254-F264-075A-2A51194A04B7}"/>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fecha 4">
            <a:extLst>
              <a:ext uri="{FF2B5EF4-FFF2-40B4-BE49-F238E27FC236}">
                <a16:creationId xmlns:a16="http://schemas.microsoft.com/office/drawing/2014/main" id="{EA9B6BB9-F4BF-B51F-40B2-0FAF5D9A7E13}"/>
              </a:ext>
            </a:extLst>
          </p:cNvPr>
          <p:cNvSpPr>
            <a:spLocks noGrp="1"/>
          </p:cNvSpPr>
          <p:nvPr>
            <p:ph type="dt" sz="half" idx="10"/>
          </p:nvPr>
        </p:nvSpPr>
        <p:spPr/>
        <p:txBody>
          <a:bodyPr/>
          <a:lstStyle/>
          <a:p>
            <a:fld id="{93C76028-C3BE-4CDF-BF88-1BE31CE00665}" type="datetimeFigureOut">
              <a:rPr lang="es-AR" smtClean="0"/>
              <a:t>18/6/2026</a:t>
            </a:fld>
            <a:endParaRPr lang="es-AR"/>
          </a:p>
        </p:txBody>
      </p:sp>
      <p:sp>
        <p:nvSpPr>
          <p:cNvPr id="6" name="Marcador de pie de página 5">
            <a:extLst>
              <a:ext uri="{FF2B5EF4-FFF2-40B4-BE49-F238E27FC236}">
                <a16:creationId xmlns:a16="http://schemas.microsoft.com/office/drawing/2014/main" id="{3951922C-004D-B1DE-C090-76C04BF96FA0}"/>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EA0EA99C-4EF2-7868-D90A-39B9D4180B56}"/>
              </a:ext>
            </a:extLst>
          </p:cNvPr>
          <p:cNvSpPr>
            <a:spLocks noGrp="1"/>
          </p:cNvSpPr>
          <p:nvPr>
            <p:ph type="sldNum" sz="quarter" idx="12"/>
          </p:nvPr>
        </p:nvSpPr>
        <p:spPr/>
        <p:txBody>
          <a:bodyPr/>
          <a:lstStyle/>
          <a:p>
            <a:fld id="{74C53268-B045-4A3B-B649-0184CC7DCD0D}" type="slidenum">
              <a:rPr lang="es-AR" smtClean="0"/>
              <a:t>‹Nº›</a:t>
            </a:fld>
            <a:endParaRPr lang="es-AR"/>
          </a:p>
        </p:txBody>
      </p:sp>
    </p:spTree>
    <p:extLst>
      <p:ext uri="{BB962C8B-B14F-4D97-AF65-F5344CB8AC3E}">
        <p14:creationId xmlns:p14="http://schemas.microsoft.com/office/powerpoint/2010/main" val="4197881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367855-0FFE-F112-33C6-4C5DDF1BAD15}"/>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CD7CEA72-E05A-EAAF-0A77-B545464B9A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94BDB6D-D7D7-F970-E009-FBA8CE51696A}"/>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texto 4">
            <a:extLst>
              <a:ext uri="{FF2B5EF4-FFF2-40B4-BE49-F238E27FC236}">
                <a16:creationId xmlns:a16="http://schemas.microsoft.com/office/drawing/2014/main" id="{9445D062-A65B-5AB2-7B2C-84BC4B5368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015EAAF5-F0A6-215E-1A43-0C5A6E17C37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Marcador de fecha 6">
            <a:extLst>
              <a:ext uri="{FF2B5EF4-FFF2-40B4-BE49-F238E27FC236}">
                <a16:creationId xmlns:a16="http://schemas.microsoft.com/office/drawing/2014/main" id="{6D58F739-F32A-C006-B908-BD1A1E0C5C9D}"/>
              </a:ext>
            </a:extLst>
          </p:cNvPr>
          <p:cNvSpPr>
            <a:spLocks noGrp="1"/>
          </p:cNvSpPr>
          <p:nvPr>
            <p:ph type="dt" sz="half" idx="10"/>
          </p:nvPr>
        </p:nvSpPr>
        <p:spPr/>
        <p:txBody>
          <a:bodyPr/>
          <a:lstStyle/>
          <a:p>
            <a:fld id="{93C76028-C3BE-4CDF-BF88-1BE31CE00665}" type="datetimeFigureOut">
              <a:rPr lang="es-AR" smtClean="0"/>
              <a:t>18/6/2026</a:t>
            </a:fld>
            <a:endParaRPr lang="es-AR"/>
          </a:p>
        </p:txBody>
      </p:sp>
      <p:sp>
        <p:nvSpPr>
          <p:cNvPr id="8" name="Marcador de pie de página 7">
            <a:extLst>
              <a:ext uri="{FF2B5EF4-FFF2-40B4-BE49-F238E27FC236}">
                <a16:creationId xmlns:a16="http://schemas.microsoft.com/office/drawing/2014/main" id="{0EBF749F-9348-0198-952C-1FD1A7AB5606}"/>
              </a:ext>
            </a:extLst>
          </p:cNvPr>
          <p:cNvSpPr>
            <a:spLocks noGrp="1"/>
          </p:cNvSpPr>
          <p:nvPr>
            <p:ph type="ftr" sz="quarter" idx="11"/>
          </p:nvPr>
        </p:nvSpPr>
        <p:spPr/>
        <p:txBody>
          <a:bodyPr/>
          <a:lstStyle/>
          <a:p>
            <a:endParaRPr lang="es-AR"/>
          </a:p>
        </p:txBody>
      </p:sp>
      <p:sp>
        <p:nvSpPr>
          <p:cNvPr id="9" name="Marcador de número de diapositiva 8">
            <a:extLst>
              <a:ext uri="{FF2B5EF4-FFF2-40B4-BE49-F238E27FC236}">
                <a16:creationId xmlns:a16="http://schemas.microsoft.com/office/drawing/2014/main" id="{83C3F0B9-CCC2-70B5-1A89-1C5ACB3A589F}"/>
              </a:ext>
            </a:extLst>
          </p:cNvPr>
          <p:cNvSpPr>
            <a:spLocks noGrp="1"/>
          </p:cNvSpPr>
          <p:nvPr>
            <p:ph type="sldNum" sz="quarter" idx="12"/>
          </p:nvPr>
        </p:nvSpPr>
        <p:spPr/>
        <p:txBody>
          <a:bodyPr/>
          <a:lstStyle/>
          <a:p>
            <a:fld id="{74C53268-B045-4A3B-B649-0184CC7DCD0D}" type="slidenum">
              <a:rPr lang="es-AR" smtClean="0"/>
              <a:t>‹Nº›</a:t>
            </a:fld>
            <a:endParaRPr lang="es-AR"/>
          </a:p>
        </p:txBody>
      </p:sp>
    </p:spTree>
    <p:extLst>
      <p:ext uri="{BB962C8B-B14F-4D97-AF65-F5344CB8AC3E}">
        <p14:creationId xmlns:p14="http://schemas.microsoft.com/office/powerpoint/2010/main" val="441274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C63607-F6CD-D341-C5B3-B14DC9E613B5}"/>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fecha 2">
            <a:extLst>
              <a:ext uri="{FF2B5EF4-FFF2-40B4-BE49-F238E27FC236}">
                <a16:creationId xmlns:a16="http://schemas.microsoft.com/office/drawing/2014/main" id="{00EF42D7-A905-0C6B-4C62-B920237472CE}"/>
              </a:ext>
            </a:extLst>
          </p:cNvPr>
          <p:cNvSpPr>
            <a:spLocks noGrp="1"/>
          </p:cNvSpPr>
          <p:nvPr>
            <p:ph type="dt" sz="half" idx="10"/>
          </p:nvPr>
        </p:nvSpPr>
        <p:spPr/>
        <p:txBody>
          <a:bodyPr/>
          <a:lstStyle/>
          <a:p>
            <a:fld id="{93C76028-C3BE-4CDF-BF88-1BE31CE00665}" type="datetimeFigureOut">
              <a:rPr lang="es-AR" smtClean="0"/>
              <a:t>18/6/2026</a:t>
            </a:fld>
            <a:endParaRPr lang="es-AR"/>
          </a:p>
        </p:txBody>
      </p:sp>
      <p:sp>
        <p:nvSpPr>
          <p:cNvPr id="4" name="Marcador de pie de página 3">
            <a:extLst>
              <a:ext uri="{FF2B5EF4-FFF2-40B4-BE49-F238E27FC236}">
                <a16:creationId xmlns:a16="http://schemas.microsoft.com/office/drawing/2014/main" id="{D8493D2B-3761-667A-FA5F-4EA22E34AB3B}"/>
              </a:ext>
            </a:extLst>
          </p:cNvPr>
          <p:cNvSpPr>
            <a:spLocks noGrp="1"/>
          </p:cNvSpPr>
          <p:nvPr>
            <p:ph type="ftr" sz="quarter" idx="11"/>
          </p:nvPr>
        </p:nvSpPr>
        <p:spPr/>
        <p:txBody>
          <a:bodyPr/>
          <a:lstStyle/>
          <a:p>
            <a:endParaRPr lang="es-AR"/>
          </a:p>
        </p:txBody>
      </p:sp>
      <p:sp>
        <p:nvSpPr>
          <p:cNvPr id="5" name="Marcador de número de diapositiva 4">
            <a:extLst>
              <a:ext uri="{FF2B5EF4-FFF2-40B4-BE49-F238E27FC236}">
                <a16:creationId xmlns:a16="http://schemas.microsoft.com/office/drawing/2014/main" id="{B84C352D-5A8B-C1DA-C385-709B26A45C97}"/>
              </a:ext>
            </a:extLst>
          </p:cNvPr>
          <p:cNvSpPr>
            <a:spLocks noGrp="1"/>
          </p:cNvSpPr>
          <p:nvPr>
            <p:ph type="sldNum" sz="quarter" idx="12"/>
          </p:nvPr>
        </p:nvSpPr>
        <p:spPr/>
        <p:txBody>
          <a:bodyPr/>
          <a:lstStyle/>
          <a:p>
            <a:fld id="{74C53268-B045-4A3B-B649-0184CC7DCD0D}" type="slidenum">
              <a:rPr lang="es-AR" smtClean="0"/>
              <a:t>‹Nº›</a:t>
            </a:fld>
            <a:endParaRPr lang="es-AR"/>
          </a:p>
        </p:txBody>
      </p:sp>
    </p:spTree>
    <p:extLst>
      <p:ext uri="{BB962C8B-B14F-4D97-AF65-F5344CB8AC3E}">
        <p14:creationId xmlns:p14="http://schemas.microsoft.com/office/powerpoint/2010/main" val="4236407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D1CD50D-0D35-EC58-36B8-16D9186FFB51}"/>
              </a:ext>
            </a:extLst>
          </p:cNvPr>
          <p:cNvSpPr>
            <a:spLocks noGrp="1"/>
          </p:cNvSpPr>
          <p:nvPr>
            <p:ph type="dt" sz="half" idx="10"/>
          </p:nvPr>
        </p:nvSpPr>
        <p:spPr/>
        <p:txBody>
          <a:bodyPr/>
          <a:lstStyle/>
          <a:p>
            <a:fld id="{93C76028-C3BE-4CDF-BF88-1BE31CE00665}" type="datetimeFigureOut">
              <a:rPr lang="es-AR" smtClean="0"/>
              <a:t>18/6/2026</a:t>
            </a:fld>
            <a:endParaRPr lang="es-AR"/>
          </a:p>
        </p:txBody>
      </p:sp>
      <p:sp>
        <p:nvSpPr>
          <p:cNvPr id="3" name="Marcador de pie de página 2">
            <a:extLst>
              <a:ext uri="{FF2B5EF4-FFF2-40B4-BE49-F238E27FC236}">
                <a16:creationId xmlns:a16="http://schemas.microsoft.com/office/drawing/2014/main" id="{3ACFE1F1-5D7D-7B50-9F0A-E9D367D323D2}"/>
              </a:ext>
            </a:extLst>
          </p:cNvPr>
          <p:cNvSpPr>
            <a:spLocks noGrp="1"/>
          </p:cNvSpPr>
          <p:nvPr>
            <p:ph type="ftr" sz="quarter" idx="11"/>
          </p:nvPr>
        </p:nvSpPr>
        <p:spPr/>
        <p:txBody>
          <a:bodyPr/>
          <a:lstStyle/>
          <a:p>
            <a:endParaRPr lang="es-AR"/>
          </a:p>
        </p:txBody>
      </p:sp>
      <p:sp>
        <p:nvSpPr>
          <p:cNvPr id="4" name="Marcador de número de diapositiva 3">
            <a:extLst>
              <a:ext uri="{FF2B5EF4-FFF2-40B4-BE49-F238E27FC236}">
                <a16:creationId xmlns:a16="http://schemas.microsoft.com/office/drawing/2014/main" id="{5FB28B94-5FA3-213D-4D44-8C36EAEE8785}"/>
              </a:ext>
            </a:extLst>
          </p:cNvPr>
          <p:cNvSpPr>
            <a:spLocks noGrp="1"/>
          </p:cNvSpPr>
          <p:nvPr>
            <p:ph type="sldNum" sz="quarter" idx="12"/>
          </p:nvPr>
        </p:nvSpPr>
        <p:spPr/>
        <p:txBody>
          <a:bodyPr/>
          <a:lstStyle/>
          <a:p>
            <a:fld id="{74C53268-B045-4A3B-B649-0184CC7DCD0D}" type="slidenum">
              <a:rPr lang="es-AR" smtClean="0"/>
              <a:t>‹Nº›</a:t>
            </a:fld>
            <a:endParaRPr lang="es-AR"/>
          </a:p>
        </p:txBody>
      </p:sp>
    </p:spTree>
    <p:extLst>
      <p:ext uri="{BB962C8B-B14F-4D97-AF65-F5344CB8AC3E}">
        <p14:creationId xmlns:p14="http://schemas.microsoft.com/office/powerpoint/2010/main" val="1613053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9CC670-309E-143A-629B-22DB1F4CF55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792729AF-950C-EA7F-FB83-7CE811CCF2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texto 3">
            <a:extLst>
              <a:ext uri="{FF2B5EF4-FFF2-40B4-BE49-F238E27FC236}">
                <a16:creationId xmlns:a16="http://schemas.microsoft.com/office/drawing/2014/main" id="{AE6BCCCF-CE3A-6814-400E-66DA406ACF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063638B-6D67-F4BC-69D6-8300914AA24C}"/>
              </a:ext>
            </a:extLst>
          </p:cNvPr>
          <p:cNvSpPr>
            <a:spLocks noGrp="1"/>
          </p:cNvSpPr>
          <p:nvPr>
            <p:ph type="dt" sz="half" idx="10"/>
          </p:nvPr>
        </p:nvSpPr>
        <p:spPr/>
        <p:txBody>
          <a:bodyPr/>
          <a:lstStyle/>
          <a:p>
            <a:fld id="{93C76028-C3BE-4CDF-BF88-1BE31CE00665}" type="datetimeFigureOut">
              <a:rPr lang="es-AR" smtClean="0"/>
              <a:t>18/6/2026</a:t>
            </a:fld>
            <a:endParaRPr lang="es-AR"/>
          </a:p>
        </p:txBody>
      </p:sp>
      <p:sp>
        <p:nvSpPr>
          <p:cNvPr id="6" name="Marcador de pie de página 5">
            <a:extLst>
              <a:ext uri="{FF2B5EF4-FFF2-40B4-BE49-F238E27FC236}">
                <a16:creationId xmlns:a16="http://schemas.microsoft.com/office/drawing/2014/main" id="{33801570-081A-D0FC-3887-2687DBDBDA4D}"/>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61F7F2E9-A085-6361-0566-E9FC11DB4563}"/>
              </a:ext>
            </a:extLst>
          </p:cNvPr>
          <p:cNvSpPr>
            <a:spLocks noGrp="1"/>
          </p:cNvSpPr>
          <p:nvPr>
            <p:ph type="sldNum" sz="quarter" idx="12"/>
          </p:nvPr>
        </p:nvSpPr>
        <p:spPr/>
        <p:txBody>
          <a:bodyPr/>
          <a:lstStyle/>
          <a:p>
            <a:fld id="{74C53268-B045-4A3B-B649-0184CC7DCD0D}" type="slidenum">
              <a:rPr lang="es-AR" smtClean="0"/>
              <a:t>‹Nº›</a:t>
            </a:fld>
            <a:endParaRPr lang="es-AR"/>
          </a:p>
        </p:txBody>
      </p:sp>
    </p:spTree>
    <p:extLst>
      <p:ext uri="{BB962C8B-B14F-4D97-AF65-F5344CB8AC3E}">
        <p14:creationId xmlns:p14="http://schemas.microsoft.com/office/powerpoint/2010/main" val="1327388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92B476-4EEE-13BD-A744-FC8F3D4FC81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posición de imagen 2">
            <a:extLst>
              <a:ext uri="{FF2B5EF4-FFF2-40B4-BE49-F238E27FC236}">
                <a16:creationId xmlns:a16="http://schemas.microsoft.com/office/drawing/2014/main" id="{E891FC75-E81E-44C6-5844-41DBF498D8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a:extLst>
              <a:ext uri="{FF2B5EF4-FFF2-40B4-BE49-F238E27FC236}">
                <a16:creationId xmlns:a16="http://schemas.microsoft.com/office/drawing/2014/main" id="{A9805A11-7443-3EA9-B408-A57429AAA6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5CF7B72-A8F1-F8CA-1B43-F23423612796}"/>
              </a:ext>
            </a:extLst>
          </p:cNvPr>
          <p:cNvSpPr>
            <a:spLocks noGrp="1"/>
          </p:cNvSpPr>
          <p:nvPr>
            <p:ph type="dt" sz="half" idx="10"/>
          </p:nvPr>
        </p:nvSpPr>
        <p:spPr/>
        <p:txBody>
          <a:bodyPr/>
          <a:lstStyle/>
          <a:p>
            <a:fld id="{93C76028-C3BE-4CDF-BF88-1BE31CE00665}" type="datetimeFigureOut">
              <a:rPr lang="es-AR" smtClean="0"/>
              <a:t>18/6/2026</a:t>
            </a:fld>
            <a:endParaRPr lang="es-AR"/>
          </a:p>
        </p:txBody>
      </p:sp>
      <p:sp>
        <p:nvSpPr>
          <p:cNvPr id="6" name="Marcador de pie de página 5">
            <a:extLst>
              <a:ext uri="{FF2B5EF4-FFF2-40B4-BE49-F238E27FC236}">
                <a16:creationId xmlns:a16="http://schemas.microsoft.com/office/drawing/2014/main" id="{E79BE3D5-B4C3-B869-DCF0-918066BED596}"/>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EF422D21-B3C5-D81F-CAAB-D3640B349B26}"/>
              </a:ext>
            </a:extLst>
          </p:cNvPr>
          <p:cNvSpPr>
            <a:spLocks noGrp="1"/>
          </p:cNvSpPr>
          <p:nvPr>
            <p:ph type="sldNum" sz="quarter" idx="12"/>
          </p:nvPr>
        </p:nvSpPr>
        <p:spPr/>
        <p:txBody>
          <a:bodyPr/>
          <a:lstStyle/>
          <a:p>
            <a:fld id="{74C53268-B045-4A3B-B649-0184CC7DCD0D}" type="slidenum">
              <a:rPr lang="es-AR" smtClean="0"/>
              <a:t>‹Nº›</a:t>
            </a:fld>
            <a:endParaRPr lang="es-AR"/>
          </a:p>
        </p:txBody>
      </p:sp>
    </p:spTree>
    <p:extLst>
      <p:ext uri="{BB962C8B-B14F-4D97-AF65-F5344CB8AC3E}">
        <p14:creationId xmlns:p14="http://schemas.microsoft.com/office/powerpoint/2010/main" val="2121908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BE7F40A-BEB8-EF81-45D7-52A66218D6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71E06995-DD0B-6A40-5978-FADCB9AE9B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94265CDC-3E63-F356-9D72-9F603FDDC1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3C76028-C3BE-4CDF-BF88-1BE31CE00665}" type="datetimeFigureOut">
              <a:rPr lang="es-AR" smtClean="0"/>
              <a:t>18/6/2026</a:t>
            </a:fld>
            <a:endParaRPr lang="es-AR"/>
          </a:p>
        </p:txBody>
      </p:sp>
      <p:sp>
        <p:nvSpPr>
          <p:cNvPr id="5" name="Marcador de pie de página 4">
            <a:extLst>
              <a:ext uri="{FF2B5EF4-FFF2-40B4-BE49-F238E27FC236}">
                <a16:creationId xmlns:a16="http://schemas.microsoft.com/office/drawing/2014/main" id="{7F083CB5-6B0F-4195-9110-0ACA0D8EF53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AR"/>
          </a:p>
        </p:txBody>
      </p:sp>
      <p:sp>
        <p:nvSpPr>
          <p:cNvPr id="6" name="Marcador de número de diapositiva 5">
            <a:extLst>
              <a:ext uri="{FF2B5EF4-FFF2-40B4-BE49-F238E27FC236}">
                <a16:creationId xmlns:a16="http://schemas.microsoft.com/office/drawing/2014/main" id="{DD07E21E-DED9-336B-C7CC-9B6213D9E9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4C53268-B045-4A3B-B649-0184CC7DCD0D}" type="slidenum">
              <a:rPr lang="es-AR" smtClean="0"/>
              <a:t>‹Nº›</a:t>
            </a:fld>
            <a:endParaRPr lang="es-AR"/>
          </a:p>
        </p:txBody>
      </p:sp>
    </p:spTree>
    <p:extLst>
      <p:ext uri="{BB962C8B-B14F-4D97-AF65-F5344CB8AC3E}">
        <p14:creationId xmlns:p14="http://schemas.microsoft.com/office/powerpoint/2010/main" val="1213924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7B52F4-6E9C-2C2E-A427-43DBA1CC0503}"/>
              </a:ext>
            </a:extLst>
          </p:cNvPr>
          <p:cNvSpPr>
            <a:spLocks noGrp="1"/>
          </p:cNvSpPr>
          <p:nvPr>
            <p:ph type="ctrTitle"/>
          </p:nvPr>
        </p:nvSpPr>
        <p:spPr>
          <a:xfrm>
            <a:off x="265472" y="99808"/>
            <a:ext cx="11464413" cy="509792"/>
          </a:xfrm>
        </p:spPr>
        <p:txBody>
          <a:bodyPr>
            <a:normAutofit/>
          </a:bodyPr>
          <a:lstStyle/>
          <a:p>
            <a:r>
              <a:rPr lang="es-ES" sz="2800" b="1" dirty="0"/>
              <a:t>Seguridad interna: Responsabilidades y funciones del celador</a:t>
            </a:r>
            <a:endParaRPr lang="es-AR" sz="2800" b="1" dirty="0"/>
          </a:p>
        </p:txBody>
      </p:sp>
      <p:sp>
        <p:nvSpPr>
          <p:cNvPr id="3" name="Subtítulo 2">
            <a:extLst>
              <a:ext uri="{FF2B5EF4-FFF2-40B4-BE49-F238E27FC236}">
                <a16:creationId xmlns:a16="http://schemas.microsoft.com/office/drawing/2014/main" id="{B371521C-6800-E38B-9B08-836FE6E749AB}"/>
              </a:ext>
            </a:extLst>
          </p:cNvPr>
          <p:cNvSpPr>
            <a:spLocks noGrp="1"/>
          </p:cNvSpPr>
          <p:nvPr>
            <p:ph type="subTitle" idx="1"/>
          </p:nvPr>
        </p:nvSpPr>
        <p:spPr>
          <a:xfrm>
            <a:off x="403121" y="806245"/>
            <a:ext cx="11464413" cy="5604387"/>
          </a:xfrm>
        </p:spPr>
        <p:txBody>
          <a:bodyPr/>
          <a:lstStyle/>
          <a:p>
            <a:pPr algn="just"/>
            <a:r>
              <a:rPr lang="es-AR" sz="4000" dirty="0"/>
              <a:t>La </a:t>
            </a:r>
            <a:r>
              <a:rPr lang="es-AR" sz="4000" b="1" dirty="0"/>
              <a:t>Seguridad Interna</a:t>
            </a:r>
            <a:r>
              <a:rPr lang="es-AR" sz="4000" dirty="0"/>
              <a:t> en el ámbito penitenciario constituye el conjunto de medidas, procedimientos y dispositivos que se aplican dentro de los límites perimetrales de un establecimiento para mantener el orden, la disciplina y, fundamentalmente, la integridad física de las personas privadas de la libertad (PPL), del personal institucional y de las visitas.</a:t>
            </a:r>
          </a:p>
          <a:p>
            <a:pPr algn="just"/>
            <a:endParaRPr lang="es-AR" dirty="0"/>
          </a:p>
          <a:p>
            <a:pPr algn="just"/>
            <a:endParaRPr lang="es-AR" dirty="0"/>
          </a:p>
        </p:txBody>
      </p:sp>
    </p:spTree>
    <p:extLst>
      <p:ext uri="{BB962C8B-B14F-4D97-AF65-F5344CB8AC3E}">
        <p14:creationId xmlns:p14="http://schemas.microsoft.com/office/powerpoint/2010/main" val="2921591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25FCBB5-E8F7-5B87-6D52-28AD003E706E}"/>
              </a:ext>
            </a:extLst>
          </p:cNvPr>
          <p:cNvSpPr>
            <a:spLocks noGrp="1"/>
          </p:cNvSpPr>
          <p:nvPr>
            <p:ph idx="1"/>
          </p:nvPr>
        </p:nvSpPr>
        <p:spPr>
          <a:xfrm>
            <a:off x="838200" y="462116"/>
            <a:ext cx="10515600" cy="5714847"/>
          </a:xfrm>
        </p:spPr>
        <p:txBody>
          <a:bodyPr/>
          <a:lstStyle/>
          <a:p>
            <a:r>
              <a:rPr lang="es-ES" dirty="0"/>
              <a:t>Traslado y custodia de internos. </a:t>
            </a:r>
          </a:p>
          <a:p>
            <a:r>
              <a:rPr lang="es-ES" dirty="0"/>
              <a:t>Medidas de sujeción.</a:t>
            </a:r>
          </a:p>
          <a:p>
            <a:r>
              <a:rPr lang="es-ES" dirty="0"/>
              <a:t>Recuento y Control de internos. </a:t>
            </a:r>
          </a:p>
          <a:p>
            <a:r>
              <a:rPr lang="es-ES" dirty="0"/>
              <a:t>Traslado interno y externo.</a:t>
            </a:r>
            <a:endParaRPr lang="es-AR" dirty="0"/>
          </a:p>
        </p:txBody>
      </p:sp>
    </p:spTree>
    <p:extLst>
      <p:ext uri="{BB962C8B-B14F-4D97-AF65-F5344CB8AC3E}">
        <p14:creationId xmlns:p14="http://schemas.microsoft.com/office/powerpoint/2010/main" val="12248078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0EA537-E390-A55B-4F02-C239FAEC2B5F}"/>
              </a:ext>
            </a:extLst>
          </p:cNvPr>
          <p:cNvSpPr>
            <a:spLocks noGrp="1"/>
          </p:cNvSpPr>
          <p:nvPr>
            <p:ph type="title"/>
          </p:nvPr>
        </p:nvSpPr>
        <p:spPr/>
        <p:txBody>
          <a:bodyPr/>
          <a:lstStyle/>
          <a:p>
            <a:r>
              <a:rPr lang="es-AR" dirty="0"/>
              <a:t>TRASLADO DE INTERNOS</a:t>
            </a:r>
          </a:p>
        </p:txBody>
      </p:sp>
      <p:sp>
        <p:nvSpPr>
          <p:cNvPr id="3" name="Marcador de contenido 2">
            <a:extLst>
              <a:ext uri="{FF2B5EF4-FFF2-40B4-BE49-F238E27FC236}">
                <a16:creationId xmlns:a16="http://schemas.microsoft.com/office/drawing/2014/main" id="{B30461D9-374F-D7A2-086E-8DC488C98636}"/>
              </a:ext>
            </a:extLst>
          </p:cNvPr>
          <p:cNvSpPr>
            <a:spLocks noGrp="1"/>
          </p:cNvSpPr>
          <p:nvPr>
            <p:ph idx="1"/>
          </p:nvPr>
        </p:nvSpPr>
        <p:spPr/>
        <p:txBody>
          <a:bodyPr>
            <a:normAutofit/>
          </a:bodyPr>
          <a:lstStyle/>
          <a:p>
            <a:pPr algn="just"/>
            <a:r>
              <a:rPr lang="es-AR" sz="3200" dirty="0"/>
              <a:t>El traslado y la custodia de personas privadas de la libertad (PPL) es uno de los momentos de mayor vulnerabilidad en la seguridad penitenciaria, ya que el interno sale de un entorno controlado (el establecimiento) para exponerse al espacio público o a zonas de tránsito.</a:t>
            </a:r>
          </a:p>
        </p:txBody>
      </p:sp>
    </p:spTree>
    <p:extLst>
      <p:ext uri="{BB962C8B-B14F-4D97-AF65-F5344CB8AC3E}">
        <p14:creationId xmlns:p14="http://schemas.microsoft.com/office/powerpoint/2010/main" val="20543306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C6CB957-08B5-8709-6AD5-93B427B5CE54}"/>
              </a:ext>
            </a:extLst>
          </p:cNvPr>
          <p:cNvSpPr>
            <a:spLocks noGrp="1"/>
          </p:cNvSpPr>
          <p:nvPr>
            <p:ph idx="1"/>
          </p:nvPr>
        </p:nvSpPr>
        <p:spPr>
          <a:xfrm>
            <a:off x="838200" y="363794"/>
            <a:ext cx="10515600" cy="6282812"/>
          </a:xfrm>
        </p:spPr>
        <p:txBody>
          <a:bodyPr/>
          <a:lstStyle/>
          <a:p>
            <a:pPr algn="just"/>
            <a:r>
              <a:rPr lang="es-AR" sz="3200" b="1" dirty="0"/>
              <a:t>Traslado y Custodia de Internos</a:t>
            </a:r>
          </a:p>
          <a:p>
            <a:pPr algn="just"/>
            <a:r>
              <a:rPr lang="es-AR" sz="3200" dirty="0"/>
              <a:t>El traslado consiste en el movimiento autorizado de un PPL fuera de su ámbito regular de alojamiento, ya sea de forma </a:t>
            </a:r>
            <a:r>
              <a:rPr lang="es-AR" sz="3200" b="1" dirty="0"/>
              <a:t>interna</a:t>
            </a:r>
            <a:r>
              <a:rPr lang="es-AR" sz="3200" dirty="0"/>
              <a:t> (entre sectores del mismo penal) o </a:t>
            </a:r>
            <a:r>
              <a:rPr lang="es-AR" sz="3200" b="1" dirty="0"/>
              <a:t>externa</a:t>
            </a:r>
            <a:r>
              <a:rPr lang="es-AR" sz="3200" dirty="0"/>
              <a:t> (hospitales, juzgados, traslados </a:t>
            </a:r>
            <a:r>
              <a:rPr lang="es-AR" sz="3200" dirty="0" err="1"/>
              <a:t>intercarcelarios</a:t>
            </a:r>
            <a:r>
              <a:rPr lang="es-AR" sz="3200" dirty="0"/>
              <a:t>, etc.). La custodia es la vigilancia permanente y activa que se ejerce sobre el interno para evitar fugas, agresiones o autolesiones.</a:t>
            </a:r>
          </a:p>
          <a:p>
            <a:endParaRPr lang="es-AR" dirty="0"/>
          </a:p>
        </p:txBody>
      </p:sp>
    </p:spTree>
    <p:extLst>
      <p:ext uri="{BB962C8B-B14F-4D97-AF65-F5344CB8AC3E}">
        <p14:creationId xmlns:p14="http://schemas.microsoft.com/office/powerpoint/2010/main" val="4437846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72A3EB9-BCD7-6C14-1435-826275E1C613}"/>
              </a:ext>
            </a:extLst>
          </p:cNvPr>
          <p:cNvSpPr>
            <a:spLocks noGrp="1"/>
          </p:cNvSpPr>
          <p:nvPr>
            <p:ph type="title"/>
          </p:nvPr>
        </p:nvSpPr>
        <p:spPr>
          <a:xfrm>
            <a:off x="838200" y="365126"/>
            <a:ext cx="10515600" cy="1031056"/>
          </a:xfrm>
        </p:spPr>
        <p:txBody>
          <a:bodyPr>
            <a:normAutofit fontScale="90000"/>
          </a:bodyPr>
          <a:lstStyle/>
          <a:p>
            <a:r>
              <a:rPr lang="es-AR" sz="4000" b="1" dirty="0"/>
              <a:t>Clasificación de los Traslados (Según su Urgencia)</a:t>
            </a:r>
            <a:br>
              <a:rPr lang="es-AR" b="1" dirty="0"/>
            </a:br>
            <a:endParaRPr lang="es-AR" dirty="0"/>
          </a:p>
        </p:txBody>
      </p:sp>
      <p:sp>
        <p:nvSpPr>
          <p:cNvPr id="3" name="Marcador de contenido 2">
            <a:extLst>
              <a:ext uri="{FF2B5EF4-FFF2-40B4-BE49-F238E27FC236}">
                <a16:creationId xmlns:a16="http://schemas.microsoft.com/office/drawing/2014/main" id="{C72B920D-6F80-27CB-F0E8-C920D21D9DE8}"/>
              </a:ext>
            </a:extLst>
          </p:cNvPr>
          <p:cNvSpPr>
            <a:spLocks noGrp="1"/>
          </p:cNvSpPr>
          <p:nvPr>
            <p:ph idx="1"/>
          </p:nvPr>
        </p:nvSpPr>
        <p:spPr>
          <a:xfrm>
            <a:off x="838200" y="1825624"/>
            <a:ext cx="10515600" cy="4555511"/>
          </a:xfrm>
        </p:spPr>
        <p:txBody>
          <a:bodyPr/>
          <a:lstStyle/>
          <a:p>
            <a:pPr algn="just"/>
            <a:r>
              <a:rPr lang="es-AR" sz="3200" b="1" dirty="0"/>
              <a:t>Ordinarios:</a:t>
            </a:r>
            <a:r>
              <a:rPr lang="es-AR" sz="3200" dirty="0"/>
              <a:t> Programados con antelación (audiencias judiciales, traslados de rutina a otros penales). Permiten una planificación exhaustiva.</a:t>
            </a:r>
          </a:p>
          <a:p>
            <a:pPr algn="just"/>
            <a:r>
              <a:rPr lang="es-AR" sz="3200" b="1" dirty="0"/>
              <a:t>Extraordinarios o de Urgencia:</a:t>
            </a:r>
            <a:r>
              <a:rPr lang="es-AR" sz="3200" dirty="0"/>
              <a:t> Situaciones médicas críticas o emergencias de seguridad que requieren una evacuación inmediata. El factor tiempo reduce la planificación, pero activa protocolos automáticos de máxima alerta.</a:t>
            </a:r>
          </a:p>
          <a:p>
            <a:endParaRPr lang="es-AR" dirty="0"/>
          </a:p>
        </p:txBody>
      </p:sp>
    </p:spTree>
    <p:extLst>
      <p:ext uri="{BB962C8B-B14F-4D97-AF65-F5344CB8AC3E}">
        <p14:creationId xmlns:p14="http://schemas.microsoft.com/office/powerpoint/2010/main" val="12562033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D5001A-D2DE-BC64-3B43-ED7FD8800D3C}"/>
              </a:ext>
            </a:extLst>
          </p:cNvPr>
          <p:cNvSpPr>
            <a:spLocks noGrp="1"/>
          </p:cNvSpPr>
          <p:nvPr>
            <p:ph type="title"/>
          </p:nvPr>
        </p:nvSpPr>
        <p:spPr>
          <a:xfrm>
            <a:off x="838200" y="1"/>
            <a:ext cx="10515600" cy="953728"/>
          </a:xfrm>
        </p:spPr>
        <p:txBody>
          <a:bodyPr>
            <a:normAutofit/>
          </a:bodyPr>
          <a:lstStyle/>
          <a:p>
            <a:r>
              <a:rPr lang="es-AR" sz="3600" dirty="0"/>
              <a:t>FASES OPERATIVAS DEL TRASLADO EXTERNO</a:t>
            </a:r>
          </a:p>
        </p:txBody>
      </p:sp>
      <p:sp>
        <p:nvSpPr>
          <p:cNvPr id="3" name="Marcador de contenido 2">
            <a:extLst>
              <a:ext uri="{FF2B5EF4-FFF2-40B4-BE49-F238E27FC236}">
                <a16:creationId xmlns:a16="http://schemas.microsoft.com/office/drawing/2014/main" id="{D58AB5ED-6BAF-5A46-5398-B006FA3C12B3}"/>
              </a:ext>
            </a:extLst>
          </p:cNvPr>
          <p:cNvSpPr>
            <a:spLocks noGrp="1"/>
          </p:cNvSpPr>
          <p:nvPr>
            <p:ph idx="1"/>
          </p:nvPr>
        </p:nvSpPr>
        <p:spPr>
          <a:xfrm>
            <a:off x="838200" y="806245"/>
            <a:ext cx="10515600" cy="5850194"/>
          </a:xfrm>
        </p:spPr>
        <p:txBody>
          <a:bodyPr>
            <a:normAutofit fontScale="92500" lnSpcReduction="10000"/>
          </a:bodyPr>
          <a:lstStyle/>
          <a:p>
            <a:pPr marL="0" indent="0" algn="just">
              <a:buNone/>
            </a:pPr>
            <a:r>
              <a:rPr lang="es-AR" sz="3000" b="1" dirty="0">
                <a:latin typeface="Arial" panose="020B0604020202020204" pitchFamily="34" charset="0"/>
                <a:cs typeface="Arial" panose="020B0604020202020204" pitchFamily="34" charset="0"/>
              </a:rPr>
              <a:t>1.Planificación y Perfilamiento: </a:t>
            </a:r>
            <a:r>
              <a:rPr lang="es-AR" sz="3000" dirty="0">
                <a:latin typeface="Arial" panose="020B0604020202020204" pitchFamily="34" charset="0"/>
                <a:cs typeface="Arial" panose="020B0604020202020204" pitchFamily="34" charset="0"/>
              </a:rPr>
              <a:t>Fase Previa.</a:t>
            </a:r>
          </a:p>
          <a:p>
            <a:pPr marL="0" indent="0" algn="just">
              <a:buNone/>
            </a:pPr>
            <a:r>
              <a:rPr lang="es-AR" sz="3000" u="sng" dirty="0">
                <a:latin typeface="Arial" panose="020B0604020202020204" pitchFamily="34" charset="0"/>
                <a:cs typeface="Arial" panose="020B0604020202020204" pitchFamily="34" charset="0"/>
              </a:rPr>
              <a:t>Se analiza el perfil de alta, media o baja peligrosidad</a:t>
            </a:r>
            <a:r>
              <a:rPr lang="es-AR" sz="3000" dirty="0">
                <a:latin typeface="Arial" panose="020B0604020202020204" pitchFamily="34" charset="0"/>
                <a:cs typeface="Arial" panose="020B0604020202020204" pitchFamily="34" charset="0"/>
              </a:rPr>
              <a:t> del interno. Se define la ruta principal, las rutas alternativas, el número de custodios y el tipo de vehículo a utilizar (blindado, celular común, etc.).</a:t>
            </a:r>
          </a:p>
          <a:p>
            <a:pPr marL="0" indent="0" algn="just">
              <a:buNone/>
            </a:pPr>
            <a:r>
              <a:rPr lang="es-AR" sz="3000" b="1" dirty="0">
                <a:latin typeface="Arial" panose="020B0604020202020204" pitchFamily="34" charset="0"/>
                <a:cs typeface="Arial" panose="020B0604020202020204" pitchFamily="34" charset="0"/>
              </a:rPr>
              <a:t>2.Verificación e Inspección: </a:t>
            </a:r>
            <a:r>
              <a:rPr lang="es-AR" sz="3000" dirty="0">
                <a:latin typeface="Arial" panose="020B0604020202020204" pitchFamily="34" charset="0"/>
                <a:cs typeface="Arial" panose="020B0604020202020204" pitchFamily="34" charset="0"/>
              </a:rPr>
              <a:t>Antes de Salir.</a:t>
            </a:r>
          </a:p>
          <a:p>
            <a:pPr marL="0" indent="0" algn="just">
              <a:buNone/>
            </a:pPr>
            <a:r>
              <a:rPr lang="es-AR" sz="3000" dirty="0">
                <a:latin typeface="Arial" panose="020B0604020202020204" pitchFamily="34" charset="0"/>
                <a:cs typeface="Arial" panose="020B0604020202020204" pitchFamily="34" charset="0"/>
              </a:rPr>
              <a:t>Se constata la documentación legal que autoriza el traslado y se verifica la identidad inequívoca de la PPL. Inmediatamente después, se realiza una </a:t>
            </a:r>
            <a:r>
              <a:rPr lang="es-AR" sz="3000" b="1" dirty="0">
                <a:latin typeface="Arial" panose="020B0604020202020204" pitchFamily="34" charset="0"/>
                <a:cs typeface="Arial" panose="020B0604020202020204" pitchFamily="34" charset="0"/>
              </a:rPr>
              <a:t>requisa corporal exhaustiva</a:t>
            </a:r>
            <a:r>
              <a:rPr lang="es-AR" sz="3000" dirty="0">
                <a:latin typeface="Arial" panose="020B0604020202020204" pitchFamily="34" charset="0"/>
                <a:cs typeface="Arial" panose="020B0604020202020204" pitchFamily="34" charset="0"/>
              </a:rPr>
              <a:t> para asegurar que no transporte objetos prohibidos.</a:t>
            </a:r>
          </a:p>
          <a:p>
            <a:pPr marL="0" indent="0" algn="just">
              <a:buNone/>
            </a:pPr>
            <a:r>
              <a:rPr lang="es-AR" sz="3000" b="1" dirty="0">
                <a:latin typeface="Arial" panose="020B0604020202020204" pitchFamily="34" charset="0"/>
                <a:cs typeface="Arial" panose="020B0604020202020204" pitchFamily="34" charset="0"/>
              </a:rPr>
              <a:t>3.Embarque y Aplicación de Sujeciones: </a:t>
            </a:r>
            <a:r>
              <a:rPr lang="es-AR" sz="3000" dirty="0">
                <a:latin typeface="Arial" panose="020B0604020202020204" pitchFamily="34" charset="0"/>
                <a:cs typeface="Arial" panose="020B0604020202020204" pitchFamily="34" charset="0"/>
              </a:rPr>
              <a:t>Inicio del Movimiento. Se colocan las medidas de sujeción físicas correspondientes según el perfil de riesgo. El personal de custodia se posiciona tác</a:t>
            </a:r>
            <a:r>
              <a:rPr lang="es-AR" sz="3200" dirty="0"/>
              <a:t>ticamente antes de que el interno suba al vehículo.</a:t>
            </a:r>
            <a:endParaRPr lang="es-AR" sz="3000" dirty="0">
              <a:latin typeface="Arial" panose="020B0604020202020204" pitchFamily="34" charset="0"/>
              <a:cs typeface="Arial" panose="020B0604020202020204" pitchFamily="34" charset="0"/>
            </a:endParaRPr>
          </a:p>
          <a:p>
            <a:endParaRPr lang="es-AR" dirty="0"/>
          </a:p>
        </p:txBody>
      </p:sp>
    </p:spTree>
    <p:extLst>
      <p:ext uri="{BB962C8B-B14F-4D97-AF65-F5344CB8AC3E}">
        <p14:creationId xmlns:p14="http://schemas.microsoft.com/office/powerpoint/2010/main" val="920530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554C151-11E1-BE44-A7B8-9E76218EBC26}"/>
              </a:ext>
            </a:extLst>
          </p:cNvPr>
          <p:cNvSpPr>
            <a:spLocks noGrp="1"/>
          </p:cNvSpPr>
          <p:nvPr>
            <p:ph idx="1"/>
          </p:nvPr>
        </p:nvSpPr>
        <p:spPr>
          <a:xfrm>
            <a:off x="838200" y="432619"/>
            <a:ext cx="10515600" cy="5744344"/>
          </a:xfrm>
        </p:spPr>
        <p:txBody>
          <a:bodyPr/>
          <a:lstStyle/>
          <a:p>
            <a:pPr marL="0" indent="0" algn="just">
              <a:buNone/>
            </a:pPr>
            <a:r>
              <a:rPr lang="es-AR" sz="3200" b="1" dirty="0">
                <a:latin typeface="Arial" panose="020B0604020202020204" pitchFamily="34" charset="0"/>
                <a:cs typeface="Arial" panose="020B0604020202020204" pitchFamily="34" charset="0"/>
              </a:rPr>
              <a:t>4.Ejecución del Tránsito: </a:t>
            </a:r>
            <a:r>
              <a:rPr lang="es-AR" sz="3200" dirty="0">
                <a:latin typeface="Arial" panose="020B0604020202020204" pitchFamily="34" charset="0"/>
                <a:cs typeface="Arial" panose="020B0604020202020204" pitchFamily="34" charset="0"/>
              </a:rPr>
              <a:t>En Ruta.</a:t>
            </a:r>
          </a:p>
          <a:p>
            <a:pPr marL="0" indent="0" algn="just">
              <a:buNone/>
            </a:pPr>
            <a:r>
              <a:rPr lang="es-AR" sz="3200" dirty="0">
                <a:latin typeface="Arial" panose="020B0604020202020204" pitchFamily="34" charset="0"/>
                <a:cs typeface="Arial" panose="020B0604020202020204" pitchFamily="34" charset="0"/>
              </a:rPr>
              <a:t>Se mantiene comunicación constante con el Jefe o encargado del operativo. </a:t>
            </a:r>
            <a:r>
              <a:rPr lang="es-AR" sz="3200" u="sng" dirty="0">
                <a:latin typeface="Arial" panose="020B0604020202020204" pitchFamily="34" charset="0"/>
                <a:cs typeface="Arial" panose="020B0604020202020204" pitchFamily="34" charset="0"/>
              </a:rPr>
              <a:t>Está prohibido alterar la ruta fijada salvo emergencia grave, y los custodios mantienen una actitud de alerta perimetral de 360 grados.</a:t>
            </a:r>
          </a:p>
          <a:p>
            <a:pPr marL="0" indent="0" algn="just">
              <a:buNone/>
            </a:pPr>
            <a:r>
              <a:rPr lang="es-AR" sz="3200" b="1" dirty="0">
                <a:latin typeface="Arial" panose="020B0604020202020204" pitchFamily="34" charset="0"/>
                <a:cs typeface="Arial" panose="020B0604020202020204" pitchFamily="34" charset="0"/>
              </a:rPr>
              <a:t>5.Entrega y Recepción: </a:t>
            </a:r>
            <a:r>
              <a:rPr lang="es-AR" sz="3200" dirty="0">
                <a:latin typeface="Arial" panose="020B0604020202020204" pitchFamily="34" charset="0"/>
                <a:cs typeface="Arial" panose="020B0604020202020204" pitchFamily="34" charset="0"/>
              </a:rPr>
              <a:t>Destino.</a:t>
            </a:r>
          </a:p>
          <a:p>
            <a:pPr marL="0" indent="0" algn="just">
              <a:buNone/>
            </a:pPr>
            <a:r>
              <a:rPr lang="es-AR" sz="3200" dirty="0">
                <a:latin typeface="Arial" panose="020B0604020202020204" pitchFamily="34" charset="0"/>
                <a:cs typeface="Arial" panose="020B0604020202020204" pitchFamily="34" charset="0"/>
              </a:rPr>
              <a:t>Al llegar al destino (juzgado, hospital u otro penal), se constata la seguridad del entorno antes de descender. Se entrega al interno bajo firma de la autoridad receptora, detallando su estado físico y las pertenencias con las que viaja.</a:t>
            </a:r>
          </a:p>
          <a:p>
            <a:endParaRPr lang="es-AR" dirty="0"/>
          </a:p>
        </p:txBody>
      </p:sp>
    </p:spTree>
    <p:extLst>
      <p:ext uri="{BB962C8B-B14F-4D97-AF65-F5344CB8AC3E}">
        <p14:creationId xmlns:p14="http://schemas.microsoft.com/office/powerpoint/2010/main" val="39834748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E3FA028-3F30-E130-A2E5-134B46F3622D}"/>
              </a:ext>
            </a:extLst>
          </p:cNvPr>
          <p:cNvSpPr>
            <a:spLocks noGrp="1"/>
          </p:cNvSpPr>
          <p:nvPr>
            <p:ph idx="1"/>
          </p:nvPr>
        </p:nvSpPr>
        <p:spPr>
          <a:xfrm>
            <a:off x="838200" y="304800"/>
            <a:ext cx="10515600" cy="5872163"/>
          </a:xfrm>
        </p:spPr>
        <p:txBody>
          <a:bodyPr/>
          <a:lstStyle/>
          <a:p>
            <a:pPr marL="0" indent="0" algn="just">
              <a:buNone/>
            </a:pPr>
            <a:r>
              <a:rPr lang="es-AR" b="1" dirty="0"/>
              <a:t>Medidas de Sujeción</a:t>
            </a:r>
          </a:p>
          <a:p>
            <a:pPr marL="0" indent="0" algn="just">
              <a:buNone/>
            </a:pPr>
            <a:r>
              <a:rPr lang="es-AR" sz="3600" dirty="0"/>
              <a:t>Las medidas de sujeción son los elementos físicos o mecánicos aplicados sobre el cuerpo del interno con el fin de </a:t>
            </a:r>
            <a:r>
              <a:rPr lang="es-AR" sz="3600" b="1" dirty="0"/>
              <a:t>restringir temporalmente su libertad de movimientos</a:t>
            </a:r>
            <a:r>
              <a:rPr lang="es-AR" sz="3600" dirty="0"/>
              <a:t>. Su uso no es punitivo (no es un castigo), sino estrictamente preventivo y de seguridad.</a:t>
            </a:r>
          </a:p>
          <a:p>
            <a:endParaRPr lang="es-AR" dirty="0"/>
          </a:p>
        </p:txBody>
      </p:sp>
    </p:spTree>
    <p:extLst>
      <p:ext uri="{BB962C8B-B14F-4D97-AF65-F5344CB8AC3E}">
        <p14:creationId xmlns:p14="http://schemas.microsoft.com/office/powerpoint/2010/main" val="24816732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A8E096-3814-435D-7F06-4DBC25919E1E}"/>
              </a:ext>
            </a:extLst>
          </p:cNvPr>
          <p:cNvSpPr>
            <a:spLocks noGrp="1"/>
          </p:cNvSpPr>
          <p:nvPr>
            <p:ph type="title"/>
          </p:nvPr>
        </p:nvSpPr>
        <p:spPr>
          <a:xfrm>
            <a:off x="838200" y="365125"/>
            <a:ext cx="10515600" cy="559107"/>
          </a:xfrm>
        </p:spPr>
        <p:txBody>
          <a:bodyPr>
            <a:normAutofit fontScale="90000"/>
          </a:bodyPr>
          <a:lstStyle/>
          <a:p>
            <a:r>
              <a:rPr lang="es-AR" b="1" dirty="0"/>
              <a:t>Tipos de Elementos de Sujeción Mecánica</a:t>
            </a:r>
            <a:br>
              <a:rPr lang="es-AR" b="1" dirty="0"/>
            </a:br>
            <a:endParaRPr lang="es-AR" dirty="0"/>
          </a:p>
        </p:txBody>
      </p:sp>
      <p:sp>
        <p:nvSpPr>
          <p:cNvPr id="3" name="Marcador de contenido 2">
            <a:extLst>
              <a:ext uri="{FF2B5EF4-FFF2-40B4-BE49-F238E27FC236}">
                <a16:creationId xmlns:a16="http://schemas.microsoft.com/office/drawing/2014/main" id="{4D3D2E68-0153-993F-CEDA-C813C1420400}"/>
              </a:ext>
            </a:extLst>
          </p:cNvPr>
          <p:cNvSpPr>
            <a:spLocks noGrp="1"/>
          </p:cNvSpPr>
          <p:nvPr>
            <p:ph idx="1"/>
          </p:nvPr>
        </p:nvSpPr>
        <p:spPr>
          <a:xfrm>
            <a:off x="838200" y="796413"/>
            <a:ext cx="10515600" cy="5889522"/>
          </a:xfrm>
        </p:spPr>
        <p:txBody>
          <a:bodyPr>
            <a:normAutofit/>
          </a:bodyPr>
          <a:lstStyle/>
          <a:p>
            <a:pPr algn="just"/>
            <a:r>
              <a:rPr lang="es-AR" b="1" dirty="0">
                <a:latin typeface="Arial" panose="020B0604020202020204" pitchFamily="34" charset="0"/>
                <a:cs typeface="Arial" panose="020B0604020202020204" pitchFamily="34" charset="0"/>
              </a:rPr>
              <a:t>Esposas:</a:t>
            </a:r>
            <a:r>
              <a:rPr lang="es-AR" dirty="0">
                <a:latin typeface="Arial" panose="020B0604020202020204" pitchFamily="34" charset="0"/>
                <a:cs typeface="Arial" panose="020B0604020202020204" pitchFamily="34" charset="0"/>
              </a:rPr>
              <a:t> Restringen el movimiento de las manos. Por doctrina de seguridad, se colocan con las manos en la espalda y las palmas hacia afuera, minimizando la capacidad de maniobra, apertura de cerraduras o agresión.</a:t>
            </a:r>
          </a:p>
          <a:p>
            <a:pPr algn="just"/>
            <a:r>
              <a:rPr lang="es-AR" b="1" dirty="0">
                <a:latin typeface="Arial" panose="020B0604020202020204" pitchFamily="34" charset="0"/>
                <a:cs typeface="Arial" panose="020B0604020202020204" pitchFamily="34" charset="0"/>
              </a:rPr>
              <a:t>Grilletes de tobillo:</a:t>
            </a:r>
            <a:r>
              <a:rPr lang="es-AR" dirty="0">
                <a:latin typeface="Arial" panose="020B0604020202020204" pitchFamily="34" charset="0"/>
                <a:cs typeface="Arial" panose="020B0604020202020204" pitchFamily="34" charset="0"/>
              </a:rPr>
              <a:t> Limitan la longitud del paso, impidiendo la carrera o patadas contundentes, sin cortar la circulación sanguínea.</a:t>
            </a:r>
          </a:p>
          <a:p>
            <a:pPr algn="just"/>
            <a:r>
              <a:rPr lang="es-AR" b="1" dirty="0">
                <a:latin typeface="Arial" panose="020B0604020202020204" pitchFamily="34" charset="0"/>
                <a:cs typeface="Arial" panose="020B0604020202020204" pitchFamily="34" charset="0"/>
              </a:rPr>
              <a:t>Cadenas de traslado combinadas:</a:t>
            </a:r>
            <a:r>
              <a:rPr lang="es-AR" dirty="0">
                <a:latin typeface="Arial" panose="020B0604020202020204" pitchFamily="34" charset="0"/>
                <a:cs typeface="Arial" panose="020B0604020202020204" pitchFamily="34" charset="0"/>
              </a:rPr>
              <a:t> Unen las esposas a una cadena de cintura y esta, a su vez, a los grilletes de los tobillos. Se reservan exclusivamente para PPL de extrema peligrosidad.</a:t>
            </a:r>
          </a:p>
          <a:p>
            <a:pPr algn="just"/>
            <a:r>
              <a:rPr lang="es-AR" b="1" dirty="0">
                <a:latin typeface="Arial" panose="020B0604020202020204" pitchFamily="34" charset="0"/>
                <a:cs typeface="Arial" panose="020B0604020202020204" pitchFamily="34" charset="0"/>
              </a:rPr>
              <a:t>Sujeciones de lona o cinchas sintéticas:</a:t>
            </a:r>
            <a:r>
              <a:rPr lang="es-AR" dirty="0">
                <a:latin typeface="Arial" panose="020B0604020202020204" pitchFamily="34" charset="0"/>
                <a:cs typeface="Arial" panose="020B0604020202020204" pitchFamily="34" charset="0"/>
              </a:rPr>
              <a:t> Utilizadas principalmente en traslados médicos o de salud mental para evitar que el interno se autolesione o dañe los equipos médicos dentro de la ambulancia.</a:t>
            </a:r>
          </a:p>
          <a:p>
            <a:endParaRPr lang="es-AR" dirty="0"/>
          </a:p>
        </p:txBody>
      </p:sp>
    </p:spTree>
    <p:extLst>
      <p:ext uri="{BB962C8B-B14F-4D97-AF65-F5344CB8AC3E}">
        <p14:creationId xmlns:p14="http://schemas.microsoft.com/office/powerpoint/2010/main" val="26280879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E4F59E-F308-4882-6331-B907B46619DA}"/>
              </a:ext>
            </a:extLst>
          </p:cNvPr>
          <p:cNvSpPr>
            <a:spLocks noGrp="1"/>
          </p:cNvSpPr>
          <p:nvPr>
            <p:ph type="title"/>
          </p:nvPr>
        </p:nvSpPr>
        <p:spPr>
          <a:xfrm>
            <a:off x="838200" y="365125"/>
            <a:ext cx="10515600" cy="549275"/>
          </a:xfrm>
        </p:spPr>
        <p:txBody>
          <a:bodyPr>
            <a:normAutofit fontScale="90000"/>
          </a:bodyPr>
          <a:lstStyle/>
          <a:p>
            <a:r>
              <a:rPr lang="es-AR" b="1" dirty="0"/>
              <a:t>Criterios de Aplicación y Marco Legal</a:t>
            </a:r>
            <a:br>
              <a:rPr lang="es-AR" b="1" dirty="0"/>
            </a:br>
            <a:endParaRPr lang="es-AR" dirty="0"/>
          </a:p>
        </p:txBody>
      </p:sp>
      <p:sp>
        <p:nvSpPr>
          <p:cNvPr id="3" name="Marcador de contenido 2">
            <a:extLst>
              <a:ext uri="{FF2B5EF4-FFF2-40B4-BE49-F238E27FC236}">
                <a16:creationId xmlns:a16="http://schemas.microsoft.com/office/drawing/2014/main" id="{F305B0A2-BC49-36CA-8C47-EE6A5BA4FA5C}"/>
              </a:ext>
            </a:extLst>
          </p:cNvPr>
          <p:cNvSpPr>
            <a:spLocks noGrp="1"/>
          </p:cNvSpPr>
          <p:nvPr>
            <p:ph idx="1"/>
          </p:nvPr>
        </p:nvSpPr>
        <p:spPr>
          <a:xfrm>
            <a:off x="838200" y="688258"/>
            <a:ext cx="10515600" cy="5488705"/>
          </a:xfrm>
        </p:spPr>
        <p:txBody>
          <a:bodyPr>
            <a:normAutofit fontScale="92500" lnSpcReduction="20000"/>
          </a:bodyPr>
          <a:lstStyle/>
          <a:p>
            <a:pPr marL="0" indent="0" algn="just">
              <a:buNone/>
            </a:pPr>
            <a:r>
              <a:rPr lang="es-AR" sz="3500" dirty="0"/>
              <a:t>El uso de las medidas de sujeción está estrictamente regulado por el derecho internacional de los derechos humanos y las leyes penitenciarias locales.</a:t>
            </a:r>
          </a:p>
          <a:p>
            <a:pPr marL="0" indent="0" algn="just">
              <a:buNone/>
            </a:pPr>
            <a:r>
              <a:rPr lang="es-AR" sz="3500" b="1" dirty="0"/>
              <a:t>Principios Fundamentales del Uso de la Fuerza y Sujeción</a:t>
            </a:r>
          </a:p>
          <a:p>
            <a:pPr marL="0" indent="0" algn="just">
              <a:buNone/>
            </a:pPr>
            <a:r>
              <a:rPr lang="es-AR" sz="3500" b="1" dirty="0"/>
              <a:t>Legalidad:</a:t>
            </a:r>
            <a:r>
              <a:rPr lang="es-AR" sz="3500" dirty="0"/>
              <a:t> Deben estar autorizadas por la normativa vigente y aplicadas por personal idóneo.</a:t>
            </a:r>
          </a:p>
          <a:p>
            <a:pPr marL="0" indent="0" algn="just">
              <a:buNone/>
            </a:pPr>
            <a:r>
              <a:rPr lang="es-AR" sz="3500" b="1" dirty="0"/>
              <a:t>Necesidad:</a:t>
            </a:r>
            <a:r>
              <a:rPr lang="es-AR" sz="3500" dirty="0"/>
              <a:t> Solo se utilizan cuando otros medios (persuasión verbal) no sean suficientes para garantizar la seguridad.</a:t>
            </a:r>
          </a:p>
          <a:p>
            <a:pPr marL="0" indent="0" algn="just">
              <a:buNone/>
            </a:pPr>
            <a:r>
              <a:rPr lang="es-AR" sz="3500" b="1" dirty="0"/>
              <a:t>Proporcionalidad:</a:t>
            </a:r>
            <a:r>
              <a:rPr lang="es-AR" sz="3500" dirty="0"/>
              <a:t> El nivel de restricción física debe ser equivalente al nivel de riesgo o agresividad que presenta la PPL.</a:t>
            </a:r>
          </a:p>
          <a:p>
            <a:endParaRPr lang="es-AR" dirty="0"/>
          </a:p>
        </p:txBody>
      </p:sp>
    </p:spTree>
    <p:extLst>
      <p:ext uri="{BB962C8B-B14F-4D97-AF65-F5344CB8AC3E}">
        <p14:creationId xmlns:p14="http://schemas.microsoft.com/office/powerpoint/2010/main" val="31957099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A6A2BCF-D838-DD97-806E-9A95097BB027}"/>
              </a:ext>
            </a:extLst>
          </p:cNvPr>
          <p:cNvSpPr>
            <a:spLocks noGrp="1"/>
          </p:cNvSpPr>
          <p:nvPr>
            <p:ph idx="1"/>
          </p:nvPr>
        </p:nvSpPr>
        <p:spPr>
          <a:xfrm>
            <a:off x="838200" y="471948"/>
            <a:ext cx="10515600" cy="5705015"/>
          </a:xfrm>
        </p:spPr>
        <p:txBody>
          <a:bodyPr>
            <a:normAutofit/>
          </a:bodyPr>
          <a:lstStyle/>
          <a:p>
            <a:pPr algn="just"/>
            <a:r>
              <a:rPr lang="es-AR" sz="3600" b="1" dirty="0"/>
              <a:t>Límites Internacionales (Reglas de Mandela):</a:t>
            </a:r>
            <a:r>
              <a:rPr lang="es-AR" sz="3600" dirty="0"/>
              <a:t> Las Reglas Mínimas de las Naciones Unidas para el Tratamiento de los Reclusos prohíben taxativamente el uso de cadenas o grilletes que sean inherentemente degradantes o causen dolor. Asimismo, las medidas de sujeción </a:t>
            </a:r>
            <a:r>
              <a:rPr lang="es-AR" sz="3600" b="1" dirty="0"/>
              <a:t>deben retirarse</a:t>
            </a:r>
            <a:r>
              <a:rPr lang="es-AR" sz="3600" dirty="0"/>
              <a:t> cuando el interno comparezca ante una autoridad judicial o médica, a menos que el juez o el médico dispongan lo contrario por razones fundadas de peligro inminente.</a:t>
            </a:r>
          </a:p>
        </p:txBody>
      </p:sp>
    </p:spTree>
    <p:extLst>
      <p:ext uri="{BB962C8B-B14F-4D97-AF65-F5344CB8AC3E}">
        <p14:creationId xmlns:p14="http://schemas.microsoft.com/office/powerpoint/2010/main" val="2068270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E149FB9-B081-8367-C845-614EA8C0CDB9}"/>
              </a:ext>
            </a:extLst>
          </p:cNvPr>
          <p:cNvSpPr>
            <a:spLocks noGrp="1"/>
          </p:cNvSpPr>
          <p:nvPr>
            <p:ph idx="1"/>
          </p:nvPr>
        </p:nvSpPr>
        <p:spPr>
          <a:xfrm>
            <a:off x="255639" y="304800"/>
            <a:ext cx="11739715" cy="6233652"/>
          </a:xfrm>
        </p:spPr>
        <p:txBody>
          <a:bodyPr>
            <a:normAutofit/>
          </a:bodyPr>
          <a:lstStyle/>
          <a:p>
            <a:pPr marL="0" indent="0" algn="ctr">
              <a:buNone/>
            </a:pPr>
            <a:r>
              <a:rPr lang="es-AR" sz="2400" b="1" u="sng" dirty="0"/>
              <a:t>Seguridad Interna: El Rol del Celador</a:t>
            </a:r>
          </a:p>
          <a:p>
            <a:r>
              <a:rPr lang="es-AR" sz="2400" b="1" dirty="0"/>
              <a:t>Responsabilidades Primordiales</a:t>
            </a:r>
          </a:p>
          <a:p>
            <a:pPr marL="0" indent="0" algn="just">
              <a:buNone/>
            </a:pPr>
            <a:r>
              <a:rPr lang="es-AR" dirty="0"/>
              <a:t>Las responsabilidades del celador se centran en la prevención de conflictos, la mitigación de riesgos operativos y la aplicación estricta de los reglamentos vigentes.</a:t>
            </a:r>
          </a:p>
          <a:p>
            <a:pPr marL="0" indent="0" algn="just">
              <a:buNone/>
            </a:pPr>
            <a:endParaRPr lang="es-AR" dirty="0"/>
          </a:p>
          <a:p>
            <a:pPr marL="0" indent="0" algn="just">
              <a:buNone/>
            </a:pPr>
            <a:r>
              <a:rPr lang="es-AR" b="1" u="sng" dirty="0"/>
              <a:t>Preservación del Orden y la Disciplina</a:t>
            </a:r>
          </a:p>
          <a:p>
            <a:r>
              <a:rPr lang="es-AR" sz="2400" b="1" dirty="0"/>
              <a:t>Salvaguarda de la Integridad Física:</a:t>
            </a:r>
            <a:r>
              <a:rPr lang="es-AR" sz="2400" dirty="0"/>
              <a:t> </a:t>
            </a:r>
          </a:p>
          <a:p>
            <a:r>
              <a:rPr lang="es-AR" sz="2400" dirty="0"/>
              <a:t>Custodia y Custodia Efectiva</a:t>
            </a:r>
          </a:p>
          <a:p>
            <a:r>
              <a:rPr lang="es-AR" sz="2400" dirty="0"/>
              <a:t>Garantía de Condiciones de Habitabilidad:</a:t>
            </a:r>
            <a:endParaRPr lang="es-AR" sz="2400" b="1" u="sng" dirty="0"/>
          </a:p>
          <a:p>
            <a:pPr marL="0" indent="0" algn="ctr">
              <a:buNone/>
            </a:pPr>
            <a:endParaRPr lang="es-AR" sz="2400" b="1" u="sng" dirty="0"/>
          </a:p>
        </p:txBody>
      </p:sp>
    </p:spTree>
    <p:extLst>
      <p:ext uri="{BB962C8B-B14F-4D97-AF65-F5344CB8AC3E}">
        <p14:creationId xmlns:p14="http://schemas.microsoft.com/office/powerpoint/2010/main" val="17639261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86DC7F2-75A7-C193-0CA0-66BB5EDA6354}"/>
              </a:ext>
            </a:extLst>
          </p:cNvPr>
          <p:cNvSpPr>
            <a:spLocks noGrp="1"/>
          </p:cNvSpPr>
          <p:nvPr>
            <p:ph idx="1"/>
          </p:nvPr>
        </p:nvSpPr>
        <p:spPr>
          <a:xfrm>
            <a:off x="838200" y="521110"/>
            <a:ext cx="10515600" cy="5636189"/>
          </a:xfrm>
        </p:spPr>
        <p:txBody>
          <a:bodyPr>
            <a:normAutofit/>
          </a:bodyPr>
          <a:lstStyle/>
          <a:p>
            <a:pPr algn="just"/>
            <a:r>
              <a:rPr lang="es-AR" sz="3600" b="1" dirty="0"/>
              <a:t>Regla de Oro en el Embarque</a:t>
            </a:r>
          </a:p>
          <a:p>
            <a:pPr algn="just"/>
            <a:r>
              <a:rPr lang="es-AR" sz="3600" dirty="0"/>
              <a:t>Durante el traslado en vehículos penitenciarios, </a:t>
            </a:r>
            <a:r>
              <a:rPr lang="es-AR" sz="3600" b="1" dirty="0"/>
              <a:t>nunca se debe esposar o encadenar al interno a la estructura fija del vehículo</a:t>
            </a:r>
            <a:r>
              <a:rPr lang="es-AR" sz="3600" dirty="0"/>
              <a:t> (asientos, barras o paredes). En caso de accidente de tránsito, vuelco o incendio del transporte, el interno debe poder ser evacuado rápidamente por el personal; estar fijado al vehículo comprometería su vida de forma directa</a:t>
            </a:r>
            <a:r>
              <a:rPr lang="es-AR" dirty="0"/>
              <a:t>.</a:t>
            </a:r>
          </a:p>
          <a:p>
            <a:endParaRPr lang="es-AR" dirty="0"/>
          </a:p>
        </p:txBody>
      </p:sp>
    </p:spTree>
    <p:extLst>
      <p:ext uri="{BB962C8B-B14F-4D97-AF65-F5344CB8AC3E}">
        <p14:creationId xmlns:p14="http://schemas.microsoft.com/office/powerpoint/2010/main" val="18383129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E12F7C1-DC16-F280-E024-B330BC3EAA41}"/>
              </a:ext>
            </a:extLst>
          </p:cNvPr>
          <p:cNvSpPr>
            <a:spLocks noGrp="1"/>
          </p:cNvSpPr>
          <p:nvPr>
            <p:ph idx="1"/>
          </p:nvPr>
        </p:nvSpPr>
        <p:spPr>
          <a:xfrm>
            <a:off x="265471" y="471948"/>
            <a:ext cx="11631561" cy="6263149"/>
          </a:xfrm>
        </p:spPr>
        <p:txBody>
          <a:bodyPr>
            <a:normAutofit/>
          </a:bodyPr>
          <a:lstStyle/>
          <a:p>
            <a:pPr marL="0" indent="0" algn="ctr">
              <a:buNone/>
            </a:pPr>
            <a:r>
              <a:rPr lang="es-AR" b="1" u="sng" dirty="0"/>
              <a:t>Requisitos y Medidas en el Ingreso</a:t>
            </a:r>
          </a:p>
          <a:p>
            <a:pPr marL="0" indent="0">
              <a:buNone/>
            </a:pPr>
            <a:endParaRPr lang="es-AR" b="1" dirty="0"/>
          </a:p>
          <a:p>
            <a:pPr marL="0" indent="0" algn="just">
              <a:buNone/>
            </a:pPr>
            <a:r>
              <a:rPr lang="es-AR" b="1" dirty="0"/>
              <a:t>Control de Oficio Judicial:</a:t>
            </a:r>
            <a:r>
              <a:rPr lang="es-AR" dirty="0"/>
              <a:t> Verificación del mandamiento o resolución del Juzgado/Fiscalía (original, con firma y sello digital o físico válido).</a:t>
            </a:r>
          </a:p>
          <a:p>
            <a:pPr marL="0" indent="0" algn="just">
              <a:buNone/>
            </a:pPr>
            <a:r>
              <a:rPr lang="es-AR" b="1" dirty="0"/>
              <a:t>Identificación e Identikit:</a:t>
            </a:r>
            <a:r>
              <a:rPr lang="es-AR" dirty="0"/>
              <a:t> Cotejo biométrico por la Sección dactiloscopia para evitar ingresos con identidad falsa, toma de fotografía (frente/perfil) y registro de señas particulares en el legajo.</a:t>
            </a:r>
          </a:p>
          <a:p>
            <a:pPr marL="0" indent="0" algn="just">
              <a:buNone/>
            </a:pPr>
            <a:r>
              <a:rPr lang="es-AR" b="1" dirty="0"/>
              <a:t>Examen Médico Clínico:</a:t>
            </a:r>
            <a:r>
              <a:rPr lang="es-AR" dirty="0"/>
              <a:t> Intervención obligatoria del personal médico para constatar fehacientemente el estado de salud, patologías crónicas o lesiones previas, labrándose el informe correspondiente.</a:t>
            </a:r>
          </a:p>
          <a:p>
            <a:pPr marL="0" indent="0" algn="just">
              <a:buNone/>
            </a:pPr>
            <a:r>
              <a:rPr lang="es-AR" b="1" dirty="0"/>
              <a:t>Retención de Efectos:</a:t>
            </a:r>
            <a:r>
              <a:rPr lang="es-AR" dirty="0"/>
              <a:t> Inventario formal y resguardo en depósito de los elementos de valor y dinero, firmando el interno el acta de conformidad.</a:t>
            </a:r>
          </a:p>
          <a:p>
            <a:pPr marL="0" indent="0" algn="just">
              <a:buNone/>
            </a:pPr>
            <a:r>
              <a:rPr lang="es-AR" b="1" dirty="0"/>
              <a:t>Requisa de Ingreso:</a:t>
            </a:r>
            <a:r>
              <a:rPr lang="es-AR" dirty="0"/>
              <a:t> Inspección corporal exhaustiva e inmediata de la PPL para detectar elementos prohibidos (armas, estupefacientes, celulares).</a:t>
            </a:r>
          </a:p>
          <a:p>
            <a:pPr marL="0" indent="0">
              <a:buNone/>
            </a:pPr>
            <a:endParaRPr lang="es-AR" dirty="0"/>
          </a:p>
          <a:p>
            <a:pPr marL="0" indent="0">
              <a:buNone/>
            </a:pPr>
            <a:endParaRPr lang="es-AR" dirty="0"/>
          </a:p>
        </p:txBody>
      </p:sp>
    </p:spTree>
    <p:extLst>
      <p:ext uri="{BB962C8B-B14F-4D97-AF65-F5344CB8AC3E}">
        <p14:creationId xmlns:p14="http://schemas.microsoft.com/office/powerpoint/2010/main" val="2194224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661085B-D917-780B-D826-BBDA7CF1F67C}"/>
              </a:ext>
            </a:extLst>
          </p:cNvPr>
          <p:cNvSpPr>
            <a:spLocks noGrp="1"/>
          </p:cNvSpPr>
          <p:nvPr>
            <p:ph idx="1"/>
          </p:nvPr>
        </p:nvSpPr>
        <p:spPr>
          <a:xfrm>
            <a:off x="838200" y="206477"/>
            <a:ext cx="10515600" cy="6390968"/>
          </a:xfrm>
        </p:spPr>
        <p:txBody>
          <a:bodyPr/>
          <a:lstStyle/>
          <a:p>
            <a:pPr algn="ctr"/>
            <a:r>
              <a:rPr lang="es-AR" b="1" u="sng" dirty="0"/>
              <a:t>EMERGENCIAS CARCELARIAS</a:t>
            </a:r>
          </a:p>
          <a:p>
            <a:pPr marL="0" indent="0" algn="just">
              <a:buNone/>
            </a:pPr>
            <a:r>
              <a:rPr lang="es-AR" u="sng" dirty="0"/>
              <a:t>DEFINICIÓN Y DIFERENCIAS:</a:t>
            </a:r>
          </a:p>
          <a:p>
            <a:endParaRPr lang="es-AR" b="1" dirty="0"/>
          </a:p>
          <a:p>
            <a:pPr algn="just"/>
            <a:r>
              <a:rPr lang="es-AR" sz="3200" b="1" dirty="0"/>
              <a:t>Alteración del Orden:</a:t>
            </a:r>
            <a:r>
              <a:rPr lang="es-AR" sz="3200" dirty="0"/>
              <a:t> Desobediencia colectiva pasiva o activa de baja intensidad (ruidos molestos, quema de colchones, gresca, insultos, agresiones físicas, verbales, etc.,) que no llega a tomar el control de las instalaciones.</a:t>
            </a:r>
          </a:p>
          <a:p>
            <a:pPr algn="just"/>
            <a:r>
              <a:rPr lang="es-AR" sz="3200" b="1" dirty="0"/>
              <a:t>Motín:</a:t>
            </a:r>
            <a:r>
              <a:rPr lang="es-AR" sz="3200" dirty="0"/>
              <a:t> Sublevación organizada donde las PPL </a:t>
            </a:r>
            <a:r>
              <a:rPr lang="es-AR" sz="3200" b="1" dirty="0"/>
              <a:t>toman el control físico</a:t>
            </a:r>
            <a:r>
              <a:rPr lang="es-AR" sz="3200" dirty="0"/>
              <a:t> de un sector (pabellón, patio o toda la unidad), desconociendo por completo la autoridad del personal y recurriendo a la violencia, destrucción de infraestructura y, frecuentemente, a la toma de rehenes.</a:t>
            </a:r>
          </a:p>
          <a:p>
            <a:pPr algn="just"/>
            <a:endParaRPr lang="es-AR" dirty="0"/>
          </a:p>
          <a:p>
            <a:pPr algn="just"/>
            <a:endParaRPr lang="es-AR" b="1" u="sng" dirty="0"/>
          </a:p>
        </p:txBody>
      </p:sp>
    </p:spTree>
    <p:extLst>
      <p:ext uri="{BB962C8B-B14F-4D97-AF65-F5344CB8AC3E}">
        <p14:creationId xmlns:p14="http://schemas.microsoft.com/office/powerpoint/2010/main" val="20911109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829585-D64E-9B7B-2000-CA345585CA39}"/>
              </a:ext>
            </a:extLst>
          </p:cNvPr>
          <p:cNvSpPr>
            <a:spLocks noGrp="1"/>
          </p:cNvSpPr>
          <p:nvPr>
            <p:ph type="title"/>
          </p:nvPr>
        </p:nvSpPr>
        <p:spPr>
          <a:xfrm>
            <a:off x="838200" y="18255"/>
            <a:ext cx="10515600" cy="866647"/>
          </a:xfrm>
        </p:spPr>
        <p:txBody>
          <a:bodyPr>
            <a:noAutofit/>
          </a:bodyPr>
          <a:lstStyle/>
          <a:p>
            <a:pPr algn="ctr"/>
            <a:r>
              <a:rPr lang="es-AR" sz="3200" b="1" dirty="0"/>
              <a:t>Protocolo de Actuación Operativa</a:t>
            </a:r>
            <a:br>
              <a:rPr lang="es-AR" sz="3200" b="1" dirty="0"/>
            </a:br>
            <a:r>
              <a:rPr lang="es-AR" sz="3200" b="1" dirty="0"/>
              <a:t>Fase 1: Alerta e Intervención Inmediata (Contención)</a:t>
            </a:r>
          </a:p>
        </p:txBody>
      </p:sp>
      <p:sp>
        <p:nvSpPr>
          <p:cNvPr id="3" name="Marcador de contenido 2">
            <a:extLst>
              <a:ext uri="{FF2B5EF4-FFF2-40B4-BE49-F238E27FC236}">
                <a16:creationId xmlns:a16="http://schemas.microsoft.com/office/drawing/2014/main" id="{600D123B-EC20-165C-A9B5-2D7A598576D8}"/>
              </a:ext>
            </a:extLst>
          </p:cNvPr>
          <p:cNvSpPr>
            <a:spLocks noGrp="1"/>
          </p:cNvSpPr>
          <p:nvPr>
            <p:ph idx="1"/>
          </p:nvPr>
        </p:nvSpPr>
        <p:spPr>
          <a:xfrm>
            <a:off x="186813" y="1140542"/>
            <a:ext cx="11808542" cy="5496232"/>
          </a:xfrm>
        </p:spPr>
        <p:txBody>
          <a:bodyPr/>
          <a:lstStyle/>
          <a:p>
            <a:pPr algn="just"/>
            <a:r>
              <a:rPr lang="es-AR" b="1" dirty="0"/>
              <a:t>Activación de la Alerta:</a:t>
            </a:r>
            <a:r>
              <a:rPr lang="es-AR" dirty="0"/>
              <a:t> El celador o personal detecta el foco e informa inmediatamente por radio a la Guardia de Prevención.</a:t>
            </a:r>
          </a:p>
          <a:p>
            <a:pPr algn="just"/>
            <a:r>
              <a:rPr lang="es-AR" b="1" dirty="0"/>
              <a:t>Aseguramiento del Personal:</a:t>
            </a:r>
            <a:r>
              <a:rPr lang="es-AR" dirty="0"/>
              <a:t> La prioridad absoluta es la evacuación segura del personal civil (médicos, maestros) y de los celadores del sector afectado.</a:t>
            </a:r>
          </a:p>
          <a:p>
            <a:pPr algn="just"/>
            <a:r>
              <a:rPr lang="es-AR" b="1" dirty="0"/>
              <a:t>Cierre de Sectores (Bloqueo):</a:t>
            </a:r>
            <a:r>
              <a:rPr lang="es-AR" dirty="0"/>
              <a:t> Se aseguran de inmediato todas las rejas perimetrales, portones intermedios y accesos de la Unidad para </a:t>
            </a:r>
            <a:r>
              <a:rPr lang="es-AR" b="1" dirty="0"/>
              <a:t>encapsular la crisis</a:t>
            </a:r>
            <a:r>
              <a:rPr lang="es-AR" dirty="0"/>
              <a:t> e impedir que el motín se extienda a otros pabellones.</a:t>
            </a:r>
          </a:p>
          <a:p>
            <a:pPr algn="just"/>
            <a:r>
              <a:rPr lang="es-AR" b="1" dirty="0"/>
              <a:t>Conformación del Comité de Crisis:</a:t>
            </a:r>
            <a:r>
              <a:rPr lang="es-AR" dirty="0"/>
              <a:t> El Jefe de Unidad toma el mando y convoca al personal de recargo, notificando a la Fiscalía en turno y a la Dirección de Zona y a la Jefatura de Policía de ser necesario el apoyo externo.</a:t>
            </a:r>
          </a:p>
          <a:p>
            <a:endParaRPr lang="es-AR" dirty="0"/>
          </a:p>
        </p:txBody>
      </p:sp>
    </p:spTree>
    <p:extLst>
      <p:ext uri="{BB962C8B-B14F-4D97-AF65-F5344CB8AC3E}">
        <p14:creationId xmlns:p14="http://schemas.microsoft.com/office/powerpoint/2010/main" val="12679353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8C6B24-740B-BEFC-62E7-2CE2121E9BBE}"/>
              </a:ext>
            </a:extLst>
          </p:cNvPr>
          <p:cNvSpPr>
            <a:spLocks noGrp="1"/>
          </p:cNvSpPr>
          <p:nvPr>
            <p:ph type="title"/>
          </p:nvPr>
        </p:nvSpPr>
        <p:spPr>
          <a:xfrm>
            <a:off x="769374" y="0"/>
            <a:ext cx="10515600" cy="681037"/>
          </a:xfrm>
        </p:spPr>
        <p:txBody>
          <a:bodyPr>
            <a:normAutofit/>
          </a:bodyPr>
          <a:lstStyle/>
          <a:p>
            <a:pPr algn="ctr"/>
            <a:r>
              <a:rPr lang="es-AR" sz="3200" b="1" dirty="0"/>
              <a:t>Fase 2: Gestión de la Crisis (Resolución)</a:t>
            </a:r>
          </a:p>
        </p:txBody>
      </p:sp>
      <p:sp>
        <p:nvSpPr>
          <p:cNvPr id="3" name="Marcador de contenido 2">
            <a:extLst>
              <a:ext uri="{FF2B5EF4-FFF2-40B4-BE49-F238E27FC236}">
                <a16:creationId xmlns:a16="http://schemas.microsoft.com/office/drawing/2014/main" id="{2EBB6D75-BD39-5171-5889-9E0424E9A749}"/>
              </a:ext>
            </a:extLst>
          </p:cNvPr>
          <p:cNvSpPr>
            <a:spLocks noGrp="1"/>
          </p:cNvSpPr>
          <p:nvPr>
            <p:ph idx="1"/>
          </p:nvPr>
        </p:nvSpPr>
        <p:spPr>
          <a:xfrm>
            <a:off x="147484" y="681036"/>
            <a:ext cx="11828206" cy="5955737"/>
          </a:xfrm>
        </p:spPr>
        <p:txBody>
          <a:bodyPr>
            <a:normAutofit lnSpcReduction="10000"/>
          </a:bodyPr>
          <a:lstStyle/>
          <a:p>
            <a:pPr marL="0" indent="0" algn="just">
              <a:buNone/>
            </a:pPr>
            <a:r>
              <a:rPr lang="es-AR" dirty="0"/>
              <a:t>El SPP opera bajo un principio progresivo de resolución, agotando las instancias pacíficas antes del uso de la fuerza.</a:t>
            </a:r>
          </a:p>
          <a:p>
            <a:pPr algn="just"/>
            <a:r>
              <a:rPr lang="es-AR" b="1" dirty="0"/>
              <a:t>Aislamiento Táctico:</a:t>
            </a:r>
            <a:r>
              <a:rPr lang="es-AR" dirty="0"/>
              <a:t> Se cortan los suministros (luz, agua, gas) del sector amotinado para restar capacidad de resistencia y mitigar riesgos de incendios mayores.</a:t>
            </a:r>
          </a:p>
          <a:p>
            <a:pPr algn="just"/>
            <a:r>
              <a:rPr lang="es-AR" b="1" dirty="0"/>
              <a:t>Negociación:</a:t>
            </a:r>
            <a:r>
              <a:rPr lang="es-AR" dirty="0"/>
              <a:t> </a:t>
            </a:r>
            <a:r>
              <a:rPr lang="es-AR" u="sng" dirty="0"/>
              <a:t>Se designa un mediador oficial</a:t>
            </a:r>
            <a:r>
              <a:rPr lang="es-AR" dirty="0"/>
              <a:t>. El objetivo es escuchar los reclamos, ganar tiempo para la organización táctica, evaluar el estado de salud de posibles rehenes y buscar una rendición pacífica. </a:t>
            </a:r>
            <a:r>
              <a:rPr lang="es-AR" i="1" dirty="0"/>
              <a:t>Bajo ninguna circunstancia se negocian libertades o impunidad ante delitos graves cometidos durante la revuelta.</a:t>
            </a:r>
            <a:endParaRPr lang="es-AR" dirty="0"/>
          </a:p>
          <a:p>
            <a:pPr algn="just"/>
            <a:r>
              <a:rPr lang="es-AR" b="1" dirty="0"/>
              <a:t>Uso de la Fuerza Progresiva:</a:t>
            </a:r>
            <a:r>
              <a:rPr lang="es-AR" dirty="0"/>
              <a:t> Si la negociación fracasa, corren riesgo vidas humanas o se produce una destrucción total, interviene el grupo de infantería penitenciaria o el cuerpo de operaciones especiales. Se utilizan elementos disuasivos no letales (gas pimienta, cartuchería de estruendo/antidisturbios) para recuperar el control del sector de manera rápida y coordinada.</a:t>
            </a:r>
          </a:p>
          <a:p>
            <a:endParaRPr lang="es-AR" dirty="0"/>
          </a:p>
        </p:txBody>
      </p:sp>
    </p:spTree>
    <p:extLst>
      <p:ext uri="{BB962C8B-B14F-4D97-AF65-F5344CB8AC3E}">
        <p14:creationId xmlns:p14="http://schemas.microsoft.com/office/powerpoint/2010/main" val="18857062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C5E8A5-7E25-8AEF-D300-AA8B72D420DE}"/>
              </a:ext>
            </a:extLst>
          </p:cNvPr>
          <p:cNvSpPr>
            <a:spLocks noGrp="1"/>
          </p:cNvSpPr>
          <p:nvPr>
            <p:ph type="title"/>
          </p:nvPr>
        </p:nvSpPr>
        <p:spPr>
          <a:xfrm>
            <a:off x="838200" y="1"/>
            <a:ext cx="10515600" cy="757083"/>
          </a:xfrm>
        </p:spPr>
        <p:txBody>
          <a:bodyPr>
            <a:normAutofit/>
          </a:bodyPr>
          <a:lstStyle/>
          <a:p>
            <a:r>
              <a:rPr lang="es-AR" sz="3200" b="1" dirty="0"/>
              <a:t>Fase 3: Restablecimiento del Orden y Legalidad</a:t>
            </a:r>
          </a:p>
        </p:txBody>
      </p:sp>
      <p:sp>
        <p:nvSpPr>
          <p:cNvPr id="3" name="Marcador de contenido 2">
            <a:extLst>
              <a:ext uri="{FF2B5EF4-FFF2-40B4-BE49-F238E27FC236}">
                <a16:creationId xmlns:a16="http://schemas.microsoft.com/office/drawing/2014/main" id="{570AA1D3-8B05-FBF1-9824-838F25B49CCD}"/>
              </a:ext>
            </a:extLst>
          </p:cNvPr>
          <p:cNvSpPr>
            <a:spLocks noGrp="1"/>
          </p:cNvSpPr>
          <p:nvPr>
            <p:ph idx="1"/>
          </p:nvPr>
        </p:nvSpPr>
        <p:spPr>
          <a:xfrm>
            <a:off x="196645" y="757084"/>
            <a:ext cx="11720051" cy="5850193"/>
          </a:xfrm>
        </p:spPr>
        <p:txBody>
          <a:bodyPr>
            <a:normAutofit lnSpcReduction="10000"/>
          </a:bodyPr>
          <a:lstStyle/>
          <a:p>
            <a:pPr algn="just"/>
            <a:r>
              <a:rPr lang="es-AR" b="1" dirty="0"/>
              <a:t>Reducción y Requisa Completa:</a:t>
            </a:r>
            <a:r>
              <a:rPr lang="es-AR" dirty="0"/>
              <a:t> Una vez recuperado el espacio, se reduce a las PPL, se las traslada a un patio seguro y se realiza una requisa minuciosa para secuestrar "arpías" (armas blancas de fabricación casera), elementos contundentes o celulares.</a:t>
            </a:r>
          </a:p>
          <a:p>
            <a:pPr algn="just"/>
            <a:r>
              <a:rPr lang="es-AR" b="1" dirty="0"/>
              <a:t>Constatación Médica:</a:t>
            </a:r>
            <a:r>
              <a:rPr lang="es-AR" dirty="0"/>
              <a:t> Todo el personal y las PPL involucradas deben ser examinados por Sanidad Policial/Penitenciaria para deslindar responsabilidades por lesiones.</a:t>
            </a:r>
          </a:p>
          <a:p>
            <a:pPr algn="just"/>
            <a:r>
              <a:rPr lang="es-AR" b="1" dirty="0"/>
              <a:t>Información Sumaria Administrativa y Denuncia Judicial:</a:t>
            </a:r>
            <a:r>
              <a:rPr lang="es-AR" dirty="0"/>
              <a:t> Se da intervención inmediata al Fiscal de Turno. El área de Criminalística levanta pruebas, se identifican a los cabecillas del motín (pesados) y se inicia la Información Sumaria para determinar responsabilidades administrativas.</a:t>
            </a:r>
          </a:p>
          <a:p>
            <a:pPr algn="just"/>
            <a:r>
              <a:rPr lang="es-AR" b="1" dirty="0"/>
              <a:t>Aislamiento y Traslado:</a:t>
            </a:r>
            <a:r>
              <a:rPr lang="es-AR" dirty="0"/>
              <a:t> Los líderes del desorden son separados de la población común y trasladados de forma inmediata a otras Unidades Penitenciarias para descabezar la organización.</a:t>
            </a:r>
          </a:p>
          <a:p>
            <a:endParaRPr lang="es-AR" dirty="0"/>
          </a:p>
        </p:txBody>
      </p:sp>
    </p:spTree>
    <p:extLst>
      <p:ext uri="{BB962C8B-B14F-4D97-AF65-F5344CB8AC3E}">
        <p14:creationId xmlns:p14="http://schemas.microsoft.com/office/powerpoint/2010/main" val="2392296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6C6A58-B1E1-8212-5A37-5DE6273122F6}"/>
              </a:ext>
            </a:extLst>
          </p:cNvPr>
          <p:cNvSpPr>
            <a:spLocks noGrp="1"/>
          </p:cNvSpPr>
          <p:nvPr>
            <p:ph idx="1"/>
          </p:nvPr>
        </p:nvSpPr>
        <p:spPr>
          <a:xfrm>
            <a:off x="314632" y="314632"/>
            <a:ext cx="11631562" cy="6164826"/>
          </a:xfrm>
        </p:spPr>
        <p:txBody>
          <a:bodyPr/>
          <a:lstStyle/>
          <a:p>
            <a:pPr marL="0" indent="0" algn="ctr">
              <a:buNone/>
            </a:pPr>
            <a:r>
              <a:rPr lang="es-AR" dirty="0"/>
              <a:t>Funciones Operativas y Técnicas</a:t>
            </a:r>
          </a:p>
          <a:p>
            <a:pPr marL="0" indent="0">
              <a:buNone/>
            </a:pPr>
            <a:r>
              <a:rPr lang="es-AR" dirty="0"/>
              <a:t>Recuento de Población Penal </a:t>
            </a:r>
          </a:p>
          <a:p>
            <a:pPr marL="0" indent="0">
              <a:buNone/>
            </a:pPr>
            <a:r>
              <a:rPr lang="es-AR" dirty="0"/>
              <a:t>Inspecciones y Requisas Diarias</a:t>
            </a:r>
          </a:p>
          <a:p>
            <a:pPr marL="0" indent="0">
              <a:buNone/>
            </a:pPr>
            <a:r>
              <a:rPr lang="es-AR" dirty="0"/>
              <a:t>Supervisión Directa y Dinámica</a:t>
            </a:r>
          </a:p>
          <a:p>
            <a:pPr marL="0" indent="0">
              <a:buNone/>
            </a:pPr>
            <a:r>
              <a:rPr lang="es-AR" dirty="0"/>
              <a:t>Gestión de Movimientos Internos:</a:t>
            </a:r>
          </a:p>
          <a:p>
            <a:pPr marL="0" indent="0">
              <a:buNone/>
            </a:pPr>
            <a:r>
              <a:rPr lang="es-AR" dirty="0"/>
              <a:t>Registro en el Libro de Novedades</a:t>
            </a:r>
          </a:p>
          <a:p>
            <a:pPr marL="0" indent="0">
              <a:buNone/>
            </a:pPr>
            <a:r>
              <a:rPr lang="es-ES" dirty="0"/>
              <a:t>identificación de personas </a:t>
            </a:r>
            <a:endParaRPr lang="es-AR" dirty="0"/>
          </a:p>
        </p:txBody>
      </p:sp>
    </p:spTree>
    <p:extLst>
      <p:ext uri="{BB962C8B-B14F-4D97-AF65-F5344CB8AC3E}">
        <p14:creationId xmlns:p14="http://schemas.microsoft.com/office/powerpoint/2010/main" val="1190425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686370-5356-22AE-2972-05F7D64A0A75}"/>
              </a:ext>
            </a:extLst>
          </p:cNvPr>
          <p:cNvSpPr>
            <a:spLocks noGrp="1"/>
          </p:cNvSpPr>
          <p:nvPr>
            <p:ph type="title"/>
          </p:nvPr>
        </p:nvSpPr>
        <p:spPr>
          <a:xfrm>
            <a:off x="838200" y="-127819"/>
            <a:ext cx="10515600" cy="904567"/>
          </a:xfrm>
        </p:spPr>
        <p:txBody>
          <a:bodyPr>
            <a:normAutofit/>
          </a:bodyPr>
          <a:lstStyle/>
          <a:p>
            <a:pPr algn="ctr"/>
            <a:r>
              <a:rPr lang="es-AR" sz="2800" b="1" dirty="0"/>
              <a:t>TIPOS DE SUPERVISIONES</a:t>
            </a:r>
          </a:p>
        </p:txBody>
      </p:sp>
      <p:sp>
        <p:nvSpPr>
          <p:cNvPr id="3" name="Marcador de contenido 2">
            <a:extLst>
              <a:ext uri="{FF2B5EF4-FFF2-40B4-BE49-F238E27FC236}">
                <a16:creationId xmlns:a16="http://schemas.microsoft.com/office/drawing/2014/main" id="{0171867F-28B2-D5CB-B00A-E59A939E91FD}"/>
              </a:ext>
            </a:extLst>
          </p:cNvPr>
          <p:cNvSpPr>
            <a:spLocks noGrp="1"/>
          </p:cNvSpPr>
          <p:nvPr>
            <p:ph idx="1"/>
          </p:nvPr>
        </p:nvSpPr>
        <p:spPr>
          <a:xfrm>
            <a:off x="117987" y="688258"/>
            <a:ext cx="11867535" cy="5810865"/>
          </a:xfrm>
        </p:spPr>
        <p:txBody>
          <a:bodyPr/>
          <a:lstStyle/>
          <a:p>
            <a:r>
              <a:rPr lang="es-AR" b="1" dirty="0"/>
              <a:t>Supervisión Directa (Presencial o Dinámica)</a:t>
            </a:r>
          </a:p>
          <a:p>
            <a:pPr marL="0" indent="0" algn="just">
              <a:buNone/>
            </a:pPr>
            <a:r>
              <a:rPr lang="es-AR" dirty="0"/>
              <a:t>Este modelo se basa en la presencia física, continua y activa del personal penitenciario</a:t>
            </a:r>
          </a:p>
          <a:p>
            <a:r>
              <a:rPr lang="es-AR" b="1" dirty="0"/>
              <a:t>Supervisión Remota (Tecnológica o Pasiva)</a:t>
            </a:r>
          </a:p>
          <a:p>
            <a:pPr marL="0" indent="0" algn="just">
              <a:buNone/>
            </a:pPr>
            <a:r>
              <a:rPr lang="es-AR" dirty="0"/>
              <a:t>Es el control que se ejerce a la distancia, utilizando medios tecnológicos, barreras físicas y dispositivos de circuito cerrado de televisión (CCTV) o centros de monitoreo.</a:t>
            </a:r>
          </a:p>
          <a:p>
            <a:r>
              <a:rPr lang="es-AR" b="1" dirty="0"/>
              <a:t>Supervisión Intermitente (Por Recorridas o Rondas)</a:t>
            </a:r>
          </a:p>
          <a:p>
            <a:pPr marL="0" indent="0" algn="just">
              <a:buNone/>
            </a:pPr>
            <a:r>
              <a:rPr lang="es-AR" dirty="0"/>
              <a:t>Es un modelo híbrido en el cual el personal realiza controles presenciales de forma periódica y espaciada en el tiempo, alternando con momentos donde el pabellón queda sin presencia física directa de los agentes.</a:t>
            </a:r>
          </a:p>
          <a:p>
            <a:pPr marL="0" indent="0" algn="just">
              <a:buNone/>
            </a:pPr>
            <a:endParaRPr lang="es-AR" dirty="0"/>
          </a:p>
          <a:p>
            <a:pPr marL="0" indent="0" algn="just">
              <a:buNone/>
            </a:pPr>
            <a:endParaRPr lang="es-AR" dirty="0"/>
          </a:p>
          <a:p>
            <a:endParaRPr lang="es-AR" dirty="0"/>
          </a:p>
        </p:txBody>
      </p:sp>
    </p:spTree>
    <p:extLst>
      <p:ext uri="{BB962C8B-B14F-4D97-AF65-F5344CB8AC3E}">
        <p14:creationId xmlns:p14="http://schemas.microsoft.com/office/powerpoint/2010/main" val="2716211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BDB95E-E107-93CB-8F2D-65AD28EDA0CE}"/>
              </a:ext>
            </a:extLst>
          </p:cNvPr>
          <p:cNvSpPr>
            <a:spLocks noGrp="1"/>
          </p:cNvSpPr>
          <p:nvPr>
            <p:ph type="title"/>
          </p:nvPr>
        </p:nvSpPr>
        <p:spPr>
          <a:xfrm>
            <a:off x="838200" y="1"/>
            <a:ext cx="10515600" cy="973393"/>
          </a:xfrm>
        </p:spPr>
        <p:txBody>
          <a:bodyPr/>
          <a:lstStyle/>
          <a:p>
            <a:pPr algn="ctr"/>
            <a:r>
              <a:rPr lang="es-AR" dirty="0"/>
              <a:t>SEGURIDAD EXTERNA</a:t>
            </a:r>
          </a:p>
        </p:txBody>
      </p:sp>
      <p:sp>
        <p:nvSpPr>
          <p:cNvPr id="3" name="Marcador de contenido 2">
            <a:extLst>
              <a:ext uri="{FF2B5EF4-FFF2-40B4-BE49-F238E27FC236}">
                <a16:creationId xmlns:a16="http://schemas.microsoft.com/office/drawing/2014/main" id="{E87FA4DA-4924-E654-8CD6-60F8B9735535}"/>
              </a:ext>
            </a:extLst>
          </p:cNvPr>
          <p:cNvSpPr>
            <a:spLocks noGrp="1"/>
          </p:cNvSpPr>
          <p:nvPr>
            <p:ph idx="1"/>
          </p:nvPr>
        </p:nvSpPr>
        <p:spPr>
          <a:xfrm>
            <a:off x="275303" y="1071716"/>
            <a:ext cx="11651225" cy="5407742"/>
          </a:xfrm>
        </p:spPr>
        <p:txBody>
          <a:bodyPr/>
          <a:lstStyle/>
          <a:p>
            <a:pPr algn="just"/>
            <a:r>
              <a:rPr lang="es-AR" sz="3200" dirty="0"/>
              <a:t>La </a:t>
            </a:r>
            <a:r>
              <a:rPr lang="es-AR" sz="3200" b="1" dirty="0"/>
              <a:t>Seguridad Externa</a:t>
            </a:r>
            <a:r>
              <a:rPr lang="es-AR" sz="3200" dirty="0"/>
              <a:t> en el ámbito penitenciario comprende el conjunto de medidas, dispositivos, barreras físicas, tecnológicas y procedimientos operativos que se despliegan en el perímetro y en las áreas adyacentes de un establecimiento.</a:t>
            </a:r>
          </a:p>
          <a:p>
            <a:pPr marL="0" indent="0" algn="just">
              <a:buNone/>
            </a:pPr>
            <a:endParaRPr lang="es-AR" sz="3200" dirty="0"/>
          </a:p>
          <a:p>
            <a:pPr algn="just"/>
            <a:r>
              <a:rPr lang="es-AR" sz="3200" dirty="0"/>
              <a:t>Su finalidad primordial es doble: </a:t>
            </a:r>
            <a:r>
              <a:rPr lang="es-AR" sz="3200" b="1" dirty="0"/>
              <a:t>evitar la evasión</a:t>
            </a:r>
            <a:r>
              <a:rPr lang="es-AR" sz="3200" dirty="0"/>
              <a:t> de las personas privadas de la libertad (PPL) desde el interior hacia el exterior, e </a:t>
            </a:r>
            <a:r>
              <a:rPr lang="es-AR" sz="3200" b="1" dirty="0"/>
              <a:t>impedir la intrusión</a:t>
            </a:r>
            <a:r>
              <a:rPr lang="es-AR" sz="3200" dirty="0"/>
              <a:t> de elementos, personas o amenazas externas que puedan vulnerar la estabilidad de la institución.</a:t>
            </a:r>
          </a:p>
          <a:p>
            <a:endParaRPr lang="es-AR" dirty="0"/>
          </a:p>
        </p:txBody>
      </p:sp>
    </p:spTree>
    <p:extLst>
      <p:ext uri="{BB962C8B-B14F-4D97-AF65-F5344CB8AC3E}">
        <p14:creationId xmlns:p14="http://schemas.microsoft.com/office/powerpoint/2010/main" val="963103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61CBEF0-70F5-970A-6258-6BC41AC2D9FC}"/>
              </a:ext>
            </a:extLst>
          </p:cNvPr>
          <p:cNvSpPr>
            <a:spLocks noGrp="1"/>
          </p:cNvSpPr>
          <p:nvPr>
            <p:ph idx="1"/>
          </p:nvPr>
        </p:nvSpPr>
        <p:spPr>
          <a:xfrm>
            <a:off x="838200" y="206476"/>
            <a:ext cx="10515600" cy="6489291"/>
          </a:xfrm>
        </p:spPr>
        <p:txBody>
          <a:bodyPr>
            <a:normAutofit lnSpcReduction="10000"/>
          </a:bodyPr>
          <a:lstStyle/>
          <a:p>
            <a:r>
              <a:rPr lang="es-AR" b="1" dirty="0"/>
              <a:t>El Puesto de Control Externo </a:t>
            </a:r>
          </a:p>
          <a:p>
            <a:pPr marL="0" indent="0" algn="just">
              <a:buNone/>
            </a:pPr>
            <a:r>
              <a:rPr lang="es-AR" dirty="0"/>
              <a:t>Los Puestos de Control Externo, comúnmente denominados garitas, torres de vigilancia o puestos perimetrales, son infraestructuras elevadas y estratégicamente distribuidas a lo largo del muro o alambrado perimetral. Su diseño debe garantizar una visibilidad de 360 grados y contar con protección balística para el personal.</a:t>
            </a:r>
          </a:p>
          <a:p>
            <a:pPr marL="0" indent="0" algn="just">
              <a:buNone/>
            </a:pPr>
            <a:r>
              <a:rPr lang="es-AR" dirty="0"/>
              <a:t>Es la primera línea de defensa del establecimiento penitenciario. Su función principal es </a:t>
            </a:r>
            <a:r>
              <a:rPr lang="es-AR" b="1" dirty="0"/>
              <a:t>controlar el perímetro y los accesos</a:t>
            </a:r>
            <a:r>
              <a:rPr lang="es-AR" dirty="0"/>
              <a:t>, actuando como un filtro e impidiendo tanto la evasión de los internos como la intrusión de elementos o personas no autorizadas desde el exterior.</a:t>
            </a:r>
          </a:p>
          <a:p>
            <a:pPr marL="0" indent="0" algn="just">
              <a:buNone/>
            </a:pPr>
            <a:r>
              <a:rPr lang="es-AR" sz="2600" b="1" dirty="0"/>
              <a:t>FUNCIONES PRINCIPALES.</a:t>
            </a:r>
          </a:p>
          <a:p>
            <a:pPr algn="just"/>
            <a:r>
              <a:rPr lang="es-AR" sz="2400" dirty="0"/>
              <a:t>Vigilancia y Observación Continua:</a:t>
            </a:r>
            <a:endParaRPr lang="es-AR" sz="2600" dirty="0"/>
          </a:p>
          <a:p>
            <a:r>
              <a:rPr lang="es-AR" dirty="0"/>
              <a:t>Alerta Temprana e Inmediata</a:t>
            </a:r>
          </a:p>
          <a:p>
            <a:r>
              <a:rPr lang="es-AR" dirty="0"/>
              <a:t>Defensa y Contención:</a:t>
            </a:r>
          </a:p>
        </p:txBody>
      </p:sp>
    </p:spTree>
    <p:extLst>
      <p:ext uri="{BB962C8B-B14F-4D97-AF65-F5344CB8AC3E}">
        <p14:creationId xmlns:p14="http://schemas.microsoft.com/office/powerpoint/2010/main" val="2891354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7D9A693-E7A8-2EC2-3B76-C615FBC86299}"/>
              </a:ext>
            </a:extLst>
          </p:cNvPr>
          <p:cNvSpPr>
            <a:spLocks noGrp="1"/>
          </p:cNvSpPr>
          <p:nvPr>
            <p:ph idx="1"/>
          </p:nvPr>
        </p:nvSpPr>
        <p:spPr>
          <a:xfrm>
            <a:off x="226142" y="235974"/>
            <a:ext cx="11729884" cy="6322142"/>
          </a:xfrm>
        </p:spPr>
        <p:txBody>
          <a:bodyPr>
            <a:normAutofit fontScale="85000" lnSpcReduction="20000"/>
          </a:bodyPr>
          <a:lstStyle/>
          <a:p>
            <a:pPr marL="0" indent="0" algn="ctr">
              <a:buNone/>
            </a:pPr>
            <a:r>
              <a:rPr lang="es-AR" dirty="0"/>
              <a:t>Componentes Críticos de la Seguridad Externa</a:t>
            </a:r>
          </a:p>
          <a:p>
            <a:pPr marL="0" indent="0" algn="just">
              <a:buNone/>
            </a:pPr>
            <a:r>
              <a:rPr lang="es-AR" dirty="0"/>
              <a:t>Para que la seguridad externa sea eficiente, no basta con la presencia del centinela; se requiere una infraestructura articulada en capas defensivas.</a:t>
            </a:r>
          </a:p>
          <a:p>
            <a:pPr marL="0" indent="0" algn="just">
              <a:buNone/>
            </a:pPr>
            <a:endParaRPr lang="es-AR" dirty="0"/>
          </a:p>
          <a:p>
            <a:pPr marL="0" indent="0" algn="just">
              <a:buNone/>
            </a:pPr>
            <a:r>
              <a:rPr lang="es-AR" b="1" u="sng" dirty="0"/>
              <a:t>CARACTERÍSTICAS:</a:t>
            </a:r>
          </a:p>
          <a:p>
            <a:pPr marL="0" indent="0" algn="just">
              <a:buNone/>
            </a:pPr>
            <a:endParaRPr lang="es-AR" b="1" u="sng" dirty="0"/>
          </a:p>
          <a:p>
            <a:pPr algn="just"/>
            <a:r>
              <a:rPr lang="pt-BR" dirty="0"/>
              <a:t>Muro Perimetral o Alambrado Olímpico</a:t>
            </a:r>
          </a:p>
          <a:p>
            <a:pPr algn="just"/>
            <a:r>
              <a:rPr lang="es-AR" dirty="0"/>
              <a:t>Zona de Exclusión (Camino de Ronda / "Tierra de Nadie")</a:t>
            </a:r>
          </a:p>
          <a:p>
            <a:pPr algn="just"/>
            <a:r>
              <a:rPr lang="es-AR" dirty="0"/>
              <a:t>Control de Acceso Principal (Guardia de Prevención)</a:t>
            </a:r>
          </a:p>
          <a:p>
            <a:pPr algn="just"/>
            <a:r>
              <a:rPr lang="es-AR" dirty="0"/>
              <a:t>Patrullaje Perimetral Motorizado.</a:t>
            </a:r>
          </a:p>
          <a:p>
            <a:pPr algn="just"/>
            <a:r>
              <a:rPr lang="es-AR" dirty="0"/>
              <a:t>Identificación de Personas</a:t>
            </a:r>
          </a:p>
          <a:p>
            <a:pPr algn="just"/>
            <a:r>
              <a:rPr lang="es-AR" dirty="0"/>
              <a:t>Acreditación</a:t>
            </a:r>
          </a:p>
          <a:p>
            <a:pPr algn="just"/>
            <a:r>
              <a:rPr lang="es-AR" dirty="0"/>
              <a:t>Sistemas Biométricos.</a:t>
            </a:r>
          </a:p>
          <a:p>
            <a:pPr algn="just"/>
            <a:r>
              <a:rPr lang="es-AR" dirty="0"/>
              <a:t>Registro de visitas.</a:t>
            </a:r>
          </a:p>
          <a:p>
            <a:pPr marL="0" indent="0" algn="just">
              <a:buNone/>
            </a:pPr>
            <a:endParaRPr lang="es-AR" dirty="0"/>
          </a:p>
          <a:p>
            <a:pPr marL="0" indent="0" algn="just">
              <a:buNone/>
            </a:pPr>
            <a:r>
              <a:rPr lang="es-AR" b="1" u="sng" dirty="0"/>
              <a:t>Articulación Operativa entre Seguridad Interna Y Seguridad Externa</a:t>
            </a:r>
          </a:p>
        </p:txBody>
      </p:sp>
    </p:spTree>
    <p:extLst>
      <p:ext uri="{BB962C8B-B14F-4D97-AF65-F5344CB8AC3E}">
        <p14:creationId xmlns:p14="http://schemas.microsoft.com/office/powerpoint/2010/main" val="4147598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2DBBAF0-873D-5170-2B87-D570CDBA549C}"/>
              </a:ext>
            </a:extLst>
          </p:cNvPr>
          <p:cNvSpPr>
            <a:spLocks noGrp="1"/>
          </p:cNvSpPr>
          <p:nvPr>
            <p:ph idx="1"/>
          </p:nvPr>
        </p:nvSpPr>
        <p:spPr>
          <a:xfrm>
            <a:off x="838200" y="304800"/>
            <a:ext cx="10515600" cy="5872163"/>
          </a:xfrm>
        </p:spPr>
        <p:txBody>
          <a:bodyPr/>
          <a:lstStyle/>
          <a:p>
            <a:r>
              <a:rPr lang="es-AR" dirty="0"/>
              <a:t>Control de las Instalaciones y Accesos</a:t>
            </a:r>
          </a:p>
          <a:p>
            <a:r>
              <a:rPr lang="es-AR" dirty="0"/>
              <a:t>Inspección de Vehículos</a:t>
            </a:r>
          </a:p>
          <a:p>
            <a:r>
              <a:rPr lang="es-AR" dirty="0"/>
              <a:t>Tecnología de Detección</a:t>
            </a:r>
          </a:p>
          <a:p>
            <a:r>
              <a:rPr lang="es-AR" dirty="0"/>
              <a:t>Zonas de Exclusión</a:t>
            </a:r>
          </a:p>
          <a:p>
            <a:r>
              <a:rPr lang="es-ES" dirty="0"/>
              <a:t>identificación de personas </a:t>
            </a:r>
          </a:p>
          <a:p>
            <a:endParaRPr lang="es-AR" dirty="0"/>
          </a:p>
          <a:p>
            <a:endParaRPr lang="es-AR" dirty="0"/>
          </a:p>
        </p:txBody>
      </p:sp>
    </p:spTree>
    <p:extLst>
      <p:ext uri="{BB962C8B-B14F-4D97-AF65-F5344CB8AC3E}">
        <p14:creationId xmlns:p14="http://schemas.microsoft.com/office/powerpoint/2010/main" val="1790176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57083A-44E6-A1FD-6D39-78CD02725C32}"/>
              </a:ext>
            </a:extLst>
          </p:cNvPr>
          <p:cNvSpPr>
            <a:spLocks noGrp="1"/>
          </p:cNvSpPr>
          <p:nvPr>
            <p:ph type="title"/>
          </p:nvPr>
        </p:nvSpPr>
        <p:spPr>
          <a:xfrm>
            <a:off x="838200" y="172065"/>
            <a:ext cx="10515600" cy="539443"/>
          </a:xfrm>
        </p:spPr>
        <p:txBody>
          <a:bodyPr>
            <a:normAutofit fontScale="90000"/>
          </a:bodyPr>
          <a:lstStyle/>
          <a:p>
            <a:r>
              <a:rPr lang="es-AR" dirty="0"/>
              <a:t>Conformación de la Guardia de Prevención</a:t>
            </a:r>
          </a:p>
        </p:txBody>
      </p:sp>
      <p:sp>
        <p:nvSpPr>
          <p:cNvPr id="3" name="Marcador de contenido 2">
            <a:extLst>
              <a:ext uri="{FF2B5EF4-FFF2-40B4-BE49-F238E27FC236}">
                <a16:creationId xmlns:a16="http://schemas.microsoft.com/office/drawing/2014/main" id="{F4DBCDEF-FD07-92D1-9B72-26DBCAD8B746}"/>
              </a:ext>
            </a:extLst>
          </p:cNvPr>
          <p:cNvSpPr>
            <a:spLocks noGrp="1"/>
          </p:cNvSpPr>
          <p:nvPr>
            <p:ph idx="1"/>
          </p:nvPr>
        </p:nvSpPr>
        <p:spPr>
          <a:xfrm>
            <a:off x="235974" y="904568"/>
            <a:ext cx="11641394" cy="5781367"/>
          </a:xfrm>
        </p:spPr>
        <p:txBody>
          <a:bodyPr>
            <a:normAutofit lnSpcReduction="10000"/>
          </a:bodyPr>
          <a:lstStyle/>
          <a:p>
            <a:r>
              <a:rPr lang="es-AR" dirty="0"/>
              <a:t>La </a:t>
            </a:r>
            <a:r>
              <a:rPr lang="es-AR" b="1" dirty="0"/>
              <a:t>Guardia de Prevención</a:t>
            </a:r>
            <a:r>
              <a:rPr lang="es-AR" dirty="0"/>
              <a:t> es el órgano operativo encargado de la seguridad general del establecimiento durante un turno determinado que está estructurado Jerárquicamente.</a:t>
            </a:r>
          </a:p>
          <a:p>
            <a:pPr marL="0" indent="0">
              <a:buNone/>
            </a:pPr>
            <a:endParaRPr lang="es-AR" dirty="0"/>
          </a:p>
          <a:p>
            <a:pPr>
              <a:lnSpc>
                <a:spcPct val="100000"/>
              </a:lnSpc>
              <a:spcBef>
                <a:spcPts val="0"/>
              </a:spcBef>
            </a:pPr>
            <a:r>
              <a:rPr lang="es-AR" dirty="0"/>
              <a:t>Jefe de Unidad.</a:t>
            </a:r>
          </a:p>
          <a:p>
            <a:pPr>
              <a:lnSpc>
                <a:spcPct val="100000"/>
              </a:lnSpc>
              <a:spcBef>
                <a:spcPts val="0"/>
              </a:spcBef>
            </a:pPr>
            <a:r>
              <a:rPr lang="es-AR" dirty="0"/>
              <a:t>2do Jefe de Unidad.</a:t>
            </a:r>
          </a:p>
          <a:p>
            <a:pPr>
              <a:lnSpc>
                <a:spcPct val="100000"/>
              </a:lnSpc>
              <a:spcBef>
                <a:spcPts val="0"/>
              </a:spcBef>
            </a:pPr>
            <a:r>
              <a:rPr lang="es-AR" dirty="0"/>
              <a:t>Jefe de Seguridad Interna.</a:t>
            </a:r>
          </a:p>
          <a:p>
            <a:pPr>
              <a:lnSpc>
                <a:spcPct val="100000"/>
              </a:lnSpc>
              <a:spcBef>
                <a:spcPts val="0"/>
              </a:spcBef>
            </a:pPr>
            <a:r>
              <a:rPr lang="es-AR" dirty="0"/>
              <a:t>Jefe Seguridad Externa.</a:t>
            </a:r>
          </a:p>
          <a:p>
            <a:pPr>
              <a:lnSpc>
                <a:spcPct val="100000"/>
              </a:lnSpc>
              <a:spcBef>
                <a:spcPts val="0"/>
              </a:spcBef>
            </a:pPr>
            <a:r>
              <a:rPr lang="es-AR" dirty="0"/>
              <a:t>Jefe de Turno.</a:t>
            </a:r>
          </a:p>
          <a:p>
            <a:pPr>
              <a:lnSpc>
                <a:spcPct val="100000"/>
              </a:lnSpc>
              <a:spcBef>
                <a:spcPts val="0"/>
              </a:spcBef>
            </a:pPr>
            <a:r>
              <a:rPr lang="es-AR" dirty="0"/>
              <a:t>Oficial de Servicios Interna.</a:t>
            </a:r>
          </a:p>
          <a:p>
            <a:pPr>
              <a:lnSpc>
                <a:spcPct val="100000"/>
              </a:lnSpc>
              <a:spcBef>
                <a:spcPts val="0"/>
              </a:spcBef>
            </a:pPr>
            <a:r>
              <a:rPr lang="es-AR" dirty="0"/>
              <a:t>Oficial de Servicios Externa.</a:t>
            </a:r>
          </a:p>
          <a:p>
            <a:pPr>
              <a:lnSpc>
                <a:spcPct val="100000"/>
              </a:lnSpc>
              <a:spcBef>
                <a:spcPts val="0"/>
              </a:spcBef>
            </a:pPr>
            <a:r>
              <a:rPr lang="es-AR" dirty="0"/>
              <a:t>Suboficial de Servicios.</a:t>
            </a:r>
          </a:p>
          <a:p>
            <a:pPr>
              <a:lnSpc>
                <a:spcPct val="100000"/>
              </a:lnSpc>
              <a:spcBef>
                <a:spcPts val="0"/>
              </a:spcBef>
            </a:pPr>
            <a:r>
              <a:rPr lang="es-AR"/>
              <a:t>Centinelas.</a:t>
            </a:r>
            <a:endParaRPr lang="es-AR" dirty="0"/>
          </a:p>
          <a:p>
            <a:pPr>
              <a:lnSpc>
                <a:spcPct val="100000"/>
              </a:lnSpc>
              <a:spcBef>
                <a:spcPts val="0"/>
              </a:spcBef>
            </a:pPr>
            <a:r>
              <a:rPr lang="es-AR" dirty="0"/>
              <a:t>Operadores de Monitoreo </a:t>
            </a:r>
          </a:p>
          <a:p>
            <a:pPr marL="0" indent="0">
              <a:buNone/>
            </a:pPr>
            <a:endParaRPr lang="es-AR" dirty="0"/>
          </a:p>
        </p:txBody>
      </p:sp>
    </p:spTree>
    <p:extLst>
      <p:ext uri="{BB962C8B-B14F-4D97-AF65-F5344CB8AC3E}">
        <p14:creationId xmlns:p14="http://schemas.microsoft.com/office/powerpoint/2010/main" val="355175254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166</TotalTime>
  <Words>2223</Words>
  <Application>Microsoft Office PowerPoint</Application>
  <PresentationFormat>Panorámica</PresentationFormat>
  <Paragraphs>133</Paragraphs>
  <Slides>25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25</vt:i4>
      </vt:variant>
    </vt:vector>
  </HeadingPairs>
  <TitlesOfParts>
    <vt:vector size="29" baseType="lpstr">
      <vt:lpstr>Aptos</vt:lpstr>
      <vt:lpstr>Aptos Display</vt:lpstr>
      <vt:lpstr>Arial</vt:lpstr>
      <vt:lpstr>Tema de Office</vt:lpstr>
      <vt:lpstr>Seguridad interna: Responsabilidades y funciones del celador</vt:lpstr>
      <vt:lpstr>Presentación de PowerPoint</vt:lpstr>
      <vt:lpstr>Presentación de PowerPoint</vt:lpstr>
      <vt:lpstr>TIPOS DE SUPERVISIONES</vt:lpstr>
      <vt:lpstr>SEGURIDAD EXTERNA</vt:lpstr>
      <vt:lpstr>Presentación de PowerPoint</vt:lpstr>
      <vt:lpstr>Presentación de PowerPoint</vt:lpstr>
      <vt:lpstr>Presentación de PowerPoint</vt:lpstr>
      <vt:lpstr>Conformación de la Guardia de Prevención</vt:lpstr>
      <vt:lpstr>Presentación de PowerPoint</vt:lpstr>
      <vt:lpstr>TRASLADO DE INTERNOS</vt:lpstr>
      <vt:lpstr>Presentación de PowerPoint</vt:lpstr>
      <vt:lpstr>Clasificación de los Traslados (Según su Urgencia) </vt:lpstr>
      <vt:lpstr>FASES OPERATIVAS DEL TRASLADO EXTERNO</vt:lpstr>
      <vt:lpstr>Presentación de PowerPoint</vt:lpstr>
      <vt:lpstr>Presentación de PowerPoint</vt:lpstr>
      <vt:lpstr>Tipos de Elementos de Sujeción Mecánica </vt:lpstr>
      <vt:lpstr>Criterios de Aplicación y Marco Legal </vt:lpstr>
      <vt:lpstr>Presentación de PowerPoint</vt:lpstr>
      <vt:lpstr>Presentación de PowerPoint</vt:lpstr>
      <vt:lpstr>Presentación de PowerPoint</vt:lpstr>
      <vt:lpstr>Presentación de PowerPoint</vt:lpstr>
      <vt:lpstr>Protocolo de Actuación Operativa Fase 1: Alerta e Intervención Inmediata (Contención)</vt:lpstr>
      <vt:lpstr>Fase 2: Gestión de la Crisis (Resolución)</vt:lpstr>
      <vt:lpstr>Fase 3: Restablecimiento del Orden y Legalidad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Usuario</dc:creator>
  <cp:lastModifiedBy>Usuario</cp:lastModifiedBy>
  <cp:revision>17</cp:revision>
  <dcterms:created xsi:type="dcterms:W3CDTF">2026-05-28T11:55:40Z</dcterms:created>
  <dcterms:modified xsi:type="dcterms:W3CDTF">2026-06-18T23:05:31Z</dcterms:modified>
</cp:coreProperties>
</file>