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319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5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32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1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926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350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81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55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182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056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0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A8EA-D324-4BD2-868B-7F6737F3F5E3}" type="datetimeFigureOut">
              <a:rPr lang="es-AR" smtClean="0"/>
              <a:t>29/4/2026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DEDF-0689-460B-8A81-E120AFDAA9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36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24745"/>
            <a:ext cx="8712968" cy="563231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accent6"/>
                </a:solidFill>
                <a:latin typeface="Algerian" pitchFamily="82" charset="0"/>
                <a:cs typeface="Arial" pitchFamily="34" charset="0"/>
              </a:rPr>
              <a:t>E</a:t>
            </a:r>
            <a:r>
              <a:rPr lang="es-MX" sz="2000" b="1" dirty="0" smtClean="0">
                <a:solidFill>
                  <a:schemeClr val="accent6"/>
                </a:solidFill>
                <a:latin typeface="Algerian" pitchFamily="82" charset="0"/>
                <a:cs typeface="Arial" pitchFamily="34" charset="0"/>
              </a:rPr>
              <a:t>s la capacidad del organismo para mantener la temperatura corporal central constante equilibrando la producción y pérdida de calor.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s-MX" sz="2000" b="1" dirty="0" smtClean="0">
                <a:solidFill>
                  <a:schemeClr val="accent6"/>
                </a:solidFill>
                <a:latin typeface="Algerian" pitchFamily="82" charset="0"/>
                <a:cs typeface="Arial" pitchFamily="34" charset="0"/>
              </a:rPr>
              <a:t> hipotálamo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actúa como </a:t>
            </a:r>
            <a:r>
              <a:rPr lang="es-MX" sz="2000" b="1" dirty="0" smtClean="0">
                <a:solidFill>
                  <a:schemeClr val="accent6"/>
                </a:solidFill>
                <a:latin typeface="Algerian" pitchFamily="82" charset="0"/>
                <a:cs typeface="Arial" pitchFamily="34" charset="0"/>
              </a:rPr>
              <a:t>termostato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recibiendo información de </a:t>
            </a:r>
            <a:r>
              <a:rPr lang="es-MX" sz="2000" b="1" dirty="0" smtClean="0">
                <a:solidFill>
                  <a:schemeClr val="accent6"/>
                </a:solidFill>
                <a:latin typeface="Algerian" pitchFamily="82" charset="0"/>
                <a:cs typeface="Arial" pitchFamily="34" charset="0"/>
              </a:rPr>
              <a:t>termorreceptores periféricos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2000" b="1" dirty="0" smtClean="0">
                <a:solidFill>
                  <a:schemeClr val="accent6"/>
                </a:solidFill>
                <a:latin typeface="Algerian" pitchFamily="82" charset="0"/>
                <a:cs typeface="Arial" pitchFamily="34" charset="0"/>
              </a:rPr>
              <a:t>centrales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para activar mecanismos de defensa como son: 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la sudoración, </a:t>
            </a:r>
          </a:p>
          <a:p>
            <a:pPr algn="just"/>
            <a:r>
              <a:rPr lang="es-MX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la vasoconstricción, </a:t>
            </a:r>
          </a:p>
          <a:p>
            <a:pPr algn="just"/>
            <a:r>
              <a:rPr lang="es-MX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la vasodilatación o escalofríos.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6"/>
                </a:solidFill>
                <a:latin typeface="Arial Black" pitchFamily="34" charset="0"/>
                <a:cs typeface="Arial" pitchFamily="34" charset="0"/>
              </a:rPr>
              <a:t>Sensores: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Termorreceptores en la piel (frío/calor) y médula espinal envían información al cerebro.</a:t>
            </a:r>
          </a:p>
          <a:p>
            <a:pPr algn="just"/>
            <a:r>
              <a:rPr lang="es-MX" sz="2000" b="1" dirty="0" smtClean="0">
                <a:solidFill>
                  <a:schemeClr val="accent6"/>
                </a:solidFill>
                <a:latin typeface="Arial Black" pitchFamily="34" charset="0"/>
                <a:cs typeface="Arial" pitchFamily="34" charset="0"/>
              </a:rPr>
              <a:t>Integrador: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hipotálamo (zona anterior/preóptica) compara la temperatura con un valor de referencia, activando respuestas de enfriamiento o calentamiento.</a:t>
            </a:r>
          </a:p>
          <a:p>
            <a:pPr algn="just"/>
            <a:r>
              <a:rPr lang="es-MX" sz="2000" b="1" dirty="0" smtClean="0">
                <a:solidFill>
                  <a:schemeClr val="accent6"/>
                </a:solidFill>
                <a:latin typeface="Arial Black" pitchFamily="34" charset="0"/>
                <a:cs typeface="Arial" pitchFamily="34" charset="0"/>
              </a:rPr>
              <a:t>Efectores: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Vasos sanguíneos, glándulas sudoríparas y músculos esqueléticos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27784" y="116632"/>
            <a:ext cx="4230216" cy="8710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4400" b="1" dirty="0" smtClean="0">
                <a:solidFill>
                  <a:srgbClr val="F79646"/>
                </a:solidFill>
                <a:effectLst/>
                <a:latin typeface="Snap ITC"/>
                <a:ea typeface="Calibri"/>
                <a:cs typeface="Times New Roman"/>
              </a:rPr>
              <a:t>T</a:t>
            </a:r>
            <a:r>
              <a:rPr lang="es-AR" sz="2800" b="1" dirty="0" smtClean="0">
                <a:solidFill>
                  <a:srgbClr val="000000"/>
                </a:solidFill>
                <a:effectLst/>
                <a:latin typeface="Viner Hand ITC"/>
                <a:ea typeface="Calibri"/>
                <a:cs typeface="Times New Roman"/>
              </a:rPr>
              <a:t>ERMOREGULACION</a:t>
            </a:r>
            <a:endParaRPr lang="es-AR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0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90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000" y="116632"/>
            <a:ext cx="432048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centro de control de la termorregulación se encuentra en el hipotálamo, una región del cerebro que actúa como termostato interno, encargado de monitorear y ajustar la temperatura corporal en respuesta a las variaciones térmicas. </a:t>
            </a:r>
            <a:endParaRPr lang="es-A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2411760" y="2009458"/>
            <a:ext cx="2498576" cy="61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79512" y="3902284"/>
            <a:ext cx="8712968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Cuando la temperatura corporal se aleja de su valor de referencia, el hipotálamo activa respuestas termorreguladoras apropiadas para contrarrestar el cambio y estas pueden ser de dos tipos: </a:t>
            </a:r>
            <a:endParaRPr lang="es-MX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	endógenas, como la producción o disipación de calor mediante procesos metabólicos y fisiológicos, o </a:t>
            </a:r>
            <a:endParaRPr lang="es-MX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	exógenas, como los comportamientos destinados a modificar el intercambio de calor con el entorno.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116632"/>
            <a:ext cx="42124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MIDE EN GRADOS CELSIUS = GRADOS CENTIGRADOS  = T°C.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9382" y="2563092"/>
            <a:ext cx="6608618" cy="7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050" dirty="0">
              <a:ea typeface="Calibri"/>
              <a:cs typeface="Times New Roman"/>
            </a:endParaRPr>
          </a:p>
          <a:p>
            <a:r>
              <a:rPr lang="es-AR" sz="2400" b="1" dirty="0">
                <a:solidFill>
                  <a:srgbClr val="F79646"/>
                </a:solidFill>
                <a:latin typeface="Snap ITC"/>
                <a:ea typeface="Calibri"/>
                <a:cs typeface="Arial"/>
              </a:rPr>
              <a:t>C</a:t>
            </a:r>
            <a:r>
              <a:rPr lang="es-AR" sz="2400" b="1" dirty="0">
                <a:solidFill>
                  <a:srgbClr val="000000"/>
                </a:solidFill>
                <a:latin typeface="Snap ITC"/>
                <a:ea typeface="Calibri"/>
                <a:cs typeface="Arial"/>
              </a:rPr>
              <a:t>omponentes 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179512" y="4365104"/>
            <a:ext cx="8673542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79646"/>
              </a:buClr>
              <a:buSzPts val="2000"/>
              <a:buFont typeface="Symbol"/>
              <a:buChar char=""/>
            </a:pPr>
            <a:r>
              <a:rPr lang="es-A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Sensores: </a:t>
            </a:r>
            <a:r>
              <a:rPr lang="es-AR" sz="2000" b="1" dirty="0">
                <a:solidFill>
                  <a:srgbClr val="F79646"/>
                </a:solidFill>
                <a:latin typeface="Arial" pitchFamily="34" charset="0"/>
                <a:ea typeface="Calibri"/>
                <a:cs typeface="Arial" pitchFamily="34" charset="0"/>
              </a:rPr>
              <a:t>Termorreceptores en la piel (frío/calor) y médula espinal envían información al cerebro.</a:t>
            </a:r>
            <a:endParaRPr lang="es-A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79646"/>
              </a:buClr>
              <a:buSzPts val="2000"/>
              <a:buFont typeface="Symbol"/>
              <a:buChar char=""/>
            </a:pPr>
            <a:r>
              <a:rPr lang="es-A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Integrador: </a:t>
            </a:r>
            <a:r>
              <a:rPr lang="es-AR" sz="2000" b="1" dirty="0">
                <a:solidFill>
                  <a:srgbClr val="F79646"/>
                </a:solidFill>
                <a:latin typeface="Arial" pitchFamily="34" charset="0"/>
                <a:ea typeface="Calibri"/>
                <a:cs typeface="Arial" pitchFamily="34" charset="0"/>
              </a:rPr>
              <a:t>El hipotálamo </a:t>
            </a:r>
            <a:r>
              <a:rPr lang="es-AR" sz="2000" b="1" dirty="0" smtClean="0">
                <a:solidFill>
                  <a:srgbClr val="F79646"/>
                </a:solidFill>
                <a:latin typeface="Arial" pitchFamily="34" charset="0"/>
                <a:ea typeface="Calibri"/>
                <a:cs typeface="Arial" pitchFamily="34" charset="0"/>
              </a:rPr>
              <a:t>zona anterior activa </a:t>
            </a:r>
            <a:r>
              <a:rPr lang="es-AR" sz="2000" b="1" dirty="0">
                <a:solidFill>
                  <a:srgbClr val="F79646"/>
                </a:solidFill>
                <a:latin typeface="Arial" pitchFamily="34" charset="0"/>
                <a:ea typeface="Calibri"/>
                <a:cs typeface="Arial" pitchFamily="34" charset="0"/>
              </a:rPr>
              <a:t>respuestas de enfriamiento o calentamiento.</a:t>
            </a:r>
            <a:endParaRPr lang="es-A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79646"/>
              </a:buClr>
              <a:buSzPts val="2000"/>
              <a:buFont typeface="Symbol"/>
              <a:buChar char=""/>
            </a:pPr>
            <a:r>
              <a:rPr lang="es-AR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Efectores: </a:t>
            </a:r>
            <a:r>
              <a:rPr lang="es-AR" sz="2000" b="1" dirty="0">
                <a:solidFill>
                  <a:srgbClr val="F79646"/>
                </a:solidFill>
                <a:latin typeface="Arial" pitchFamily="34" charset="0"/>
                <a:ea typeface="Calibri"/>
                <a:cs typeface="Arial" pitchFamily="34" charset="0"/>
              </a:rPr>
              <a:t>Vasos sanguíneos, glándulas sudoríparas y músculos esqueléticos</a:t>
            </a:r>
            <a:r>
              <a:rPr lang="es-AR" b="1" dirty="0">
                <a:solidFill>
                  <a:srgbClr val="F79646"/>
                </a:solidFill>
                <a:latin typeface="Arial"/>
                <a:ea typeface="Calibri"/>
                <a:cs typeface="Arial"/>
              </a:rPr>
              <a:t>. </a:t>
            </a:r>
            <a:endParaRPr lang="es-AR" sz="1600" dirty="0">
              <a:ea typeface="Calibri"/>
              <a:cs typeface="Arial"/>
            </a:endParaRPr>
          </a:p>
        </p:txBody>
      </p:sp>
      <p:sp>
        <p:nvSpPr>
          <p:cNvPr id="5" name="4 Flecha a la derecha con bandas"/>
          <p:cNvSpPr/>
          <p:nvPr/>
        </p:nvSpPr>
        <p:spPr>
          <a:xfrm rot="2615444" flipV="1">
            <a:off x="1172944" y="3653705"/>
            <a:ext cx="1362778" cy="185376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" y="116632"/>
            <a:ext cx="295275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6"/>
            <a:ext cx="5832648" cy="414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1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1268762"/>
            <a:ext cx="4392488" cy="532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Ante el Calor </a:t>
            </a:r>
            <a:endParaRPr lang="es-MX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Disipación): </a:t>
            </a:r>
            <a:endParaRPr lang="es-MX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hipotálamo anterior activa la vasodilatación cutánea (aumenta el flujo sanguíneo a la piel para liberar calor) y la sudoración (enfriamiento por evaporación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s-MX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Ante el Frío (Conservación/Producción): </a:t>
            </a:r>
            <a:endParaRPr lang="es-MX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hipotálamo posterior activa la vasoconstricción periférica (reduce flujo a la piel para conservar calor) y la termogénesis (escalofríos, aumento del metabolismo, liberación de adrenalina).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116632"/>
            <a:ext cx="878497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hipotálamo y la hipófisis forman una unidad funcional clave (eje hipotálamo-hipofisario) que conecta el sistema nervioso con el endocrino. </a:t>
            </a:r>
            <a:endParaRPr lang="es-A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421196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44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88640"/>
            <a:ext cx="8812088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PERDIDA DE CALOR</a:t>
            </a:r>
          </a:p>
          <a:p>
            <a:pPr algn="just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cuerpo pierde calor a través de cuatro mecanismos físicos fundamentales: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1-	Radiación: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Emisión de calor en forma de infrarrojos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2-	Conducción: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Transferencia directa de calor al tocar objetos más fríos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3-	Convección: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Pérdida de calor por movimiento de aire o agua sobre la piel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4-	Evaporación: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Sudoración y respiración (principal mecanismo en altas temperaturas).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8545" y="4959927"/>
            <a:ext cx="8897951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Termorreceptores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: Son terminaciones nerviosas que detectan variaciones de temperatura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Mecanismos Efectores: Son las respuestas a esas variaciones. </a:t>
            </a:r>
          </a:p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(vasocontricion-vasodilatacion-sudoracion-evaporacion-piloereccion)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6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116632"/>
            <a:ext cx="388843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s-AR" sz="3600" b="1" dirty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Ritmo circadiano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1278052"/>
            <a:ext cx="8856984" cy="532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ritmo circadiano es el reloj biológico natural de 24 horas del cuerpo manteniendo el organismo funcionando con un ciclo saludable de sueño-vigilia. </a:t>
            </a:r>
          </a:p>
          <a:p>
            <a:pPr algn="just"/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ritmo circadiano afecta a muchos otros sistemas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cuerpo. </a:t>
            </a:r>
            <a:endParaRPr lang="es-MX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mayoría de las personas, los ritmos circadianos son automáticos, pero ciertos factores, como la luz, pueden influir en ellos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 ritmo le indica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cuerpo cuándo dormir y cuándo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despertar influyendo también en otros procesos corporales, como las hormonas , la digestión y la temperatura corporal.</a:t>
            </a:r>
          </a:p>
          <a:p>
            <a:pPr algn="just"/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 ritmo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coordina los sistemas físicos y mentales de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todo el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cuerpo. </a:t>
            </a:r>
            <a:endParaRPr lang="es-MX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los adultos mayores pueden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notar cambios en su ritmo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circadiano y es posible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 se acuesten y se levanten más temprano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A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90872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CIRCA</a:t>
            </a:r>
            <a:r>
              <a:rPr lang="es-MX" dirty="0" smtClean="0"/>
              <a:t> "alrededor </a:t>
            </a:r>
            <a:r>
              <a:rPr lang="es-MX" dirty="0"/>
              <a:t>o aproximadamente"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DIEM </a:t>
            </a:r>
            <a:r>
              <a:rPr lang="es-MX" dirty="0"/>
              <a:t>"un día" </a:t>
            </a:r>
          </a:p>
        </p:txBody>
      </p:sp>
    </p:spTree>
    <p:extLst>
      <p:ext uri="{BB962C8B-B14F-4D97-AF65-F5344CB8AC3E}">
        <p14:creationId xmlns:p14="http://schemas.microsoft.com/office/powerpoint/2010/main" val="3324240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501</Words>
  <Application>Microsoft Office PowerPoint</Application>
  <PresentationFormat>Presentación en pantalla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17</cp:revision>
  <dcterms:created xsi:type="dcterms:W3CDTF">2026-04-27T22:39:08Z</dcterms:created>
  <dcterms:modified xsi:type="dcterms:W3CDTF">2026-04-29T08:15:53Z</dcterms:modified>
</cp:coreProperties>
</file>