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9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acteristicas.co/sociedad/" TargetMode="External"/><Relationship Id="rId2" Type="http://schemas.openxmlformats.org/officeDocument/2006/relationships/hyperlink" Target="https://www.caracteristicas.co/objetivos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caracteristicas.co/organizaciones/" TargetMode="External"/><Relationship Id="rId4" Type="http://schemas.openxmlformats.org/officeDocument/2006/relationships/hyperlink" Target="https://www.caracteristicas.co/empresa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C00000"/>
                </a:solidFill>
              </a:rPr>
              <a:t>MARCO JURIDICO DE LOS PROCESOS PRODUCTIVOS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560234" cy="1752600"/>
          </a:xfrm>
        </p:spPr>
        <p:style>
          <a:lnRef idx="2">
            <a:schemeClr val="accent2">
              <a:shade val="50000"/>
            </a:schemeClr>
          </a:lnRef>
          <a:fillRef idx="1002">
            <a:schemeClr val="dk1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s-AR" sz="4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A.B.P. PROYECTO CINTA TRANSPORTADORA</a:t>
            </a:r>
          </a:p>
          <a:p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1428728" y="357166"/>
            <a:ext cx="4714908" cy="846138"/>
          </a:xfrm>
        </p:spPr>
        <p:txBody>
          <a:bodyPr>
            <a:normAutofit fontScale="90000"/>
          </a:bodyPr>
          <a:lstStyle/>
          <a:p>
            <a:pPr algn="l"/>
            <a:r>
              <a:rPr lang="es-AR" dirty="0" smtClean="0">
                <a:solidFill>
                  <a:srgbClr val="FF0000"/>
                </a:solidFill>
              </a:rPr>
              <a:t>MARCO JURIDICO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371600" y="1143000"/>
            <a:ext cx="7772400" cy="90963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s-AR" dirty="0" smtClean="0"/>
              <a:t>ES EL CONGLOMERADO DE NORMAS QUE REGULAN</a:t>
            </a:r>
          </a:p>
          <a:p>
            <a:pPr marL="514350" indent="-514350">
              <a:buNone/>
            </a:pPr>
            <a:r>
              <a:rPr lang="es-AR" dirty="0" smtClean="0"/>
              <a:t>LAS RELACIONES JURIDICAS.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357290" y="1857364"/>
            <a:ext cx="7572428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s-AR" sz="4100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PROCESOS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sz="4100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PRODUCTIVOS</a:t>
            </a:r>
            <a:r>
              <a:rPr lang="es-AR" sz="4000" dirty="0" smtClean="0">
                <a:solidFill>
                  <a:schemeClr val="tx2"/>
                </a:solidFill>
                <a:latin typeface="+mj-lt"/>
              </a:rPr>
              <a:t>: </a:t>
            </a:r>
            <a:r>
              <a:rPr lang="es-AR" sz="2200" dirty="0" smtClean="0"/>
              <a:t>ACTIVIDADES TENDIENTES A ELABORAR UN BIEN O UN SERVICIO, SE SOMETEN MATERIALES, INSUMOS, MAQUINARIA, MANO DE OBRA , Y SE OBTIENE UN PRODUCTO</a:t>
            </a:r>
            <a:endParaRPr lang="es-AR" sz="2200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1357290" y="3929066"/>
            <a:ext cx="7072362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4100" dirty="0" smtClean="0">
                <a:solidFill>
                  <a:srgbClr val="FF000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A.B.P</a:t>
            </a:r>
            <a:r>
              <a:rPr lang="es-AR" sz="4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s-AR" sz="4000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s-AR" sz="2200" dirty="0" smtClean="0"/>
              <a:t>SERÁN ENTONCES ACTIVIDADES A SER DESARROLLADAS POR EL GRUPO DE ESTUDIANTES Y CUERPO DOCENTE CON LA </a:t>
            </a:r>
            <a:r>
              <a:rPr lang="es-AR" sz="2200" dirty="0" smtClean="0"/>
              <a:t>UTILIZACIÓN </a:t>
            </a:r>
            <a:r>
              <a:rPr lang="es-AR" sz="2200" dirty="0" smtClean="0"/>
              <a:t>DE RECURSOS (MATERIALES, MAQUINARIA, CONOCIMIENTO, HABILIDADES, ETC) CON EL OBJETO DE FABRICAR LA CINTA TRASNPORTADORA.</a:t>
            </a:r>
            <a:endParaRPr lang="es-E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785794"/>
            <a:ext cx="692948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AR" sz="2200" dirty="0" smtClean="0">
                <a:solidFill>
                  <a:srgbClr val="C00000"/>
                </a:solidFill>
              </a:rPr>
              <a:t>¿</a:t>
            </a:r>
            <a:r>
              <a:rPr lang="es-AR" sz="2200" dirty="0" smtClean="0">
                <a:solidFill>
                  <a:srgbClr val="C00000"/>
                </a:solidFill>
              </a:rPr>
              <a:t>A QUE  </a:t>
            </a:r>
            <a:r>
              <a:rPr lang="es-AR" sz="2200" dirty="0" smtClean="0">
                <a:solidFill>
                  <a:srgbClr val="C00000"/>
                </a:solidFill>
              </a:rPr>
              <a:t>LLAMAMOS RELACIONES JURIDICAS </a:t>
            </a:r>
            <a:r>
              <a:rPr lang="es-AR" sz="2200" dirty="0" smtClean="0">
                <a:solidFill>
                  <a:srgbClr val="C00000"/>
                </a:solidFill>
              </a:rPr>
              <a:t>?</a:t>
            </a:r>
          </a:p>
          <a:p>
            <a:pPr algn="just"/>
            <a:endParaRPr lang="es-AR" sz="2200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AR" sz="2200" dirty="0" smtClean="0">
                <a:solidFill>
                  <a:srgbClr val="92D050"/>
                </a:solidFill>
              </a:rPr>
              <a:t>¿CUALES SON LOS ELEMENTOS DE LAS RELACIONES JURIDICAS</a:t>
            </a:r>
            <a:r>
              <a:rPr lang="es-AR" sz="2200" dirty="0" smtClean="0">
                <a:solidFill>
                  <a:srgbClr val="92D050"/>
                </a:solidFill>
              </a:rPr>
              <a:t>?</a:t>
            </a:r>
          </a:p>
          <a:p>
            <a:pPr algn="just"/>
            <a:endParaRPr lang="es-AR" sz="2200" dirty="0" smtClean="0">
              <a:solidFill>
                <a:srgbClr val="92D05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AR" sz="2200" dirty="0" smtClean="0">
                <a:solidFill>
                  <a:srgbClr val="C00000"/>
                </a:solidFill>
              </a:rPr>
              <a:t>QUE NORMAS CONOCEN  QUE REGULEN EL ACTUAR DE LOS SUJETOS QUE INTERVIENEN EN UN PROCESO PRODUCTIVO?</a:t>
            </a:r>
          </a:p>
          <a:p>
            <a:pPr algn="just">
              <a:buFont typeface="Arial" pitchFamily="34" charset="0"/>
              <a:buChar char="•"/>
            </a:pPr>
            <a:endParaRPr lang="es-AR" sz="2200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AR" sz="2200" dirty="0" smtClean="0">
                <a:solidFill>
                  <a:srgbClr val="92D050"/>
                </a:solidFill>
              </a:rPr>
              <a:t>¿EXISTEN NORMAS QUE REGULAN EL CUIDADO DEL MEDIO AMBIENTE ?</a:t>
            </a:r>
          </a:p>
          <a:p>
            <a:pPr algn="just"/>
            <a:endParaRPr lang="es-AR" sz="2200" dirty="0" smtClean="0">
              <a:solidFill>
                <a:srgbClr val="92D05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AR" sz="2200" dirty="0" smtClean="0">
                <a:solidFill>
                  <a:srgbClr val="C00000"/>
                </a:solidFill>
              </a:rPr>
              <a:t>¿DEBO ATENDER A LEYES IMPOSITIVAS, ORDENANZAS MUNICIPALES, LABORALES,  DE SEGURIDAD E HIGIENE A LA HORA DE INICIAR UN EMPRENDIMIENTO COMO EL QUE LLEVAMOS A CABO EN EL A.B.P.?</a:t>
            </a:r>
            <a:endParaRPr lang="es-ES" sz="2200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14678" y="285728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CONSIDERAR</a:t>
            </a:r>
            <a:endParaRPr lang="es-ES" sz="2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2643182"/>
            <a:ext cx="75724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Empresa Simulada: la institución educativa genera situaciones reales productivas dentro del ámbito escolar, que posibiliten el desarrollo de diferentes roles profesionales a los estudiantes, así como la inclusión de variables propias del sector productivo a través de propuestas que respondan a problemáticas significativas. 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000100" y="428604"/>
            <a:ext cx="72152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Las Prácticas </a:t>
            </a:r>
            <a:r>
              <a:rPr lang="es-ES" dirty="0" err="1" smtClean="0"/>
              <a:t>Profesionalizantes</a:t>
            </a:r>
            <a:r>
              <a:rPr lang="es-ES" dirty="0" smtClean="0"/>
              <a:t> son estrategias y actividades formativas que, como parte de la propuesta curricular de las instituciones de educación técnico profesional, tienen como propósito que los estudiantes consoliden, integren y/o amplíen las capacidades y saberes que se corresponden con el Perfil Profesional en el que se están formando. 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00100" y="4500570"/>
            <a:ext cx="7358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dirty="0" smtClean="0"/>
              <a:t>¿Que se propone? Que por medio de la ejecución de estas actividades propuestas en el marco del A.B.P. , en la puesta en marcha del proceso productivo de la cinta transportadora encontremos el ámbito propicio para la aplicación y apropiación de los contenidos conceptuales y </a:t>
            </a:r>
            <a:r>
              <a:rPr lang="es-AR" dirty="0" err="1" smtClean="0"/>
              <a:t>actitudinales</a:t>
            </a:r>
            <a:r>
              <a:rPr lang="es-AR" dirty="0" smtClean="0"/>
              <a:t> de los espacios curriculares intervinientes en el proyecto.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85852" y="1071546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smtClean="0"/>
              <a:t>LA RELACION JURÍDICA ES EL VÍNCULO ENTRE DOS PERSONAS FÍSICAS O JURÍDICAS, QUE VERSA SOBRE BIENES , SERVICIOS O INTERESES. TIENEN UN MARCO JURÍDICO QUE LAS REGULA Y QUE LE ASIGNA AL MISMO TIEMPO CONSECUENCIAS JURÍDICAS.</a:t>
            </a:r>
          </a:p>
          <a:p>
            <a:pPr algn="just">
              <a:buNone/>
            </a:pPr>
            <a:endParaRPr lang="es-AR" sz="2400" b="1" dirty="0" smtClean="0"/>
          </a:p>
          <a:p>
            <a:pPr algn="just">
              <a:buNone/>
            </a:pPr>
            <a:r>
              <a:rPr lang="es-AR" sz="2400" b="1" u="sng" dirty="0" smtClean="0"/>
              <a:t>DEBE HABER ENTONCES</a:t>
            </a:r>
            <a:r>
              <a:rPr lang="es-AR" sz="2400" b="1" dirty="0" smtClean="0"/>
              <a:t>,</a:t>
            </a:r>
          </a:p>
          <a:p>
            <a:pPr algn="just"/>
            <a:endParaRPr lang="es-AR" sz="2400" b="1" dirty="0" smtClean="0"/>
          </a:p>
          <a:p>
            <a:pPr lvl="1" algn="just">
              <a:buFont typeface="Arial" pitchFamily="34" charset="0"/>
              <a:buChar char="•"/>
            </a:pPr>
            <a:r>
              <a:rPr lang="es-AR" sz="2400" b="1" dirty="0" smtClean="0"/>
              <a:t>DOS </a:t>
            </a:r>
            <a:r>
              <a:rPr lang="es-AR" sz="2400" b="1" dirty="0" smtClean="0"/>
              <a:t>PARTES ( PERSONAS FÍSICAS O JURÍDICAS</a:t>
            </a:r>
            <a:r>
              <a:rPr lang="es-AR" sz="2400" b="1" dirty="0" smtClean="0"/>
              <a:t>)</a:t>
            </a:r>
          </a:p>
          <a:p>
            <a:pPr lvl="1" algn="just">
              <a:buFont typeface="Arial" pitchFamily="34" charset="0"/>
              <a:buChar char="•"/>
            </a:pPr>
            <a:r>
              <a:rPr lang="es-AR" sz="2400" b="1" dirty="0" smtClean="0"/>
              <a:t>UN </a:t>
            </a:r>
            <a:r>
              <a:rPr lang="es-AR" sz="2400" b="1" dirty="0" smtClean="0"/>
              <a:t>VÍNCULO, NEXO, COMUNICACIÓN, O TRATO</a:t>
            </a:r>
            <a:r>
              <a:rPr lang="es-AR" sz="2400" b="1" dirty="0" smtClean="0"/>
              <a:t>.</a:t>
            </a:r>
          </a:p>
          <a:p>
            <a:pPr lvl="1" algn="just">
              <a:buFont typeface="Arial" pitchFamily="34" charset="0"/>
              <a:buChar char="•"/>
            </a:pPr>
            <a:r>
              <a:rPr lang="es-AR" sz="2400" b="1" dirty="0" smtClean="0"/>
              <a:t>CONSECUENCIAS </a:t>
            </a:r>
            <a:r>
              <a:rPr lang="es-AR" sz="2400" b="1" dirty="0" smtClean="0"/>
              <a:t>JURÍDICAS.</a:t>
            </a:r>
            <a:endParaRPr lang="es-AR" sz="24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1071538" y="642918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ln w="12700">
                  <a:noFill/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REPASANDO:</a:t>
            </a:r>
            <a:endParaRPr lang="es-ES" sz="2400" b="1" dirty="0">
              <a:ln w="12700">
                <a:noFill/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000108"/>
            <a:ext cx="735811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/>
              <a:t>Serán las Personas </a:t>
            </a:r>
            <a:r>
              <a:rPr lang="es-ES" b="1" dirty="0" smtClean="0"/>
              <a:t>físicas </a:t>
            </a:r>
            <a:r>
              <a:rPr lang="es-ES" b="1" dirty="0" smtClean="0"/>
              <a:t>o Jurídicas , también llamadas éstas últimas Morales que intervienen en el emprendiendo que levarán a cabo.</a:t>
            </a:r>
          </a:p>
          <a:p>
            <a:pPr algn="just"/>
            <a:endParaRPr lang="es-ES" b="1" dirty="0" smtClean="0"/>
          </a:p>
          <a:p>
            <a:pPr algn="just"/>
            <a:r>
              <a:rPr lang="es-ES" dirty="0" smtClean="0"/>
              <a:t>Las personas físicas, en el campo del derecho, son </a:t>
            </a:r>
            <a:r>
              <a:rPr lang="es-ES" b="1" dirty="0" smtClean="0"/>
              <a:t>todos aquellos seres humanos de existencia real y visible</a:t>
            </a:r>
            <a:r>
              <a:rPr lang="es-ES" dirty="0" smtClean="0"/>
              <a:t> que pueden adquirir derechos y por consiguiente contraer obligaciones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Las personas morales, en tanto, son </a:t>
            </a:r>
            <a:r>
              <a:rPr lang="es-ES" b="1" dirty="0" smtClean="0"/>
              <a:t>un conjunto de personas físicas que se reúnen con el fin de una realización colectiva</a:t>
            </a:r>
            <a:r>
              <a:rPr lang="es-ES" dirty="0" smtClean="0"/>
              <a:t>. El</a:t>
            </a:r>
            <a:r>
              <a:rPr lang="es-ES" dirty="0" smtClean="0">
                <a:solidFill>
                  <a:schemeClr val="tx1">
                    <a:lumMod val="95000"/>
                  </a:schemeClr>
                </a:solidFill>
              </a:rPr>
              <a:t> </a:t>
            </a:r>
            <a:r>
              <a:rPr lang="es-ES" b="1" i="1" u="sng" dirty="0" smtClean="0">
                <a:solidFill>
                  <a:srgbClr val="FF0000"/>
                </a:solidFill>
                <a:hlinkClick r:id="rId2"/>
              </a:rPr>
              <a:t>objetivo</a:t>
            </a:r>
            <a:r>
              <a:rPr lang="es-ES" dirty="0" smtClean="0">
                <a:solidFill>
                  <a:schemeClr val="tx1">
                    <a:lumMod val="95000"/>
                  </a:schemeClr>
                </a:solidFill>
              </a:rPr>
              <a:t> es la formación de una </a:t>
            </a:r>
            <a:r>
              <a:rPr lang="es-ES" u="sng" dirty="0" smtClean="0">
                <a:solidFill>
                  <a:schemeClr val="tx1">
                    <a:lumMod val="95000"/>
                  </a:schemeClr>
                </a:solidFill>
                <a:hlinkClick r:id="rId3"/>
              </a:rPr>
              <a:t>sociedad</a:t>
            </a:r>
            <a:r>
              <a:rPr lang="es-ES" dirty="0" smtClean="0">
                <a:solidFill>
                  <a:schemeClr val="tx1">
                    <a:lumMod val="95000"/>
                  </a:schemeClr>
                </a:solidFill>
              </a:rPr>
              <a:t>, </a:t>
            </a:r>
            <a:r>
              <a:rPr lang="es-ES" u="sng" dirty="0" smtClean="0">
                <a:solidFill>
                  <a:schemeClr val="tx1">
                    <a:lumMod val="95000"/>
                  </a:schemeClr>
                </a:solidFill>
                <a:hlinkClick r:id="rId4"/>
              </a:rPr>
              <a:t>empresa</a:t>
            </a:r>
            <a:r>
              <a:rPr lang="es-ES" dirty="0" smtClean="0">
                <a:solidFill>
                  <a:schemeClr val="tx1">
                    <a:lumMod val="95000"/>
                  </a:schemeClr>
                </a:solidFill>
              </a:rPr>
              <a:t>, </a:t>
            </a:r>
            <a:r>
              <a:rPr lang="es-ES" u="sng" dirty="0" smtClean="0">
                <a:solidFill>
                  <a:schemeClr val="tx1">
                    <a:lumMod val="95000"/>
                  </a:schemeClr>
                </a:solidFill>
                <a:hlinkClick r:id="rId5"/>
              </a:rPr>
              <a:t>organización</a:t>
            </a:r>
            <a:r>
              <a:rPr lang="es-ES" dirty="0" smtClean="0">
                <a:solidFill>
                  <a:schemeClr val="tx1">
                    <a:lumMod val="95000"/>
                  </a:schemeClr>
                </a:solidFill>
              </a:rPr>
              <a:t> </a:t>
            </a:r>
            <a:r>
              <a:rPr lang="es-ES" dirty="0" smtClean="0"/>
              <a:t>o asociación con un nombre colectivo, en la modalidad de comandita simple, responsabilidad limitada, anónima, de hecho, de bien público, etc.</a:t>
            </a:r>
          </a:p>
          <a:p>
            <a:pPr algn="just"/>
            <a:r>
              <a:rPr lang="es-ES" dirty="0" smtClean="0"/>
              <a:t>Al mismo tiempo, </a:t>
            </a:r>
            <a:r>
              <a:rPr lang="es-ES" b="1" dirty="0" smtClean="0"/>
              <a:t>la ley les confiere a estas personas una capacidad jurídica para contraer derechos y obligaciones</a:t>
            </a:r>
            <a:r>
              <a:rPr lang="es-ES" dirty="0" smtClean="0"/>
              <a:t>. En el caso de las personas físicas, la responsabilidad será individual. Las personas morales, en cambio, responderán en forma colectiva en base a la estructura creada, aunque al mismo tiempo podrán existir determinadas responsabilidades individuales de cada socio o integrante en ciertas circunstancias</a:t>
            </a:r>
          </a:p>
          <a:p>
            <a:pPr algn="just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00100" y="500042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1- LAS PARTES DE LAS RELACIONES JURÍDICAS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14480" y="785794"/>
            <a:ext cx="71057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AR" dirty="0" smtClean="0"/>
              <a:t>2-EL OBJETO DE LAS RELACIONES JURIDICAS: </a:t>
            </a:r>
          </a:p>
          <a:p>
            <a:pPr algn="just"/>
            <a:r>
              <a:rPr lang="es-AR" dirty="0" smtClean="0"/>
              <a:t>ES DECIR, EL MOTIVO QUE LLEVA A ESE VINCULO.</a:t>
            </a:r>
          </a:p>
          <a:p>
            <a:pPr algn="just"/>
            <a:r>
              <a:rPr lang="es-AR" dirty="0" smtClean="0"/>
              <a:t>EN ESTE CASO SERÁN TODAS AQUELLAS VINCULACIONES EN</a:t>
            </a:r>
          </a:p>
          <a:p>
            <a:pPr algn="just"/>
            <a:r>
              <a:rPr lang="es-AR" dirty="0" smtClean="0"/>
              <a:t>EL PROCESO DE OBTENCIÓN DE RECURSOS , COMO SER EL DE </a:t>
            </a:r>
          </a:p>
          <a:p>
            <a:pPr algn="just"/>
            <a:r>
              <a:rPr lang="es-AR" dirty="0" smtClean="0"/>
              <a:t>SOLICITAR COTIZACIONES, CONTRATAR SERVICIOS , DESDE </a:t>
            </a:r>
          </a:p>
          <a:p>
            <a:pPr algn="just"/>
            <a:r>
              <a:rPr lang="es-AR" dirty="0" smtClean="0"/>
              <a:t>ENERGIA ELÉCTRICA, INTERNET HASTA PERSONAL, ASI COMO </a:t>
            </a:r>
          </a:p>
          <a:p>
            <a:pPr algn="just"/>
            <a:r>
              <a:rPr lang="es-AR" dirty="0" smtClean="0"/>
              <a:t>Y NUNCA MENOS INPORTANTE LAS RELACIONES CON LOS </a:t>
            </a:r>
          </a:p>
          <a:p>
            <a:pPr algn="just"/>
            <a:r>
              <a:rPr lang="es-AR" dirty="0" smtClean="0"/>
              <a:t>POTENCIALES CLIENTES CON EL OBJETO DE UBICAR NUESTRO</a:t>
            </a:r>
          </a:p>
          <a:p>
            <a:pPr algn="just"/>
            <a:r>
              <a:rPr lang="es-AR" dirty="0" smtClean="0"/>
              <a:t>PRODUCTO EN EL MERCADO.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85918" y="3714752"/>
            <a:ext cx="627761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3-LAS CONSECUENCIAS JURIDICAS DE ESAS ACCIONES</a:t>
            </a:r>
          </a:p>
          <a:p>
            <a:r>
              <a:rPr lang="es-AR" dirty="0" smtClean="0"/>
              <a:t>REALIZADAS EN CADA UNA DE ÉSTAS VINCULACIONES.</a:t>
            </a:r>
          </a:p>
          <a:p>
            <a:r>
              <a:rPr lang="es-AR" dirty="0" smtClean="0"/>
              <a:t>EN ESTE CASO EN CADA ETAPA SE IRÁN SIMULANDO O </a:t>
            </a:r>
          </a:p>
          <a:p>
            <a:r>
              <a:rPr lang="es-AR" dirty="0" smtClean="0"/>
              <a:t>RESCATANDO CUETIONES DEL PROCESO Y SE LAS VIN-</a:t>
            </a:r>
          </a:p>
          <a:p>
            <a:r>
              <a:rPr lang="es-AR" dirty="0" smtClean="0"/>
              <a:t>CULARÁN AL MARCO LEGARAPLICABLE.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144</TotalTime>
  <Words>550</Words>
  <PresentationFormat>Presentación en pantalla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Fundición</vt:lpstr>
      <vt:lpstr>MARCO JURIDICO DE LOS PROCESOS PRODUCTIVOS</vt:lpstr>
      <vt:lpstr>MARCO JURIDICO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JURIDICO DE LOS PROCESOS PRODUCTIVOS</dc:title>
  <dc:creator>Rosana Moreno</dc:creator>
  <cp:lastModifiedBy>Rosana Moreno</cp:lastModifiedBy>
  <cp:revision>11</cp:revision>
  <dcterms:created xsi:type="dcterms:W3CDTF">2020-09-24T15:19:48Z</dcterms:created>
  <dcterms:modified xsi:type="dcterms:W3CDTF">2020-09-24T17:49:58Z</dcterms:modified>
</cp:coreProperties>
</file>