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32" autoAdjust="0"/>
    <p:restoredTop sz="94660"/>
  </p:normalViewPr>
  <p:slideViewPr>
    <p:cSldViewPr snapToGrid="0">
      <p:cViewPr>
        <p:scale>
          <a:sx n="200" d="100"/>
          <a:sy n="200" d="100"/>
        </p:scale>
        <p:origin x="156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de flecha 26"/>
          <p:cNvCxnSpPr/>
          <p:nvPr/>
        </p:nvCxnSpPr>
        <p:spPr>
          <a:xfrm>
            <a:off x="2031056" y="3809358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324401" y="275178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47411" y="1985734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834099" y="0"/>
            <a:ext cx="3534639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ACIDOS O ANHIDRIDOS</a:t>
            </a:r>
            <a:endParaRPr lang="es-AR" dirty="0"/>
          </a:p>
        </p:txBody>
      </p:sp>
      <p:cxnSp>
        <p:nvCxnSpPr>
          <p:cNvPr id="4" name="Line 30"/>
          <p:cNvCxnSpPr>
            <a:cxnSpLocks noChangeShapeType="1"/>
          </p:cNvCxnSpPr>
          <p:nvPr/>
        </p:nvCxnSpPr>
        <p:spPr bwMode="auto">
          <a:xfrm>
            <a:off x="9955306" y="971204"/>
            <a:ext cx="607358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ángulo 5"/>
          <p:cNvSpPr/>
          <p:nvPr/>
        </p:nvSpPr>
        <p:spPr>
          <a:xfrm>
            <a:off x="10480861" y="1015138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2914650" algn="l"/>
                <a:tab pos="5381625" algn="l"/>
                <a:tab pos="7439025" algn="l"/>
              </a:tabLst>
            </a:pPr>
            <a:r>
              <a:rPr lang="es-A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O</a:t>
            </a:r>
            <a:r>
              <a:rPr lang="es-AR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1229" y="542503"/>
            <a:ext cx="6343649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AR" sz="1100" b="1" dirty="0" smtClean="0"/>
              <a:t>l  </a:t>
            </a:r>
            <a:r>
              <a:rPr lang="es-AR" sz="1100" b="1" dirty="0"/>
              <a:t>NO </a:t>
            </a:r>
            <a:r>
              <a:rPr lang="es-AR" sz="1100" b="1" dirty="0" smtClean="0"/>
              <a:t>METAL  P (tiene </a:t>
            </a:r>
            <a:r>
              <a:rPr lang="es-AR" sz="1100" b="1" dirty="0" smtClean="0"/>
              <a:t>dos</a:t>
            </a:r>
            <a:r>
              <a:rPr lang="es-AR" sz="1100" b="1" dirty="0" smtClean="0"/>
              <a:t> </a:t>
            </a:r>
            <a:r>
              <a:rPr lang="es-AR" sz="1100" b="1" dirty="0" smtClean="0"/>
              <a:t>2 Nro. De valencias diferentes  y en este ejemplo se utiliza la menor  la Nro.3“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7785" y="895652"/>
            <a:ext cx="3646965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Anhídrido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osforOSO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349" y="1192651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P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433720" y="228840"/>
            <a:ext cx="3369049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+ OXIGENO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74985" y="21028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164820" y="1470674"/>
            <a:ext cx="16769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Ecuación Química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95019" y="168708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216780" y="169600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1545520" y="182558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31228" y="2292839"/>
            <a:ext cx="7324309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Pasos a seguir y Respetar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1ro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.Se hace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entrecruzamiento de valencias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Anhídrido  (FosforOSO)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24349" y="3099382"/>
            <a:ext cx="11814098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2do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Balanceo de la ecuación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: para” </a:t>
            </a:r>
            <a:r>
              <a:rPr lang="es-AR" sz="1100" i="1" dirty="0">
                <a:latin typeface="Arial" panose="020B0604020202020204" pitchFamily="34" charset="0"/>
                <a:cs typeface="Arial" panose="020B0604020202020204" pitchFamily="34" charset="0"/>
              </a:rPr>
              <a:t>cumplir con la ley de conservación de masa, debe haber la misma cantidad de átomos a la izquierda y la derecha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.” Aquí se utiliza lo que se denomina </a:t>
            </a:r>
            <a:r>
              <a:rPr lang="es-AR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COEFICIENTES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1411632" y="288259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1936068" y="2752885"/>
            <a:ext cx="328224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Este es el Anhídrido FosforOSO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44649" y="3583672"/>
            <a:ext cx="11814098" cy="60016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Ahora  </a:t>
            </a:r>
            <a:r>
              <a:rPr lang="es-AR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lápiz  </a:t>
            </a:r>
            <a:r>
              <a:rPr lang="es-AR" sz="1100" i="1" dirty="0"/>
              <a:t>probamos colocar un numero 2 delante del compuesto </a:t>
            </a:r>
            <a:r>
              <a:rPr lang="es-AR" sz="1100" i="1" dirty="0" smtClean="0"/>
              <a:t>formado (</a:t>
            </a:r>
            <a:r>
              <a:rPr lang="es-AR" sz="1100" b="1" i="1" dirty="0" smtClean="0">
                <a:solidFill>
                  <a:srgbClr val="FF0000"/>
                </a:solidFill>
              </a:rPr>
              <a:t>Producto</a:t>
            </a:r>
            <a:r>
              <a:rPr lang="es-AR" sz="1100" i="1" dirty="0" smtClean="0"/>
              <a:t>)2P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O</a:t>
            </a:r>
            <a:r>
              <a:rPr lang="es-AR" sz="1100" i="1" baseline="-25000" dirty="0"/>
              <a:t>3</a:t>
            </a:r>
            <a:r>
              <a:rPr lang="es-AR" sz="1100" i="1" dirty="0" smtClean="0"/>
              <a:t> =4P6O (Realizamos la multiplicación por sus respectivos Subíndices) y  entonces </a:t>
            </a:r>
            <a:r>
              <a:rPr lang="es-AR" sz="1100" i="1" dirty="0"/>
              <a:t>me fijo en los reactivos </a:t>
            </a:r>
            <a:r>
              <a:rPr lang="es-AR" sz="1100" i="1" dirty="0" smtClean="0"/>
              <a:t>y resulta que  </a:t>
            </a:r>
            <a:r>
              <a:rPr lang="es-AR" sz="1100" b="1" i="1" dirty="0" smtClean="0">
                <a:solidFill>
                  <a:srgbClr val="002060"/>
                </a:solidFill>
              </a:rPr>
              <a:t>NO tengo </a:t>
            </a:r>
            <a:r>
              <a:rPr lang="es-AR" sz="1100" i="1" dirty="0"/>
              <a:t>la misma cantidad de </a:t>
            </a:r>
            <a:r>
              <a:rPr lang="es-AR" sz="1100" i="1" dirty="0" smtClean="0"/>
              <a:t>átomos </a:t>
            </a:r>
            <a:r>
              <a:rPr lang="es-AR" sz="1100" i="1" dirty="0"/>
              <a:t>de P</a:t>
            </a:r>
            <a:r>
              <a:rPr lang="es-AR" sz="1100" i="1" dirty="0" smtClean="0"/>
              <a:t> y O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, </a:t>
            </a:r>
            <a:r>
              <a:rPr lang="es-AR" sz="1100" i="1" dirty="0"/>
              <a:t>para lo </a:t>
            </a:r>
            <a:r>
              <a:rPr lang="es-AR" sz="1100" b="1" i="1" u="sng" dirty="0"/>
              <a:t>cual debo </a:t>
            </a:r>
            <a:r>
              <a:rPr lang="es-AR" sz="1100" b="1" i="1" u="sng" dirty="0" smtClean="0"/>
              <a:t>colocar un Coeficiente 4 delante del P y un Coeficiente 3 delante de O</a:t>
            </a:r>
            <a:r>
              <a:rPr lang="es-AR" sz="1100" b="1" i="1" u="sng" baseline="-25000" dirty="0" smtClean="0"/>
              <a:t>2</a:t>
            </a:r>
            <a:r>
              <a:rPr lang="es-AR" sz="1100" b="1" i="1" u="sng" dirty="0" smtClean="0"/>
              <a:t>  </a:t>
            </a:r>
            <a:r>
              <a:rPr lang="es-AR" sz="1100" i="1" dirty="0" smtClean="0"/>
              <a:t>en los reactivos = 4P +3O</a:t>
            </a:r>
            <a:r>
              <a:rPr lang="es-AR" sz="1100" i="1" baseline="-25000" dirty="0" smtClean="0"/>
              <a:t>2  </a:t>
            </a:r>
            <a:r>
              <a:rPr lang="es-AR" sz="1100" i="1" dirty="0" smtClean="0"/>
              <a:t> “Realizo la multiplicación correspondientes con los subíndices(en este ejemplo el coeficiente del P es 4 y Coeficiente del O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 es 3* ”</a:t>
            </a:r>
            <a:r>
              <a:rPr lang="es-AR" sz="1100" i="1" baseline="-25000" dirty="0" smtClean="0"/>
              <a:t>  </a:t>
            </a:r>
            <a:r>
              <a:rPr lang="es-AR" sz="1100" i="1" dirty="0" smtClean="0"/>
              <a:t>, </a:t>
            </a:r>
            <a:r>
              <a:rPr lang="es-AR" sz="1100" b="1" i="1" u="sng" dirty="0"/>
              <a:t>entonces tengo</a:t>
            </a:r>
            <a:r>
              <a:rPr lang="es-AR" sz="1100" b="1" i="1" u="sng" baseline="-25000" dirty="0"/>
              <a:t> </a:t>
            </a:r>
            <a:r>
              <a:rPr lang="es-AR" sz="1100" b="1" i="1" u="sng" dirty="0"/>
              <a:t>la ecuación balanceada ó </a:t>
            </a:r>
            <a:r>
              <a:rPr lang="es-AR" sz="1100" b="1" i="1" u="sng" dirty="0" smtClean="0"/>
              <a:t>equilibrada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63563" y="4199928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2P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ector recto de flecha 32"/>
          <p:cNvCxnSpPr/>
          <p:nvPr/>
        </p:nvCxnSpPr>
        <p:spPr>
          <a:xfrm>
            <a:off x="1242429" y="4330733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-5630" y="4461441"/>
            <a:ext cx="593631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/>
              <a:t>3ro</a:t>
            </a:r>
            <a:r>
              <a:rPr lang="es-AR" sz="1100" dirty="0" smtClean="0"/>
              <a:t>.</a:t>
            </a:r>
            <a:r>
              <a:rPr lang="es-AR" sz="1100" u="sng" dirty="0" smtClean="0"/>
              <a:t>Verificacion</a:t>
            </a:r>
            <a:r>
              <a:rPr lang="es-AR" sz="1100" u="sng" dirty="0"/>
              <a:t>:</a:t>
            </a:r>
            <a:r>
              <a:rPr lang="es-AR" sz="1100" dirty="0"/>
              <a:t> se realiza la verificación de la cantidad de átomos de  ambos </a:t>
            </a:r>
            <a:r>
              <a:rPr lang="es-AR" sz="1100" dirty="0" smtClean="0"/>
              <a:t>lados sean iguales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429997" y="4739143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6O = 6O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4P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208932" y="4821934"/>
            <a:ext cx="3146606" cy="26161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chemeClr val="bg1"/>
                </a:solidFill>
              </a:rPr>
              <a:t>Nomenclatura </a:t>
            </a:r>
            <a:r>
              <a:rPr lang="es-AR" sz="1100" b="1" u="sng" dirty="0">
                <a:solidFill>
                  <a:schemeClr val="bg1"/>
                </a:solidFill>
              </a:rPr>
              <a:t>de los Óxidos </a:t>
            </a:r>
            <a:r>
              <a:rPr lang="es-AR" sz="1100" b="1" u="sng" dirty="0" smtClean="0">
                <a:solidFill>
                  <a:schemeClr val="bg1"/>
                </a:solidFill>
              </a:rPr>
              <a:t>Ácidos o Anhídridos</a:t>
            </a:r>
            <a:endParaRPr lang="es-AR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230258" y="5152350"/>
            <a:ext cx="10406923" cy="76944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Tradicional</a:t>
            </a:r>
            <a:r>
              <a:rPr lang="es-AR" sz="1100" b="1" dirty="0">
                <a:solidFill>
                  <a:schemeClr val="bg1"/>
                </a:solidFill>
              </a:rPr>
              <a:t>: </a:t>
            </a:r>
          </a:p>
          <a:p>
            <a:r>
              <a:rPr lang="es-AR" sz="1100" b="1" dirty="0">
                <a:solidFill>
                  <a:schemeClr val="bg1"/>
                </a:solidFill>
              </a:rPr>
              <a:t>          </a:t>
            </a:r>
            <a:r>
              <a:rPr lang="es-AR" sz="1100" b="1" dirty="0" smtClean="0">
                <a:solidFill>
                  <a:schemeClr val="bg1"/>
                </a:solidFill>
              </a:rPr>
              <a:t>b)-</a:t>
            </a:r>
            <a:r>
              <a:rPr lang="es-AR" sz="1100" dirty="0" smtClean="0">
                <a:solidFill>
                  <a:schemeClr val="bg1"/>
                </a:solidFill>
              </a:rPr>
              <a:t> </a:t>
            </a:r>
            <a:r>
              <a:rPr lang="es-AR" sz="1100" b="1" dirty="0" smtClean="0">
                <a:solidFill>
                  <a:schemeClr val="bg1"/>
                </a:solidFill>
              </a:rPr>
              <a:t>Sí </a:t>
            </a:r>
            <a:r>
              <a:rPr lang="es-AR" sz="1100" b="1" dirty="0">
                <a:solidFill>
                  <a:schemeClr val="bg1"/>
                </a:solidFill>
              </a:rPr>
              <a:t>el NO METAL  que forma el óxido ácido tiene dos (2 ) Nros. de valencia (diferentes) se utilizan: sufijo OSO para la menor valencia y sufijo ICO para la mayor </a:t>
            </a:r>
            <a:r>
              <a:rPr lang="es-AR" sz="1100" b="1" dirty="0" smtClean="0">
                <a:solidFill>
                  <a:schemeClr val="bg1"/>
                </a:solidFill>
              </a:rPr>
              <a:t>valencia</a:t>
            </a:r>
          </a:p>
          <a:p>
            <a:r>
              <a:rPr lang="es-AR" sz="1100" b="1" dirty="0" smtClean="0">
                <a:solidFill>
                  <a:schemeClr val="bg1"/>
                </a:solidFill>
              </a:rPr>
              <a:t>Para el ejemplo Nro.1  se utiliza OSO</a:t>
            </a:r>
          </a:p>
          <a:p>
            <a:endParaRPr lang="es-AR" sz="11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3483898" y="630180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Anhídrido FosforOSO   P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73"/>
          <p:cNvSpPr>
            <a:spLocks noChangeArrowheads="1"/>
          </p:cNvSpPr>
          <p:nvPr/>
        </p:nvSpPr>
        <p:spPr bwMode="auto">
          <a:xfrm>
            <a:off x="8766361" y="496214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39" name="Rectangle 74"/>
          <p:cNvSpPr>
            <a:spLocks noChangeArrowheads="1"/>
          </p:cNvSpPr>
          <p:nvPr/>
        </p:nvSpPr>
        <p:spPr bwMode="auto">
          <a:xfrm>
            <a:off x="10029947" y="1454261"/>
            <a:ext cx="1828800" cy="501015"/>
          </a:xfrm>
          <a:prstGeom prst="rect">
            <a:avLst/>
          </a:prstGeom>
          <a:gradFill rotWithShape="1">
            <a:gsLst>
              <a:gs pos="0">
                <a:srgbClr val="CCFF66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ÓXIDO ÁCIDO </a:t>
            </a:r>
          </a:p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 ANHIDRIDO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924675" y="64607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AR" dirty="0"/>
          </a:p>
        </p:txBody>
      </p:sp>
      <p:sp>
        <p:nvSpPr>
          <p:cNvPr id="42" name="CuadroTexto 41"/>
          <p:cNvSpPr txBox="1"/>
          <p:nvPr/>
        </p:nvSpPr>
        <p:spPr>
          <a:xfrm>
            <a:off x="5062804" y="6224611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2" grpId="0" animBg="1"/>
      <p:bldP spid="2" grpId="0" animBg="1"/>
      <p:bldP spid="6" grpId="0"/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  <p:bldP spid="18" grpId="0" animBg="1"/>
      <p:bldP spid="22" grpId="0" animBg="1"/>
      <p:bldP spid="30" grpId="0"/>
      <p:bldP spid="31" grpId="0" animBg="1"/>
      <p:bldP spid="32" grpId="0"/>
      <p:bldP spid="35" grpId="0" animBg="1"/>
      <p:bldP spid="36" grpId="0"/>
      <p:bldP spid="37" grpId="0" animBg="1"/>
      <p:bldP spid="38" grpId="0" animBg="1"/>
      <p:bldP spid="41" grpId="0"/>
      <p:bldP spid="34" grpId="0" animBg="1"/>
      <p:bldP spid="39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326722" y="0"/>
            <a:ext cx="3534639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ACIDOS O ANHIDRIDOS</a:t>
            </a:r>
            <a:endParaRPr lang="es-AR" dirty="0"/>
          </a:p>
        </p:txBody>
      </p:sp>
      <p:sp>
        <p:nvSpPr>
          <p:cNvPr id="4" name="CuadroTexto 3"/>
          <p:cNvSpPr txBox="1"/>
          <p:nvPr/>
        </p:nvSpPr>
        <p:spPr>
          <a:xfrm>
            <a:off x="31229" y="542503"/>
            <a:ext cx="6560071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AR" sz="1100" b="1" dirty="0" smtClean="0"/>
              <a:t>l  </a:t>
            </a:r>
            <a:r>
              <a:rPr lang="es-AR" sz="1100" b="1" dirty="0"/>
              <a:t>NO </a:t>
            </a:r>
            <a:r>
              <a:rPr lang="es-AR" sz="1100" b="1" dirty="0" smtClean="0"/>
              <a:t>METAL  P (tiene dos Nro. de valencias diferentes  y en este ejemplo se utiliza la mayor  la Nro.5“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2586" y="1551551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7785" y="895652"/>
            <a:ext cx="3646965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2: Anhídrido FosfórICO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499" y="1198402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5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ector recto de flecha 7"/>
          <p:cNvCxnSpPr/>
          <p:nvPr/>
        </p:nvCxnSpPr>
        <p:spPr>
          <a:xfrm>
            <a:off x="1232060" y="16837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160147" y="1888562"/>
            <a:ext cx="2764028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1527895" y="201936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160147" y="2175573"/>
            <a:ext cx="2764028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4P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2P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1603567" y="227757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160147" y="2437183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10O = 10O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4P = 4P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2347681" y="2747022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Anhídrido FosfórICO   P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200525" y="2670716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cxnSp>
        <p:nvCxnSpPr>
          <p:cNvPr id="34" name="Line 30"/>
          <p:cNvCxnSpPr>
            <a:cxnSpLocks noChangeShapeType="1"/>
          </p:cNvCxnSpPr>
          <p:nvPr/>
        </p:nvCxnSpPr>
        <p:spPr bwMode="auto">
          <a:xfrm>
            <a:off x="10250581" y="1133129"/>
            <a:ext cx="607358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Rectángulo 34"/>
          <p:cNvSpPr/>
          <p:nvPr/>
        </p:nvSpPr>
        <p:spPr>
          <a:xfrm>
            <a:off x="10776136" y="1177063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2914650" algn="l"/>
                <a:tab pos="5381625" algn="l"/>
                <a:tab pos="7439025" algn="l"/>
              </a:tabLst>
            </a:pPr>
            <a:r>
              <a:rPr lang="es-A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O</a:t>
            </a:r>
            <a:r>
              <a:rPr lang="es-AR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Rectangle 73"/>
          <p:cNvSpPr>
            <a:spLocks noChangeArrowheads="1"/>
          </p:cNvSpPr>
          <p:nvPr/>
        </p:nvSpPr>
        <p:spPr bwMode="auto">
          <a:xfrm>
            <a:off x="9061636" y="658139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37" name="Rectangle 74"/>
          <p:cNvSpPr>
            <a:spLocks noChangeArrowheads="1"/>
          </p:cNvSpPr>
          <p:nvPr/>
        </p:nvSpPr>
        <p:spPr bwMode="auto">
          <a:xfrm>
            <a:off x="10325222" y="1616186"/>
            <a:ext cx="1828800" cy="501015"/>
          </a:xfrm>
          <a:prstGeom prst="rect">
            <a:avLst/>
          </a:prstGeom>
          <a:gradFill rotWithShape="1">
            <a:gsLst>
              <a:gs pos="0">
                <a:srgbClr val="CCFF66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ÓXIDO ÁCIDO </a:t>
            </a:r>
          </a:p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 ANHIDRIDO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6861361" y="317418"/>
            <a:ext cx="3369049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+ OXIGENO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29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/>
      <p:bldP spid="13" grpId="0"/>
      <p:bldP spid="16" grpId="0"/>
      <p:bldP spid="17" grpId="0"/>
      <p:bldP spid="19" grpId="0" animBg="1"/>
      <p:bldP spid="35" grpId="0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450</Words>
  <Application>Microsoft Office PowerPoint</Application>
  <PresentationFormat>Panorámica</PresentationFormat>
  <Paragraphs>43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77</cp:revision>
  <dcterms:created xsi:type="dcterms:W3CDTF">2020-08-21T15:05:12Z</dcterms:created>
  <dcterms:modified xsi:type="dcterms:W3CDTF">2020-09-02T21:43:26Z</dcterms:modified>
</cp:coreProperties>
</file>