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90" autoAdjust="0"/>
    <p:restoredTop sz="94660"/>
  </p:normalViewPr>
  <p:slideViewPr>
    <p:cSldViewPr>
      <p:cViewPr varScale="1">
        <p:scale>
          <a:sx n="67" d="100"/>
          <a:sy n="67" d="100"/>
        </p:scale>
        <p:origin x="11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74915-D8DF-47E6-8EC4-BF9D05DCB5C2}" type="datetimeFigureOut">
              <a:rPr lang="es-ES" smtClean="0"/>
              <a:pPr/>
              <a:t>11/06/2020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13140-7B50-4B25-A413-BD543FAB05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onfiguracion0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410" y="908720"/>
            <a:ext cx="6457950" cy="54737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cxnSp>
        <p:nvCxnSpPr>
          <p:cNvPr id="4" name="3 Conector recto de flecha"/>
          <p:cNvCxnSpPr/>
          <p:nvPr/>
        </p:nvCxnSpPr>
        <p:spPr>
          <a:xfrm flipH="1">
            <a:off x="3419872" y="1052736"/>
            <a:ext cx="504056" cy="144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Elipse"/>
          <p:cNvSpPr/>
          <p:nvPr/>
        </p:nvSpPr>
        <p:spPr>
          <a:xfrm>
            <a:off x="2843808" y="1052736"/>
            <a:ext cx="648072" cy="57606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1S</a:t>
            </a:r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35496" y="0"/>
            <a:ext cx="9108504" cy="692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1400" b="1" dirty="0" smtClean="0"/>
              <a:t>CONFIGURACION ELECTRÓNICA    </a:t>
            </a:r>
            <a:r>
              <a:rPr lang="es-AR" sz="1200" b="1" dirty="0" smtClean="0"/>
              <a:t>CAPACIDAD MÁXIMADE </a:t>
            </a:r>
            <a:r>
              <a:rPr lang="es-AR" sz="1600" b="1" dirty="0" smtClean="0"/>
              <a:t>e</a:t>
            </a:r>
            <a:r>
              <a:rPr lang="es-AR" sz="1600" b="1" baseline="30000" dirty="0" smtClean="0"/>
              <a:t>-    </a:t>
            </a:r>
            <a:r>
              <a:rPr lang="es-AR" sz="1600" b="1" dirty="0" smtClean="0"/>
              <a:t>= en cada uno de los Subniveles  = </a:t>
            </a:r>
            <a:r>
              <a:rPr lang="es-AR" b="1" dirty="0" smtClean="0"/>
              <a:t>s</a:t>
            </a:r>
            <a:r>
              <a:rPr lang="es-AR" b="1" baseline="30000" dirty="0" smtClean="0"/>
              <a:t>2</a:t>
            </a:r>
            <a:r>
              <a:rPr lang="es-AR" dirty="0" smtClean="0"/>
              <a:t> </a:t>
            </a:r>
            <a:r>
              <a:rPr lang="es-AR" b="1" dirty="0" smtClean="0"/>
              <a:t>p</a:t>
            </a:r>
            <a:r>
              <a:rPr lang="es-AR" b="1" baseline="30000" dirty="0" smtClean="0"/>
              <a:t>6</a:t>
            </a:r>
            <a:r>
              <a:rPr lang="es-AR" b="1" dirty="0" smtClean="0"/>
              <a:t> d</a:t>
            </a:r>
            <a:r>
              <a:rPr lang="es-AR" b="1" baseline="30000" dirty="0" smtClean="0"/>
              <a:t>10</a:t>
            </a:r>
            <a:r>
              <a:rPr lang="es-AR" b="1" dirty="0" smtClean="0"/>
              <a:t> f</a:t>
            </a:r>
            <a:r>
              <a:rPr lang="es-AR" b="1" baseline="30000" dirty="0" smtClean="0"/>
              <a:t>14</a:t>
            </a:r>
            <a:r>
              <a:rPr lang="es-AR" b="1" dirty="0" smtClean="0"/>
              <a:t> g</a:t>
            </a:r>
            <a:r>
              <a:rPr lang="es-AR" b="1" baseline="30000" dirty="0" smtClean="0"/>
              <a:t>18</a:t>
            </a:r>
            <a:endParaRPr lang="es-ES" b="1" dirty="0"/>
          </a:p>
        </p:txBody>
      </p:sp>
      <p:cxnSp>
        <p:nvCxnSpPr>
          <p:cNvPr id="7" name="6 Conector recto de flecha"/>
          <p:cNvCxnSpPr/>
          <p:nvPr/>
        </p:nvCxnSpPr>
        <p:spPr>
          <a:xfrm flipH="1">
            <a:off x="1763688" y="1484784"/>
            <a:ext cx="108012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Flecha curvada hacia la derecha"/>
          <p:cNvSpPr/>
          <p:nvPr/>
        </p:nvSpPr>
        <p:spPr>
          <a:xfrm rot="20512217">
            <a:off x="1565770" y="1952160"/>
            <a:ext cx="288032" cy="3923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156176" y="1279792"/>
            <a:ext cx="1152128" cy="349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H=Z=1=</a:t>
            </a:r>
            <a:r>
              <a:rPr lang="es-AR" sz="1600" b="1" dirty="0" smtClean="0">
                <a:solidFill>
                  <a:srgbClr val="FF0000"/>
                </a:solidFill>
              </a:rPr>
              <a:t>1S</a:t>
            </a:r>
            <a:r>
              <a:rPr lang="es-AR" sz="1400" b="1" baseline="30000" dirty="0" smtClean="0">
                <a:solidFill>
                  <a:srgbClr val="FF0000"/>
                </a:solidFill>
              </a:rPr>
              <a:t>1</a:t>
            </a: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1567825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smtClean="0"/>
              <a:t>He=Z=2=</a:t>
            </a:r>
            <a:r>
              <a:rPr lang="es-AR" sz="1400" b="1" dirty="0" smtClean="0">
                <a:solidFill>
                  <a:srgbClr val="FF0000"/>
                </a:solidFill>
              </a:rPr>
              <a:t>1S</a:t>
            </a:r>
            <a:r>
              <a:rPr lang="es-AR" sz="1400" b="1" baseline="30000" dirty="0">
                <a:solidFill>
                  <a:srgbClr val="FF0000"/>
                </a:solidFill>
              </a:rPr>
              <a:t>2</a:t>
            </a:r>
            <a:endParaRPr lang="es-ES" sz="1400" b="1" dirty="0">
              <a:solidFill>
                <a:srgbClr val="FF0000"/>
              </a:solidFill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 flipH="1">
            <a:off x="1916088" y="2132856"/>
            <a:ext cx="108012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H="1">
            <a:off x="1979712" y="2852936"/>
            <a:ext cx="936104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5796136" y="1855857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smtClean="0"/>
              <a:t>Mg=</a:t>
            </a:r>
            <a:r>
              <a:rPr lang="en-US" sz="1400" b="1" dirty="0" smtClean="0"/>
              <a:t> </a:t>
            </a:r>
            <a:r>
              <a:rPr lang="en-US" sz="1400" b="1" dirty="0"/>
              <a:t>Z = 12e</a:t>
            </a:r>
            <a:r>
              <a:rPr lang="en-US" sz="1400" b="1" baseline="30000" dirty="0"/>
              <a:t>-</a:t>
            </a:r>
            <a:r>
              <a:rPr lang="en-US" sz="1400" b="1" dirty="0"/>
              <a:t> </a:t>
            </a:r>
            <a:r>
              <a:rPr lang="en-US" sz="1400" b="1" baseline="30000" dirty="0"/>
              <a:t> </a:t>
            </a:r>
            <a:r>
              <a:rPr lang="en-US" sz="1400" b="1" dirty="0"/>
              <a:t>= </a:t>
            </a:r>
            <a:r>
              <a:rPr lang="en-US" sz="1400" b="1" dirty="0">
                <a:solidFill>
                  <a:srgbClr val="FF0000"/>
                </a:solidFill>
              </a:rPr>
              <a:t>1s</a:t>
            </a:r>
            <a:r>
              <a:rPr lang="en-US" sz="1400" b="1" baseline="30000" dirty="0">
                <a:solidFill>
                  <a:srgbClr val="FF0000"/>
                </a:solidFill>
              </a:rPr>
              <a:t>2</a:t>
            </a:r>
            <a:r>
              <a:rPr lang="en-US" sz="1400" b="1" baseline="30000" dirty="0"/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2s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2  </a:t>
            </a:r>
            <a:r>
              <a:rPr lang="en-US" sz="1400" b="1" baseline="30000" dirty="0" smtClean="0"/>
              <a:t> </a:t>
            </a:r>
            <a:r>
              <a:rPr lang="en-US" sz="1400" b="1" dirty="0" smtClean="0">
                <a:solidFill>
                  <a:srgbClr val="00B050"/>
                </a:solidFill>
              </a:rPr>
              <a:t>2p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6   </a:t>
            </a:r>
            <a:r>
              <a:rPr lang="en-US" sz="1400" b="1" baseline="30000" dirty="0" smtClean="0"/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3s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400" b="1" dirty="0"/>
              <a:t>= </a:t>
            </a:r>
            <a:r>
              <a:rPr lang="en-US" sz="1400" b="1" baseline="30000" dirty="0">
                <a:solidFill>
                  <a:srgbClr val="0070C0"/>
                </a:solidFill>
              </a:rPr>
              <a:t>12e</a:t>
            </a:r>
            <a:r>
              <a:rPr lang="en-US" sz="1400" b="1" dirty="0"/>
              <a:t> </a:t>
            </a: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436096" y="2617167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400" b="1" dirty="0"/>
              <a:t>Ca = Z = 20e</a:t>
            </a:r>
            <a:r>
              <a:rPr lang="en-US" sz="1400" b="1" baseline="30000" dirty="0"/>
              <a:t>- </a:t>
            </a:r>
            <a:r>
              <a:rPr lang="en-US" sz="1400" b="1" dirty="0" smtClean="0"/>
              <a:t> =  </a:t>
            </a:r>
            <a:r>
              <a:rPr lang="en-US" sz="1400" b="1" dirty="0" smtClean="0">
                <a:solidFill>
                  <a:srgbClr val="FF0000"/>
                </a:solidFill>
              </a:rPr>
              <a:t>1s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2s</a:t>
            </a:r>
            <a:r>
              <a:rPr lang="en-US" sz="1400" b="1" baseline="30000" dirty="0">
                <a:solidFill>
                  <a:srgbClr val="FF0000"/>
                </a:solidFill>
              </a:rPr>
              <a:t>2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00B050"/>
                </a:solidFill>
              </a:rPr>
              <a:t>2p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6  </a:t>
            </a:r>
            <a:r>
              <a:rPr lang="en-US" sz="1400" b="1" baseline="30000" dirty="0" smtClean="0"/>
              <a:t> </a:t>
            </a:r>
            <a:r>
              <a:rPr lang="en-US" sz="1400" b="1" dirty="0">
                <a:solidFill>
                  <a:srgbClr val="FF0000"/>
                </a:solidFill>
              </a:rPr>
              <a:t>3s</a:t>
            </a:r>
            <a:r>
              <a:rPr lang="en-US" sz="1400" b="1" baseline="30000" dirty="0">
                <a:solidFill>
                  <a:srgbClr val="FF0000"/>
                </a:solidFill>
              </a:rPr>
              <a:t>2</a:t>
            </a:r>
            <a:r>
              <a:rPr lang="en-US" sz="1400" b="1" dirty="0"/>
              <a:t> </a:t>
            </a:r>
            <a:r>
              <a:rPr lang="en-US" sz="1400" b="1" dirty="0" smtClean="0"/>
              <a:t>  </a:t>
            </a:r>
            <a:r>
              <a:rPr lang="en-US" sz="1400" b="1" dirty="0" smtClean="0">
                <a:solidFill>
                  <a:srgbClr val="00B050"/>
                </a:solidFill>
              </a:rPr>
              <a:t>3p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6</a:t>
            </a:r>
            <a:r>
              <a:rPr lang="en-US" sz="1400" b="1" baseline="30000" dirty="0" smtClean="0"/>
              <a:t> </a:t>
            </a:r>
            <a:r>
              <a:rPr lang="en-US" sz="1400" b="1" dirty="0">
                <a:solidFill>
                  <a:srgbClr val="FF0000"/>
                </a:solidFill>
              </a:rPr>
              <a:t>4s</a:t>
            </a:r>
            <a:r>
              <a:rPr lang="en-US" sz="1400" b="1" baseline="30000" dirty="0">
                <a:solidFill>
                  <a:srgbClr val="FF0000"/>
                </a:solidFill>
              </a:rPr>
              <a:t>2</a:t>
            </a:r>
            <a:r>
              <a:rPr lang="en-US" sz="1400" b="1" dirty="0"/>
              <a:t> = </a:t>
            </a:r>
            <a:r>
              <a:rPr lang="en-US" sz="1400" b="1" baseline="30000" dirty="0" smtClean="0">
                <a:solidFill>
                  <a:srgbClr val="0070C0"/>
                </a:solidFill>
              </a:rPr>
              <a:t>20e</a:t>
            </a:r>
            <a:endParaRPr lang="es-ES" sz="1200" b="1" dirty="0">
              <a:solidFill>
                <a:srgbClr val="0070C0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796136" y="2257127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s-ES" sz="1400" b="1" dirty="0"/>
              <a:t>S = </a:t>
            </a:r>
            <a:r>
              <a:rPr lang="es-ES" sz="1400" b="1" dirty="0" smtClean="0"/>
              <a:t>Z </a:t>
            </a:r>
            <a:r>
              <a:rPr lang="es-ES" sz="1400" b="1" dirty="0"/>
              <a:t>= 16e</a:t>
            </a:r>
            <a:r>
              <a:rPr lang="es-ES" sz="1400" b="1" baseline="30000" dirty="0"/>
              <a:t>- </a:t>
            </a:r>
            <a:r>
              <a:rPr lang="es-ES" sz="1400" b="1" dirty="0"/>
              <a:t>  = </a:t>
            </a:r>
            <a:r>
              <a:rPr lang="es-ES" sz="1400" b="1" dirty="0">
                <a:solidFill>
                  <a:srgbClr val="FF0000"/>
                </a:solidFill>
              </a:rPr>
              <a:t>1s</a:t>
            </a:r>
            <a:r>
              <a:rPr lang="es-ES" sz="1400" b="1" baseline="30000" dirty="0">
                <a:solidFill>
                  <a:srgbClr val="FF0000"/>
                </a:solidFill>
              </a:rPr>
              <a:t>2 </a:t>
            </a:r>
            <a:r>
              <a:rPr lang="es-ES" sz="1400" b="1" dirty="0">
                <a:solidFill>
                  <a:srgbClr val="FF0000"/>
                </a:solidFill>
              </a:rPr>
              <a:t>2s</a:t>
            </a:r>
            <a:r>
              <a:rPr lang="es-ES" sz="1400" b="1" baseline="30000" dirty="0">
                <a:solidFill>
                  <a:srgbClr val="FF0000"/>
                </a:solidFill>
              </a:rPr>
              <a:t>2</a:t>
            </a:r>
            <a:r>
              <a:rPr lang="es-ES" sz="1400" b="1" baseline="30000" dirty="0"/>
              <a:t> </a:t>
            </a:r>
            <a:r>
              <a:rPr lang="es-ES" sz="1400" b="1" dirty="0">
                <a:solidFill>
                  <a:srgbClr val="00B050"/>
                </a:solidFill>
              </a:rPr>
              <a:t>2p</a:t>
            </a:r>
            <a:r>
              <a:rPr lang="es-ES" sz="1400" b="1" baseline="30000" dirty="0">
                <a:solidFill>
                  <a:srgbClr val="00B050"/>
                </a:solidFill>
              </a:rPr>
              <a:t>6</a:t>
            </a:r>
            <a:r>
              <a:rPr lang="es-ES" sz="1400" b="1" dirty="0"/>
              <a:t> </a:t>
            </a:r>
            <a:r>
              <a:rPr lang="es-ES" sz="1400" b="1" dirty="0" smtClean="0"/>
              <a:t>   </a:t>
            </a:r>
            <a:r>
              <a:rPr lang="es-ES" sz="1400" b="1" dirty="0" smtClean="0">
                <a:solidFill>
                  <a:srgbClr val="FF0000"/>
                </a:solidFill>
              </a:rPr>
              <a:t>3s</a:t>
            </a:r>
            <a:r>
              <a:rPr lang="es-ES" sz="1400" b="1" baseline="30000" dirty="0" smtClean="0">
                <a:solidFill>
                  <a:srgbClr val="FF0000"/>
                </a:solidFill>
              </a:rPr>
              <a:t>2 </a:t>
            </a:r>
            <a:r>
              <a:rPr lang="es-ES" sz="1400" b="1" dirty="0">
                <a:solidFill>
                  <a:srgbClr val="00B050"/>
                </a:solidFill>
              </a:rPr>
              <a:t>3p</a:t>
            </a:r>
            <a:r>
              <a:rPr lang="es-ES" sz="1400" b="1" baseline="30000" dirty="0">
                <a:solidFill>
                  <a:srgbClr val="00B050"/>
                </a:solidFill>
              </a:rPr>
              <a:t>4</a:t>
            </a:r>
            <a:r>
              <a:rPr lang="es-ES" sz="1400" b="1" baseline="30000" dirty="0"/>
              <a:t> </a:t>
            </a:r>
            <a:r>
              <a:rPr lang="es-ES" sz="1400" b="1" dirty="0"/>
              <a:t> = </a:t>
            </a:r>
            <a:r>
              <a:rPr lang="es-ES" sz="1400" b="1" baseline="30000" dirty="0" smtClean="0">
                <a:solidFill>
                  <a:srgbClr val="0070C0"/>
                </a:solidFill>
              </a:rPr>
              <a:t>16e</a:t>
            </a:r>
            <a:endParaRPr lang="es-ES" sz="1400" b="1" dirty="0">
              <a:solidFill>
                <a:srgbClr val="0070C0"/>
              </a:solidFill>
            </a:endParaRPr>
          </a:p>
        </p:txBody>
      </p:sp>
      <p:sp>
        <p:nvSpPr>
          <p:cNvPr id="26" name="25 Flecha curvada hacia la derecha"/>
          <p:cNvSpPr/>
          <p:nvPr/>
        </p:nvSpPr>
        <p:spPr>
          <a:xfrm rot="20512217">
            <a:off x="1709786" y="2569481"/>
            <a:ext cx="288032" cy="3923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26 Flecha curvada hacia la derecha"/>
          <p:cNvSpPr/>
          <p:nvPr/>
        </p:nvSpPr>
        <p:spPr>
          <a:xfrm rot="20512217">
            <a:off x="1853802" y="3248049"/>
            <a:ext cx="288032" cy="3923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37" name="36 Conector recto"/>
          <p:cNvCxnSpPr/>
          <p:nvPr/>
        </p:nvCxnSpPr>
        <p:spPr>
          <a:xfrm flipV="1">
            <a:off x="1907704" y="1556792"/>
            <a:ext cx="1656184" cy="64807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V="1">
            <a:off x="2060104" y="1988840"/>
            <a:ext cx="2079848" cy="86409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flipV="1">
            <a:off x="2212504" y="2492896"/>
            <a:ext cx="2503512" cy="100811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3563888" y="1412776"/>
            <a:ext cx="432048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flipV="1">
            <a:off x="3491880" y="1700808"/>
            <a:ext cx="65645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flipV="1">
            <a:off x="3491880" y="2420888"/>
            <a:ext cx="576064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 flipV="1">
            <a:off x="4572000" y="2636912"/>
            <a:ext cx="648072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flipV="1">
            <a:off x="4716016" y="2348880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flipV="1">
            <a:off x="4211960" y="1916832"/>
            <a:ext cx="288032" cy="720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105 Conector recto"/>
          <p:cNvCxnSpPr/>
          <p:nvPr/>
        </p:nvCxnSpPr>
        <p:spPr>
          <a:xfrm flipV="1">
            <a:off x="6804248" y="4077072"/>
            <a:ext cx="144016" cy="720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Flecha curvada hacia la izquierda"/>
          <p:cNvSpPr/>
          <p:nvPr/>
        </p:nvSpPr>
        <p:spPr>
          <a:xfrm>
            <a:off x="3995936" y="1340768"/>
            <a:ext cx="288032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7" name="56 Elipse"/>
          <p:cNvSpPr/>
          <p:nvPr/>
        </p:nvSpPr>
        <p:spPr>
          <a:xfrm>
            <a:off x="2915816" y="1772816"/>
            <a:ext cx="576064" cy="50405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2S</a:t>
            </a:r>
            <a:endParaRPr lang="es-ES" dirty="0"/>
          </a:p>
        </p:txBody>
      </p:sp>
      <p:sp>
        <p:nvSpPr>
          <p:cNvPr id="58" name="57 Flecha curvada hacia la izquierda"/>
          <p:cNvSpPr/>
          <p:nvPr/>
        </p:nvSpPr>
        <p:spPr>
          <a:xfrm>
            <a:off x="4572000" y="1844824"/>
            <a:ext cx="288032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9" name="58 Elipse"/>
          <p:cNvSpPr/>
          <p:nvPr/>
        </p:nvSpPr>
        <p:spPr>
          <a:xfrm>
            <a:off x="3995936" y="2060848"/>
            <a:ext cx="648072" cy="5040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2P</a:t>
            </a:r>
            <a:endParaRPr lang="es-ES" dirty="0"/>
          </a:p>
        </p:txBody>
      </p:sp>
      <p:sp>
        <p:nvSpPr>
          <p:cNvPr id="60" name="59 Elipse"/>
          <p:cNvSpPr/>
          <p:nvPr/>
        </p:nvSpPr>
        <p:spPr>
          <a:xfrm>
            <a:off x="2915816" y="2492896"/>
            <a:ext cx="576064" cy="50405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3S</a:t>
            </a:r>
            <a:endParaRPr lang="es-ES" dirty="0"/>
          </a:p>
        </p:txBody>
      </p:sp>
      <p:sp>
        <p:nvSpPr>
          <p:cNvPr id="63" name="62 Flecha curvada hacia la izquierda"/>
          <p:cNvSpPr/>
          <p:nvPr/>
        </p:nvSpPr>
        <p:spPr>
          <a:xfrm>
            <a:off x="5148064" y="2276872"/>
            <a:ext cx="288032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4" name="63 Elipse"/>
          <p:cNvSpPr/>
          <p:nvPr/>
        </p:nvSpPr>
        <p:spPr>
          <a:xfrm>
            <a:off x="3995936" y="2708920"/>
            <a:ext cx="648072" cy="5040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3P</a:t>
            </a:r>
            <a:endParaRPr lang="es-ES" dirty="0"/>
          </a:p>
        </p:txBody>
      </p:sp>
      <p:cxnSp>
        <p:nvCxnSpPr>
          <p:cNvPr id="65" name="64 Conector recto"/>
          <p:cNvCxnSpPr/>
          <p:nvPr/>
        </p:nvCxnSpPr>
        <p:spPr>
          <a:xfrm flipV="1">
            <a:off x="3491880" y="3140968"/>
            <a:ext cx="576064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Elipse"/>
          <p:cNvSpPr/>
          <p:nvPr/>
        </p:nvSpPr>
        <p:spPr>
          <a:xfrm>
            <a:off x="2915816" y="3140968"/>
            <a:ext cx="576064" cy="50405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4S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7164288" y="908720"/>
            <a:ext cx="12961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AR" dirty="0" smtClean="0"/>
              <a:t>Ejemplos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2" grpId="1"/>
      <p:bldP spid="13" grpId="0"/>
      <p:bldP spid="23" grpId="0"/>
      <p:bldP spid="26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3" grpId="0" animBg="1"/>
      <p:bldP spid="64" grpId="0" animBg="1"/>
      <p:bldP spid="66" grpId="0" animBg="1"/>
      <p:bldP spid="6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68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Ministerio de Educación, Ciencia y Tecnología</dc:creator>
  <cp:lastModifiedBy>Usuario de Windows</cp:lastModifiedBy>
  <cp:revision>35</cp:revision>
  <dcterms:created xsi:type="dcterms:W3CDTF">2016-05-03T13:57:07Z</dcterms:created>
  <dcterms:modified xsi:type="dcterms:W3CDTF">2020-06-11T19:22:54Z</dcterms:modified>
</cp:coreProperties>
</file>