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024" r:id="rId1"/>
  </p:sldMasterIdLst>
  <p:sldIdLst>
    <p:sldId id="256" r:id="rId2"/>
    <p:sldId id="257" r:id="rId3"/>
    <p:sldId id="258" r:id="rId4"/>
    <p:sldId id="277" r:id="rId5"/>
    <p:sldId id="283" r:id="rId6"/>
    <p:sldId id="279" r:id="rId7"/>
    <p:sldId id="260" r:id="rId8"/>
    <p:sldId id="261" r:id="rId9"/>
    <p:sldId id="278" r:id="rId10"/>
    <p:sldId id="259" r:id="rId11"/>
    <p:sldId id="280" r:id="rId12"/>
    <p:sldId id="281" r:id="rId13"/>
    <p:sldId id="262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82" r:id="rId23"/>
    <p:sldId id="272" r:id="rId24"/>
    <p:sldId id="273" r:id="rId25"/>
    <p:sldId id="274" r:id="rId26"/>
    <p:sldId id="275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97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82036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3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68273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85563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597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109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54482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s-A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990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8980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03814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81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755C8E-1033-476F-8CFD-A18FC05B8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167" y="760790"/>
            <a:ext cx="10772775" cy="1658198"/>
          </a:xfrm>
        </p:spPr>
        <p:txBody>
          <a:bodyPr>
            <a:normAutofit/>
          </a:bodyPr>
          <a:lstStyle/>
          <a:p>
            <a:pPr algn="ctr"/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Del Cuerpo Humano</a:t>
            </a:r>
            <a:endParaRPr lang="es-A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56ED8B4-BDCE-421C-9EE2-66298DF795F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9168" y="2693535"/>
            <a:ext cx="11185072" cy="3767137"/>
          </a:xfrm>
        </p:spPr>
        <p:txBody>
          <a:bodyPr>
            <a:noAutofit/>
          </a:bodyPr>
          <a:lstStyle/>
          <a:p>
            <a:pPr algn="ctr"/>
            <a:r>
              <a:rPr lang="es-AR" sz="4000" dirty="0">
                <a:solidFill>
                  <a:schemeClr val="tx1"/>
                </a:solidFill>
              </a:rPr>
              <a:t>El cuerpo humano tiene mas de 650 músculos esqueléticos, son aquellos que permiten el movimiento de los huesos</a:t>
            </a:r>
            <a:r>
              <a:rPr lang="es-AR" sz="4000" dirty="0"/>
              <a:t>.</a:t>
            </a:r>
            <a:endParaRPr lang="es-AR" sz="4000" dirty="0">
              <a:solidFill>
                <a:schemeClr val="tx1"/>
              </a:solidFill>
            </a:endParaRPr>
          </a:p>
          <a:p>
            <a:pPr algn="ctr"/>
            <a:r>
              <a:rPr lang="es-AR" sz="4000" dirty="0">
                <a:solidFill>
                  <a:schemeClr val="tx1"/>
                </a:solidFill>
              </a:rPr>
              <a:t>Existen Músculos Lisos y Cardiacos: Funciones Involuntarias como el movimiento de los órganos y el bombeo del corazón</a:t>
            </a:r>
          </a:p>
        </p:txBody>
      </p:sp>
    </p:spTree>
    <p:extLst>
      <p:ext uri="{BB962C8B-B14F-4D97-AF65-F5344CB8AC3E}">
        <p14:creationId xmlns:p14="http://schemas.microsoft.com/office/powerpoint/2010/main" val="3215794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50C01394-A2B5-4572-B764-4F4845CA1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543" y="-1"/>
            <a:ext cx="9985828" cy="687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99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8C747E-CA99-4C94-B819-F09C9CED54A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89747" y="144379"/>
            <a:ext cx="7812506" cy="289551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s-AR" sz="4400" b="1" dirty="0">
                <a:solidFill>
                  <a:schemeClr val="tx1"/>
                </a:solidFill>
              </a:rPr>
              <a:t>Músculos Esqueléticos</a:t>
            </a:r>
            <a:r>
              <a:rPr lang="es-AR" sz="4400" dirty="0">
                <a:solidFill>
                  <a:schemeClr val="tx1"/>
                </a:solidFill>
              </a:rPr>
              <a:t>: </a:t>
            </a:r>
            <a:br>
              <a:rPr lang="es-AR" sz="4400" dirty="0">
                <a:solidFill>
                  <a:schemeClr val="tx1"/>
                </a:solidFill>
              </a:rPr>
            </a:br>
            <a:r>
              <a:rPr lang="es-AR" sz="4400" b="1" dirty="0">
                <a:solidFill>
                  <a:schemeClr val="tx1"/>
                </a:solidFill>
              </a:rPr>
              <a:t>Bíceps Braquial</a:t>
            </a:r>
            <a:r>
              <a:rPr lang="es-AR" sz="4400" dirty="0">
                <a:solidFill>
                  <a:schemeClr val="tx1"/>
                </a:solidFill>
              </a:rPr>
              <a:t>:  Flexiona el codo. </a:t>
            </a:r>
            <a:br>
              <a:rPr lang="es-AR" sz="4400" dirty="0">
                <a:solidFill>
                  <a:schemeClr val="tx1"/>
                </a:solidFill>
              </a:rPr>
            </a:br>
            <a:r>
              <a:rPr lang="es-AR" sz="4400" b="1" dirty="0">
                <a:solidFill>
                  <a:schemeClr val="tx1"/>
                </a:solidFill>
              </a:rPr>
              <a:t>Tríceps Braquial</a:t>
            </a:r>
            <a:r>
              <a:rPr lang="es-AR" sz="4400" dirty="0">
                <a:solidFill>
                  <a:schemeClr val="tx1"/>
                </a:solidFill>
              </a:rPr>
              <a:t>: Extiende el codo.</a:t>
            </a:r>
            <a:br>
              <a:rPr lang="es-AR" sz="4400" dirty="0">
                <a:solidFill>
                  <a:schemeClr val="tx1"/>
                </a:solidFill>
              </a:rPr>
            </a:br>
            <a:endParaRPr lang="es-AR" sz="4400" dirty="0">
              <a:solidFill>
                <a:schemeClr val="tx1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1710836-7E24-4310-86BA-262905CA44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301" y="2895517"/>
            <a:ext cx="9639398" cy="396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29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06AFD68C-0C30-4589-95FA-10D044684DFC}"/>
              </a:ext>
            </a:extLst>
          </p:cNvPr>
          <p:cNvSpPr/>
          <p:nvPr/>
        </p:nvSpPr>
        <p:spPr>
          <a:xfrm>
            <a:off x="6978316" y="576329"/>
            <a:ext cx="52136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4000" b="1" dirty="0"/>
              <a:t>Cuádriceps Femoral</a:t>
            </a:r>
            <a:r>
              <a:rPr lang="es-AR" sz="4000" dirty="0"/>
              <a:t>: Extiende la  rodilla y flexiona la cadera. </a:t>
            </a:r>
          </a:p>
          <a:p>
            <a:br>
              <a:rPr lang="es-AR" sz="4000" dirty="0"/>
            </a:br>
            <a:r>
              <a:rPr lang="es-AR" sz="4000" b="1" dirty="0"/>
              <a:t>Hombros, Tórax, Espalda</a:t>
            </a:r>
            <a:r>
              <a:rPr lang="es-AR" sz="4000" dirty="0"/>
              <a:t>: </a:t>
            </a:r>
          </a:p>
          <a:p>
            <a:r>
              <a:rPr lang="es-AR" sz="4000" dirty="0"/>
              <a:t>Músculos que permiten la movilidad de la cintura escapular y la columna vertebral</a:t>
            </a:r>
            <a:r>
              <a:rPr lang="es-AR" sz="3600" dirty="0"/>
              <a:t>.</a:t>
            </a:r>
            <a:endParaRPr lang="es-AR" sz="400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77084CA-0484-4B60-A63A-D023289C9E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61" r="2473" b="5373"/>
          <a:stretch/>
        </p:blipFill>
        <p:spPr>
          <a:xfrm>
            <a:off x="-16042" y="-11770"/>
            <a:ext cx="6994358" cy="686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442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3AA87001-811C-4BFC-A6DB-61C4C544D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096000" cy="6858000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54B0071-3C95-477C-BE4C-B13409D5F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27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DC863C7-EB9E-424B-B618-F442EF5E4F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624" b="94624" l="26935" r="100000">
                        <a14:foregroundMark x1="57903" y1="32903" x2="56290" y2="87742"/>
                        <a14:foregroundMark x1="41290" y1="41935" x2="54194" y2="81720"/>
                        <a14:foregroundMark x1="86935" y1="52258" x2="94677" y2="52473"/>
                        <a14:foregroundMark x1="87581" y1="37634" x2="92581" y2="38280"/>
                        <a14:foregroundMark x1="88387" y1="21290" x2="95645" y2="22366"/>
                        <a14:foregroundMark x1="30968" y1="24946" x2="36129" y2="25806"/>
                        <a14:foregroundMark x1="36129" y1="44516" x2="28387" y2="43441"/>
                        <a14:foregroundMark x1="36774" y1="67957" x2="29516" y2="67097"/>
                        <a14:foregroundMark x1="32903" y1="84086" x2="36935" y2="84086"/>
                        <a14:foregroundMark x1="32419" y1="86452" x2="39194" y2="86882"/>
                        <a14:foregroundMark x1="36935" y1="92688" x2="41129" y2="87957"/>
                        <a14:foregroundMark x1="65968" y1="91183" x2="80806" y2="92258"/>
                      </a14:backgroundRemoval>
                    </a14:imgEffect>
                  </a14:imgLayer>
                </a14:imgProps>
              </a:ext>
            </a:extLst>
          </a:blip>
          <a:srcRect l="26936" t="15452" b="3614"/>
          <a:stretch/>
        </p:blipFill>
        <p:spPr>
          <a:xfrm>
            <a:off x="123740" y="110435"/>
            <a:ext cx="8121902" cy="674756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D7EF3D5-4AC0-4BB2-B083-5D9CAC017FDB}"/>
              </a:ext>
            </a:extLst>
          </p:cNvPr>
          <p:cNvSpPr/>
          <p:nvPr/>
        </p:nvSpPr>
        <p:spPr>
          <a:xfrm>
            <a:off x="8598568" y="2434025"/>
            <a:ext cx="31198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4000" b="1" dirty="0"/>
              <a:t>Glúteo Mayor</a:t>
            </a:r>
            <a:r>
              <a:rPr lang="es-AR" sz="4000" dirty="0"/>
              <a:t>: Extiende la cadera y rota la pierna. </a:t>
            </a:r>
          </a:p>
        </p:txBody>
      </p:sp>
    </p:spTree>
    <p:extLst>
      <p:ext uri="{BB962C8B-B14F-4D97-AF65-F5344CB8AC3E}">
        <p14:creationId xmlns:p14="http://schemas.microsoft.com/office/powerpoint/2010/main" val="2882569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6CFD91-1040-458B-9AC0-4E70F0A3986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28336" y="2444248"/>
            <a:ext cx="12192001" cy="3279775"/>
          </a:xfrm>
        </p:spPr>
        <p:txBody>
          <a:bodyPr>
            <a:noAutofit/>
          </a:bodyPr>
          <a:lstStyle/>
          <a:p>
            <a:br>
              <a:rPr lang="es-AR" sz="4800" dirty="0">
                <a:latin typeface="+mn-lt"/>
                <a:cs typeface="Arial" panose="020B0604020202020204" pitchFamily="34" charset="0"/>
              </a:rPr>
            </a:br>
            <a:r>
              <a:rPr lang="es-AR" sz="4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Son tejidos compuestos por células especializadas que se contraen y relajan para producir movimiento.</a:t>
            </a:r>
            <a:br>
              <a:rPr lang="es-AR" sz="4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s-AR" sz="4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Permiten el movimiento , mantienen la postura del cuerpo, estabilizan las articulaciones.</a:t>
            </a:r>
            <a:br>
              <a:rPr lang="es-AR" sz="4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s-AR" sz="4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139B6E7-C88D-4F34-B259-12296CAA0DB0}"/>
              </a:ext>
            </a:extLst>
          </p:cNvPr>
          <p:cNvSpPr/>
          <p:nvPr/>
        </p:nvSpPr>
        <p:spPr>
          <a:xfrm>
            <a:off x="1" y="764645"/>
            <a:ext cx="1219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6000" b="1" dirty="0">
                <a:latin typeface="Arial" panose="020B0604020202020204" pitchFamily="34" charset="0"/>
                <a:cs typeface="Arial" panose="020B0604020202020204" pitchFamily="34" charset="0"/>
              </a:rPr>
              <a:t>Músculos</a:t>
            </a:r>
            <a:r>
              <a:rPr lang="es-A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48811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343C3E-DDD0-45D4-AE9D-2227199F135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12192000" cy="6857999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s-AR" sz="4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Principales</a:t>
            </a:r>
            <a:r>
              <a:rPr lang="es-AR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s-AR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Regulación De la Temperatura Corporal  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-Mantenimiento de la Postura.                    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-Generación de Movimiento.                       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de los Órganos Internos.</a:t>
            </a:r>
          </a:p>
        </p:txBody>
      </p:sp>
    </p:spTree>
    <p:extLst>
      <p:ext uri="{BB962C8B-B14F-4D97-AF65-F5344CB8AC3E}">
        <p14:creationId xmlns:p14="http://schemas.microsoft.com/office/powerpoint/2010/main" val="1840601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2D04BBF-239A-45DE-8F42-83DE4F2B4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76" t="3371" r="6902" b="7856"/>
          <a:stretch/>
        </p:blipFill>
        <p:spPr>
          <a:xfrm>
            <a:off x="224590" y="0"/>
            <a:ext cx="11790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208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>
            <a:extLst>
              <a:ext uri="{FF2B5EF4-FFF2-40B4-BE49-F238E27FC236}">
                <a16:creationId xmlns:a16="http://schemas.microsoft.com/office/drawing/2014/main" id="{5C391B53-3343-41DA-BB6F-B96F0F62A953}"/>
              </a:ext>
            </a:extLst>
          </p:cNvPr>
          <p:cNvSpPr txBox="1">
            <a:spLocks/>
          </p:cNvSpPr>
          <p:nvPr/>
        </p:nvSpPr>
        <p:spPr>
          <a:xfrm>
            <a:off x="1100014" y="1748589"/>
            <a:ext cx="7753699" cy="41296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AR" sz="6000" b="1" dirty="0">
                <a:solidFill>
                  <a:schemeClr val="tx1"/>
                </a:solidFill>
              </a:rPr>
              <a:t>Músculos Lisos: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31F29A8-B5B0-473D-9269-F11E6A7CC175}"/>
              </a:ext>
            </a:extLst>
          </p:cNvPr>
          <p:cNvSpPr/>
          <p:nvPr/>
        </p:nvSpPr>
        <p:spPr>
          <a:xfrm>
            <a:off x="721895" y="2894092"/>
            <a:ext cx="71834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4800" b="1" dirty="0"/>
              <a:t> </a:t>
            </a:r>
            <a:r>
              <a:rPr lang="es-AR" sz="4000" dirty="0"/>
              <a:t>En la paredes de los órganos: Permiten el movimiento involuntario de sustancias a través de los órganos( </a:t>
            </a:r>
            <a:r>
              <a:rPr lang="es-AR" sz="4000" dirty="0" err="1"/>
              <a:t>ej</a:t>
            </a:r>
            <a:r>
              <a:rPr lang="es-AR" sz="4000" dirty="0"/>
              <a:t>: intestino)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D55A731-D195-460E-8F17-8203F24C1E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6865" b="13644"/>
          <a:stretch/>
        </p:blipFill>
        <p:spPr>
          <a:xfrm>
            <a:off x="8614611" y="1"/>
            <a:ext cx="3224464" cy="686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521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>
            <a:extLst>
              <a:ext uri="{FF2B5EF4-FFF2-40B4-BE49-F238E27FC236}">
                <a16:creationId xmlns:a16="http://schemas.microsoft.com/office/drawing/2014/main" id="{5C391B53-3343-41DA-BB6F-B96F0F62A953}"/>
              </a:ext>
            </a:extLst>
          </p:cNvPr>
          <p:cNvSpPr txBox="1">
            <a:spLocks/>
          </p:cNvSpPr>
          <p:nvPr/>
        </p:nvSpPr>
        <p:spPr>
          <a:xfrm>
            <a:off x="1100014" y="1748589"/>
            <a:ext cx="7753699" cy="41296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AR" sz="6000" b="1" dirty="0">
                <a:solidFill>
                  <a:schemeClr val="tx1"/>
                </a:solidFill>
              </a:rPr>
              <a:t>Músculos Cardíacos: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31F29A8-B5B0-473D-9269-F11E6A7CC175}"/>
              </a:ext>
            </a:extLst>
          </p:cNvPr>
          <p:cNvSpPr/>
          <p:nvPr/>
        </p:nvSpPr>
        <p:spPr>
          <a:xfrm>
            <a:off x="1809313" y="2894092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AR" sz="4800" b="1" dirty="0"/>
              <a:t> </a:t>
            </a:r>
            <a:r>
              <a:rPr lang="es-AR" sz="4000" dirty="0"/>
              <a:t>En la paredes del corazón: Bombea la sangre.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D55A731-D195-460E-8F17-8203F24C1E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00" t="-1472" r="265" b="15116"/>
          <a:stretch/>
        </p:blipFill>
        <p:spPr>
          <a:xfrm>
            <a:off x="8614611" y="1"/>
            <a:ext cx="3224464" cy="686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64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>
            <a:extLst>
              <a:ext uri="{FF2B5EF4-FFF2-40B4-BE49-F238E27FC236}">
                <a16:creationId xmlns:a16="http://schemas.microsoft.com/office/drawing/2014/main" id="{5C391B53-3343-41DA-BB6F-B96F0F62A953}"/>
              </a:ext>
            </a:extLst>
          </p:cNvPr>
          <p:cNvSpPr txBox="1">
            <a:spLocks/>
          </p:cNvSpPr>
          <p:nvPr/>
        </p:nvSpPr>
        <p:spPr>
          <a:xfrm>
            <a:off x="1100014" y="1748589"/>
            <a:ext cx="7753699" cy="41296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AR" sz="6000" b="1" dirty="0">
                <a:solidFill>
                  <a:schemeClr val="tx1"/>
                </a:solidFill>
              </a:rPr>
              <a:t>Músculos Estriados: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31F29A8-B5B0-473D-9269-F11E6A7CC175}"/>
              </a:ext>
            </a:extLst>
          </p:cNvPr>
          <p:cNvSpPr/>
          <p:nvPr/>
        </p:nvSpPr>
        <p:spPr>
          <a:xfrm>
            <a:off x="1443789" y="2894092"/>
            <a:ext cx="64615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4800" b="1" dirty="0"/>
              <a:t> </a:t>
            </a:r>
            <a:r>
              <a:rPr lang="es-AR" sz="4000" b="1" dirty="0"/>
              <a:t>En los músculos esqueléticos del cuerpo</a:t>
            </a:r>
            <a:endParaRPr lang="es-AR" sz="40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D55A731-D195-460E-8F17-8203F24C1E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36" t="-237" r="33729" b="13882"/>
          <a:stretch/>
        </p:blipFill>
        <p:spPr>
          <a:xfrm>
            <a:off x="8521804" y="-11394"/>
            <a:ext cx="3224464" cy="686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7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CF7017-F2AF-4081-83D5-5057458F21F3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769938"/>
            <a:ext cx="12192000" cy="3352800"/>
          </a:xfrm>
        </p:spPr>
        <p:txBody>
          <a:bodyPr>
            <a:noAutofit/>
          </a:bodyPr>
          <a:lstStyle/>
          <a:p>
            <a:pPr algn="ctr"/>
            <a:r>
              <a:rPr lang="es-AR" sz="4000" b="1" dirty="0">
                <a:solidFill>
                  <a:schemeClr val="tx1"/>
                </a:solidFill>
              </a:rPr>
              <a:t>Músculos Lisos: </a:t>
            </a:r>
            <a:r>
              <a:rPr lang="es-AR" sz="4000" dirty="0">
                <a:solidFill>
                  <a:schemeClr val="tx1"/>
                </a:solidFill>
              </a:rPr>
              <a:t>es un tejido muscular que funciona automática o sea involuntaria. Se encuentra en varias órganos ej.: Vías Respiratoria, Aparato Digestivo, Vías Urinarias, Piel, Ojos.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40C6C2A-A2F3-441A-8385-700E8570722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-16042" y="4206875"/>
            <a:ext cx="12192000" cy="1646238"/>
          </a:xfrm>
        </p:spPr>
        <p:txBody>
          <a:bodyPr>
            <a:noAutofit/>
          </a:bodyPr>
          <a:lstStyle/>
          <a:p>
            <a:pPr algn="ctr"/>
            <a:r>
              <a:rPr lang="es-AR" sz="4000" b="1" dirty="0">
                <a:solidFill>
                  <a:schemeClr val="tx1"/>
                </a:solidFill>
              </a:rPr>
              <a:t>Interviene en las Contracciones Uterinas al MOMENTO DEL TRABAJO DE PARTO</a:t>
            </a:r>
          </a:p>
        </p:txBody>
      </p:sp>
    </p:spTree>
    <p:extLst>
      <p:ext uri="{BB962C8B-B14F-4D97-AF65-F5344CB8AC3E}">
        <p14:creationId xmlns:p14="http://schemas.microsoft.com/office/powerpoint/2010/main" val="1163080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852341-DFA9-47A9-81F8-E6AFF8A815F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27360" y="-882399"/>
            <a:ext cx="10782300" cy="3352800"/>
          </a:xfrm>
        </p:spPr>
        <p:txBody>
          <a:bodyPr>
            <a:normAutofit/>
          </a:bodyPr>
          <a:lstStyle/>
          <a:p>
            <a:pPr algn="ctr"/>
            <a:r>
              <a:rPr lang="es-AR" sz="3600" b="1" dirty="0">
                <a:solidFill>
                  <a:schemeClr val="tx1"/>
                </a:solidFill>
              </a:rPr>
              <a:t>Músculos del Corazón:  </a:t>
            </a:r>
            <a:r>
              <a:rPr lang="es-AR" sz="3600" dirty="0">
                <a:solidFill>
                  <a:schemeClr val="tx1"/>
                </a:solidFill>
              </a:rPr>
              <a:t>(  Miocardio)  </a:t>
            </a:r>
            <a:r>
              <a:rPr lang="es-AR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</a:t>
            </a:r>
            <a:r>
              <a:rPr lang="es-AR" sz="3600" dirty="0">
                <a:solidFill>
                  <a:schemeClr val="tx1"/>
                </a:solidFill>
              </a:rPr>
              <a:t>: Es permitir  que el corazón bombee sangre de forma rítmica para que se pueda distribuir oxigeno y nutrientes a los tejidos del cuerpo.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4551689-9BF3-43C0-966C-0E1DCE76B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340" y="1732546"/>
            <a:ext cx="10435891" cy="512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72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E4DE4C-1D83-47FB-88AD-813CD431745B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12192000" cy="6857999"/>
          </a:xfrm>
        </p:spPr>
        <p:txBody>
          <a:bodyPr>
            <a:no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Características</a:t>
            </a:r>
            <a:r>
              <a:rPr lang="es-AR" sz="40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Clave de los Músculos:                 </a:t>
            </a:r>
            <a:b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b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Excitabilidad: </a:t>
            </a:r>
            <a:r>
              <a:rPr lang="es-AR" sz="40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La capacidad de los músculos de responder a los estímulos, como impulsos nerviosos, que desencadenan la contracción muscular.                                                                    </a:t>
            </a:r>
            <a:br>
              <a:rPr lang="es-AR" sz="40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Contractibilidad</a:t>
            </a:r>
            <a:r>
              <a:rPr lang="es-AR" sz="40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:</a:t>
            </a:r>
            <a:r>
              <a:rPr lang="es-AR" sz="40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s-AR" sz="40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La propiedad que permite a los músculos acortarse y generar fuerza, lo que a su vez produce el movimiento.</a:t>
            </a:r>
            <a:endParaRPr lang="es-AR" sz="40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430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234EF9-852F-4DC0-96AF-865CD02B7B57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Extensibilidad:  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capacidad de los músculos para estirarse o elongarse sin romperse, lo cual es esencial para una amplia gama de movimientos.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Elasticidad: 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capacidad de los músculos para volver a su longitud original después de ser estirados o contraídos.</a:t>
            </a: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3724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D5AB6C-8FA2-4A97-9995-7C02FB9339C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ctr"/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Acción de los Músculos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músculos agonistas son los que producen la fuerza principal para realizar el movimiento, los antagonistas se oponen a su acción, y los sinergistas ayudan al agonista a realizar la tarea o estabilizan la articulación.</a:t>
            </a:r>
          </a:p>
        </p:txBody>
      </p:sp>
    </p:spTree>
    <p:extLst>
      <p:ext uri="{BB962C8B-B14F-4D97-AF65-F5344CB8AC3E}">
        <p14:creationId xmlns:p14="http://schemas.microsoft.com/office/powerpoint/2010/main" val="3420317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AE1125-D219-4C51-A250-38896554B97E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Agonista: 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el musculo principal que genera el movimiento, ej. en la flexión de la rodilla , el musculo isquiotibial es el agonista.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Antagonista: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musculo que se opone al movimiento del agonista. Para la flexión de la rodilla, cuádriceps femoral seria el antagonista.</a:t>
            </a:r>
            <a:endParaRPr lang="es-AR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116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ED4CB-D066-4466-9C2C-D715A1506E97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Sinergista: 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Ayuda al agonista a realizar el movimiento o a estabilizar la articulación. Puede producir fuerza adicional o ayuda a guiar el movimiento.  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Músculos trabajan coordinadamente para realizar movimientos. El agonista produce la fuerza principal, el antagonista se opone o controla la acción, y el sinergista ayuda o estabiliza.</a:t>
            </a:r>
          </a:p>
        </p:txBody>
      </p:sp>
    </p:spTree>
    <p:extLst>
      <p:ext uri="{BB962C8B-B14F-4D97-AF65-F5344CB8AC3E}">
        <p14:creationId xmlns:p14="http://schemas.microsoft.com/office/powerpoint/2010/main" val="19155396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7B052DB-0AF1-44D4-8C0A-A1BAA9556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87" y="500062"/>
            <a:ext cx="690562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6855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0D80A0-6ABE-48D0-BC7A-3CEDA37CF6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"/>
            <a:ext cx="12192000" cy="6858000"/>
          </a:xfrm>
        </p:spPr>
        <p:txBody>
          <a:bodyPr>
            <a:no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Fascias Musculares: </a:t>
            </a:r>
            <a:b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capas de tejidos que rodean y separan los músculos, perimiendo su movimiento y proporcionando soporte, deslizamiento y fuerza a los músculos </a:t>
            </a: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actúan como una red).</a:t>
            </a:r>
            <a:b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Funciones: </a:t>
            </a:r>
            <a:b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Soporte: 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Proporciona estabilidad y sostén a los músculos.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Protección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Aíslan y protegen los músculos de lesiones.</a:t>
            </a:r>
          </a:p>
        </p:txBody>
      </p:sp>
    </p:spTree>
    <p:extLst>
      <p:ext uri="{BB962C8B-B14F-4D97-AF65-F5344CB8AC3E}">
        <p14:creationId xmlns:p14="http://schemas.microsoft.com/office/powerpoint/2010/main" val="13980655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3092AD0-BB73-4107-81B2-94746D99F5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08" b="8539"/>
          <a:stretch/>
        </p:blipFill>
        <p:spPr>
          <a:xfrm>
            <a:off x="1122947" y="0"/>
            <a:ext cx="9946106" cy="683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4240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7DAFE3-6A4A-4828-A567-F575A9611830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-16042" y="769937"/>
            <a:ext cx="12192000" cy="5598779"/>
          </a:xfrm>
        </p:spPr>
        <p:txBody>
          <a:bodyPr>
            <a:no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Movimiento: 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Permiten el movimiento fluido y la separación de los músculos.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Transmisión de Fuerza: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Ayuda a transmitir las fuerzas generadas por los músculos.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Capa que envuelve completamente un musculo esquelético se llama: Epimisio.</a:t>
            </a:r>
            <a:b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8697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57CD05-9A2A-422B-9D36-41B75767AC95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769938"/>
            <a:ext cx="12192000" cy="4812716"/>
          </a:xfrm>
        </p:spPr>
        <p:txBody>
          <a:bodyPr>
            <a:normAutofit/>
          </a:bodyPr>
          <a:lstStyle/>
          <a:p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Tendones:</a:t>
            </a:r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Son estructuras fibrosas que conectan los músculos con los huesos, transmitiendo la fuerza de la contracción muscular para permitir el movimiento. </a:t>
            </a: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Principal: Mover el hueso o estructura a la que están unidos.</a:t>
            </a:r>
          </a:p>
        </p:txBody>
      </p:sp>
    </p:spTree>
    <p:extLst>
      <p:ext uri="{BB962C8B-B14F-4D97-AF65-F5344CB8AC3E}">
        <p14:creationId xmlns:p14="http://schemas.microsoft.com/office/powerpoint/2010/main" val="1781920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D80AB-29CA-4BBF-B1A1-96D4BFA18F6C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" y="0"/>
            <a:ext cx="4523874" cy="6858000"/>
          </a:xfrm>
        </p:spPr>
        <p:txBody>
          <a:bodyPr>
            <a:normAutofit/>
          </a:bodyPr>
          <a:lstStyle/>
          <a:p>
            <a:pPr algn="ctr"/>
            <a:r>
              <a:rPr lang="es-AR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Ligamentos unen huesos entre si, los Tendones unen músculos a los huesos perimiendo el movimiento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2950EF3-8367-4CE2-A38E-54F1CB5DF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9517" y="0"/>
            <a:ext cx="6769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7993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BAF99DE-4583-4D20-849D-DFB8F2280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2" y="0"/>
            <a:ext cx="11630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29729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o">
  <a:themeElements>
    <a:clrScheme name="Metropolitano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Override1.xml><?xml version="1.0" encoding="utf-8"?>
<a:themeOverride xmlns:a="http://schemas.openxmlformats.org/drawingml/2006/main">
  <a:clrScheme name="Metropolitano">
    <a:dk1>
      <a:sysClr val="windowText" lastClr="000000"/>
    </a:dk1>
    <a:lt1>
      <a:sysClr val="window" lastClr="FFFFFF"/>
    </a:lt1>
    <a:dk2>
      <a:srgbClr val="162F33"/>
    </a:dk2>
    <a:lt2>
      <a:srgbClr val="EAF0E0"/>
    </a:lt2>
    <a:accent1>
      <a:srgbClr val="50B4C8"/>
    </a:accent1>
    <a:accent2>
      <a:srgbClr val="A8B97F"/>
    </a:accent2>
    <a:accent3>
      <a:srgbClr val="9B9256"/>
    </a:accent3>
    <a:accent4>
      <a:srgbClr val="657689"/>
    </a:accent4>
    <a:accent5>
      <a:srgbClr val="7A855D"/>
    </a:accent5>
    <a:accent6>
      <a:srgbClr val="84AC9D"/>
    </a:accent6>
    <a:hlink>
      <a:srgbClr val="2370CD"/>
    </a:hlink>
    <a:folHlink>
      <a:srgbClr val="87758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337</TotalTime>
  <Words>727</Words>
  <Application>Microsoft Office PowerPoint</Application>
  <PresentationFormat>Panorámica</PresentationFormat>
  <Paragraphs>29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9" baseType="lpstr">
      <vt:lpstr>Arial</vt:lpstr>
      <vt:lpstr>Calibri Light</vt:lpstr>
      <vt:lpstr>Metropolitano</vt:lpstr>
      <vt:lpstr>Músculos Del Cuerpo Humano</vt:lpstr>
      <vt:lpstr>Presentación de PowerPoint</vt:lpstr>
      <vt:lpstr>Músculos Esqueléticos:  Bíceps Braquial:  Flexiona el codo.  Tríceps Braquial: Extiende el codo. </vt:lpstr>
      <vt:lpstr>Presentación de PowerPoint</vt:lpstr>
      <vt:lpstr>Presentación de PowerPoint</vt:lpstr>
      <vt:lpstr>Presentación de PowerPoint</vt:lpstr>
      <vt:lpstr> Son tejidos compuestos por células especializadas que se contraen y relajan para producir movimiento. Permiten el movimiento , mantienen la postura del cuerpo, estabilizan las articulaciones.  </vt:lpstr>
      <vt:lpstr>Funciones Principales:                                    - Regulación De la Temperatura Corporal    -Mantenimiento de la Postura.                      -Generación de Movimiento.                         - Protección de los Órganos Internos.</vt:lpstr>
      <vt:lpstr>Presentación de PowerPoint</vt:lpstr>
      <vt:lpstr>Presentación de PowerPoint</vt:lpstr>
      <vt:lpstr>Presentación de PowerPoint</vt:lpstr>
      <vt:lpstr>Presentación de PowerPoint</vt:lpstr>
      <vt:lpstr>Músculos Lisos: es un tejido muscular que funciona automática o sea involuntaria. Se encuentra en varias órganos ej.: Vías Respiratoria, Aparato Digestivo, Vías Urinarias, Piel, Ojos.</vt:lpstr>
      <vt:lpstr>Músculos del Corazón:  (  Miocardio)  Función: Es permitir  que el corazón bombee sangre de forma rítmica para que se pueda distribuir oxigeno y nutrientes a los tejidos del cuerpo.</vt:lpstr>
      <vt:lpstr>Características  Clave de los Músculos:                   Excitabilidad: La capacidad de los músculos de responder a los estímulos, como impulsos nerviosos, que desencadenan la contracción muscular.                                                                      Contractibilidad:  La propiedad que permite a los músculos acortarse y generar fuerza, lo que a su vez produce el movimiento.</vt:lpstr>
      <vt:lpstr>Extensibilidad:  La capacidad de los músculos para estirarse o elongarse sin romperse, lo cual es esencial para una amplia gama de movimientos.  Elasticidad: La capacidad de los músculos para volver a su longitud original después de ser estirados o contraídos. </vt:lpstr>
      <vt:lpstr>Acción de los Músculos:   Los músculos agonistas son los que producen la fuerza principal para realizar el movimiento, los antagonistas se oponen a su acción, y los sinergistas ayudan al agonista a realizar la tarea o estabilizan la articulación.</vt:lpstr>
      <vt:lpstr>Agonista: Es el musculo principal que genera el movimiento, ej. en la flexión de la rodilla , el musculo isquiotibial es el agonista.  Antagonista: El musculo que se opone al movimiento del agonista. Para la flexión de la rodilla, cuádriceps femoral seria el antagonista.</vt:lpstr>
      <vt:lpstr>Sinergista: Ayuda al agonista a realizar el movimiento o a estabilizar la articulación. Puede producir fuerza adicional o ayuda a guiar el movimiento.     Los Músculos trabajan coordinadamente para realizar movimientos. El agonista produce la fuerza principal, el antagonista se opone o controla la acción, y el sinergista ayuda o estabiliza.</vt:lpstr>
      <vt:lpstr>Presentación de PowerPoint</vt:lpstr>
      <vt:lpstr>Fascias Musculares:  Son capas de tejidos que rodean y separan los músculos, perimiendo su movimiento y proporcionando soporte, deslizamiento y fuerza a los músculos ( actúan como una red).  Funciones:  Soporte: Proporciona estabilidad y sostén a los músculos.  Protección: Aíslan y protegen los músculos de lesiones.</vt:lpstr>
      <vt:lpstr>Presentación de PowerPoint</vt:lpstr>
      <vt:lpstr>Movimiento:  Permiten el movimiento fluido y la separación de los músculos.  Transmisión de Fuerza: Ayuda a transmitir las fuerzas generadas por los músculos.   La Capa que envuelve completamente un musculo esquelético se llama: Epimisio. </vt:lpstr>
      <vt:lpstr>Tendones: Son estructuras fibrosas que conectan los músculos con los huesos, transmitiendo la fuerza de la contracción muscular para permitir el movimiento.   Función Principal: Mover el hueso o estructura a la que están unidos.</vt:lpstr>
      <vt:lpstr>Los Ligamentos unen huesos entre si, los Tendones unen músculos a los huesos perimiendo el movimiento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Músculos Del Cuerpo Humano:  El cuerpo humano tiene mas de 650 músculos esqueléticos, son aquellos que permiten el movimiento de los huesos.</dc:title>
  <dc:creator>zulma_2023@hotmail.com</dc:creator>
  <cp:lastModifiedBy>zulma_2023@hotmail.com</cp:lastModifiedBy>
  <cp:revision>29</cp:revision>
  <dcterms:created xsi:type="dcterms:W3CDTF">2025-05-03T00:57:08Z</dcterms:created>
  <dcterms:modified xsi:type="dcterms:W3CDTF">2025-05-06T20:58:24Z</dcterms:modified>
</cp:coreProperties>
</file>