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rimo" panose="020B0604020202020204" pitchFamily="34" charset="0"/>
      <p:regular r:id="rId14"/>
    </p:embeddedFont>
    <p:embeddedFont>
      <p:font typeface="Arimo Bold" panose="020B0704020202020204" pitchFamily="34" charset="0"/>
      <p:regular r:id="rId15"/>
    </p:embeddedFont>
    <p:embeddedFont>
      <p:font typeface="Nunito" panose="02000000000000000000" pitchFamily="2" charset="0"/>
      <p:regular r:id="rId16"/>
    </p:embeddedFont>
    <p:embeddedFont>
      <p:font typeface="Nunito Bold" pitchFamily="2" charset="0"/>
      <p:regular r:id="rId17"/>
    </p:embeddedFont>
    <p:embeddedFont>
      <p:font typeface="Prompt Bold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5.fntdata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4.fntdata" /><Relationship Id="rId2" Type="http://schemas.openxmlformats.org/officeDocument/2006/relationships/slide" Target="slides/slide1.xml" /><Relationship Id="rId16" Type="http://schemas.openxmlformats.org/officeDocument/2006/relationships/font" Target="fonts/font3.fntdata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font" Target="fonts/font2.fntdata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font" Target="fonts/font1.fntdata" /><Relationship Id="rId22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Relationship Id="rId14" Type="http://schemas.openxmlformats.org/officeDocument/2006/relationships/image" Target="../media/image13.jpeg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Relationship Id="rId14" Type="http://schemas.openxmlformats.org/officeDocument/2006/relationships/image" Target="../media/image14.jpe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Relationship Id="rId14" Type="http://schemas.openxmlformats.org/officeDocument/2006/relationships/image" Target="../media/image15.jpe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Relationship Id="rId14" Type="http://schemas.openxmlformats.org/officeDocument/2006/relationships/image" Target="../media/image16.jpe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Relationship Id="rId14" Type="http://schemas.openxmlformats.org/officeDocument/2006/relationships/image" Target="../media/image17.jpe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 /><Relationship Id="rId13" Type="http://schemas.openxmlformats.org/officeDocument/2006/relationships/image" Target="../media/image12.svg" /><Relationship Id="rId3" Type="http://schemas.openxmlformats.org/officeDocument/2006/relationships/image" Target="../media/image2.svg" /><Relationship Id="rId7" Type="http://schemas.openxmlformats.org/officeDocument/2006/relationships/image" Target="../media/image6.svg" /><Relationship Id="rId12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11" Type="http://schemas.openxmlformats.org/officeDocument/2006/relationships/image" Target="../media/image10.svg" /><Relationship Id="rId5" Type="http://schemas.openxmlformats.org/officeDocument/2006/relationships/image" Target="../media/image4.svg" /><Relationship Id="rId10" Type="http://schemas.openxmlformats.org/officeDocument/2006/relationships/image" Target="../media/image9.png" /><Relationship Id="rId4" Type="http://schemas.openxmlformats.org/officeDocument/2006/relationships/image" Target="../media/image3.png" /><Relationship Id="rId9" Type="http://schemas.openxmlformats.org/officeDocument/2006/relationships/image" Target="../media/image8.sv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571682" y="1592586"/>
            <a:ext cx="9144636" cy="422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20"/>
              </a:lnSpc>
            </a:pPr>
            <a:r>
              <a:rPr lang="en-US" sz="8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Sistema Muscular Aparato Circulatorio y Sistema Linfático.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71682" y="7704846"/>
            <a:ext cx="914463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Integrante: Acosta, Noelia Georgina Jaquelina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71682" y="6171956"/>
            <a:ext cx="9144636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Segundo parcial: Anatomía.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Profesora: Simonelli Zulma.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15954" y="4409735"/>
            <a:ext cx="3456092" cy="5184138"/>
          </a:xfrm>
          <a:custGeom>
            <a:avLst/>
            <a:gdLst/>
            <a:ahLst/>
            <a:cxnLst/>
            <a:rect l="l" t="t" r="r" b="b"/>
            <a:pathLst>
              <a:path w="3456092" h="5184138">
                <a:moveTo>
                  <a:pt x="0" y="0"/>
                </a:moveTo>
                <a:lnTo>
                  <a:pt x="3456092" y="0"/>
                </a:lnTo>
                <a:lnTo>
                  <a:pt x="3456092" y="5184138"/>
                </a:lnTo>
                <a:lnTo>
                  <a:pt x="0" y="518413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371053" y="1746250"/>
            <a:ext cx="7545893" cy="13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¿Qué son los músculos?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76719" y="3434471"/>
            <a:ext cx="10315214" cy="77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Tejidos formados por células, se contraen y relajan para producir movimientos.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Ayudan a mantener postura y estabiliza articulaciones.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075643" y="3874256"/>
            <a:ext cx="4225096" cy="2784312"/>
            <a:chOff x="0" y="0"/>
            <a:chExt cx="1112782" cy="7333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12782" cy="733317"/>
            </a:xfrm>
            <a:custGeom>
              <a:avLst/>
              <a:gdLst/>
              <a:ahLst/>
              <a:cxnLst/>
              <a:rect l="l" t="t" r="r" b="b"/>
              <a:pathLst>
                <a:path w="1112782" h="733317">
                  <a:moveTo>
                    <a:pt x="93451" y="0"/>
                  </a:moveTo>
                  <a:lnTo>
                    <a:pt x="1019332" y="0"/>
                  </a:lnTo>
                  <a:cubicBezTo>
                    <a:pt x="1070943" y="0"/>
                    <a:pt x="1112782" y="41839"/>
                    <a:pt x="1112782" y="93451"/>
                  </a:cubicBezTo>
                  <a:lnTo>
                    <a:pt x="1112782" y="639866"/>
                  </a:lnTo>
                  <a:cubicBezTo>
                    <a:pt x="1112782" y="664651"/>
                    <a:pt x="1102937" y="688420"/>
                    <a:pt x="1085411" y="705946"/>
                  </a:cubicBezTo>
                  <a:cubicBezTo>
                    <a:pt x="1067886" y="723471"/>
                    <a:pt x="1044116" y="733317"/>
                    <a:pt x="1019332" y="733317"/>
                  </a:cubicBezTo>
                  <a:lnTo>
                    <a:pt x="93451" y="733317"/>
                  </a:lnTo>
                  <a:cubicBezTo>
                    <a:pt x="68666" y="733317"/>
                    <a:pt x="44896" y="723471"/>
                    <a:pt x="27371" y="705946"/>
                  </a:cubicBezTo>
                  <a:cubicBezTo>
                    <a:pt x="9846" y="688420"/>
                    <a:pt x="0" y="664651"/>
                    <a:pt x="0" y="639866"/>
                  </a:cubicBezTo>
                  <a:lnTo>
                    <a:pt x="0" y="93451"/>
                  </a:lnTo>
                  <a:cubicBezTo>
                    <a:pt x="0" y="68666"/>
                    <a:pt x="9846" y="44896"/>
                    <a:pt x="27371" y="27371"/>
                  </a:cubicBezTo>
                  <a:cubicBezTo>
                    <a:pt x="44896" y="9846"/>
                    <a:pt x="68666" y="0"/>
                    <a:pt x="93451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12782" cy="771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188191" y="1104900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Propiedades del músculo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83930" y="4966172"/>
            <a:ext cx="3608521" cy="379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Responde a estímulos.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73724" y="4195688"/>
            <a:ext cx="2828935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Excitabilidad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031452" y="3874256"/>
            <a:ext cx="4225096" cy="2784312"/>
            <a:chOff x="0" y="0"/>
            <a:chExt cx="1112782" cy="7333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12782" cy="733317"/>
            </a:xfrm>
            <a:custGeom>
              <a:avLst/>
              <a:gdLst/>
              <a:ahLst/>
              <a:cxnLst/>
              <a:rect l="l" t="t" r="r" b="b"/>
              <a:pathLst>
                <a:path w="1112782" h="733317">
                  <a:moveTo>
                    <a:pt x="93451" y="0"/>
                  </a:moveTo>
                  <a:lnTo>
                    <a:pt x="1019332" y="0"/>
                  </a:lnTo>
                  <a:cubicBezTo>
                    <a:pt x="1070943" y="0"/>
                    <a:pt x="1112782" y="41839"/>
                    <a:pt x="1112782" y="93451"/>
                  </a:cubicBezTo>
                  <a:lnTo>
                    <a:pt x="1112782" y="639866"/>
                  </a:lnTo>
                  <a:cubicBezTo>
                    <a:pt x="1112782" y="664651"/>
                    <a:pt x="1102937" y="688420"/>
                    <a:pt x="1085411" y="705946"/>
                  </a:cubicBezTo>
                  <a:cubicBezTo>
                    <a:pt x="1067886" y="723471"/>
                    <a:pt x="1044116" y="733317"/>
                    <a:pt x="1019332" y="733317"/>
                  </a:cubicBezTo>
                  <a:lnTo>
                    <a:pt x="93451" y="733317"/>
                  </a:lnTo>
                  <a:cubicBezTo>
                    <a:pt x="68666" y="733317"/>
                    <a:pt x="44896" y="723471"/>
                    <a:pt x="27371" y="705946"/>
                  </a:cubicBezTo>
                  <a:cubicBezTo>
                    <a:pt x="9846" y="688420"/>
                    <a:pt x="0" y="664651"/>
                    <a:pt x="0" y="639866"/>
                  </a:cubicBezTo>
                  <a:lnTo>
                    <a:pt x="0" y="93451"/>
                  </a:lnTo>
                  <a:cubicBezTo>
                    <a:pt x="0" y="68666"/>
                    <a:pt x="9846" y="44896"/>
                    <a:pt x="27371" y="27371"/>
                  </a:cubicBezTo>
                  <a:cubicBezTo>
                    <a:pt x="44896" y="9846"/>
                    <a:pt x="68666" y="0"/>
                    <a:pt x="93451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12782" cy="771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339739" y="4966172"/>
            <a:ext cx="3608521" cy="77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Contrae y produce fuerza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de un estímulo.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07976" y="4195688"/>
            <a:ext cx="3472047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Contractilidad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87261" y="3874256"/>
            <a:ext cx="4225096" cy="2784312"/>
            <a:chOff x="0" y="0"/>
            <a:chExt cx="1112782" cy="73331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12782" cy="733317"/>
            </a:xfrm>
            <a:custGeom>
              <a:avLst/>
              <a:gdLst/>
              <a:ahLst/>
              <a:cxnLst/>
              <a:rect l="l" t="t" r="r" b="b"/>
              <a:pathLst>
                <a:path w="1112782" h="733317">
                  <a:moveTo>
                    <a:pt x="93451" y="0"/>
                  </a:moveTo>
                  <a:lnTo>
                    <a:pt x="1019332" y="0"/>
                  </a:lnTo>
                  <a:cubicBezTo>
                    <a:pt x="1070943" y="0"/>
                    <a:pt x="1112782" y="41839"/>
                    <a:pt x="1112782" y="93451"/>
                  </a:cubicBezTo>
                  <a:lnTo>
                    <a:pt x="1112782" y="639866"/>
                  </a:lnTo>
                  <a:cubicBezTo>
                    <a:pt x="1112782" y="664651"/>
                    <a:pt x="1102937" y="688420"/>
                    <a:pt x="1085411" y="705946"/>
                  </a:cubicBezTo>
                  <a:cubicBezTo>
                    <a:pt x="1067886" y="723471"/>
                    <a:pt x="1044116" y="733317"/>
                    <a:pt x="1019332" y="733317"/>
                  </a:cubicBezTo>
                  <a:lnTo>
                    <a:pt x="93451" y="733317"/>
                  </a:lnTo>
                  <a:cubicBezTo>
                    <a:pt x="68666" y="733317"/>
                    <a:pt x="44896" y="723471"/>
                    <a:pt x="27371" y="705946"/>
                  </a:cubicBezTo>
                  <a:cubicBezTo>
                    <a:pt x="9846" y="688420"/>
                    <a:pt x="0" y="664651"/>
                    <a:pt x="0" y="639866"/>
                  </a:cubicBezTo>
                  <a:lnTo>
                    <a:pt x="0" y="93451"/>
                  </a:lnTo>
                  <a:cubicBezTo>
                    <a:pt x="0" y="68666"/>
                    <a:pt x="9846" y="44896"/>
                    <a:pt x="27371" y="27371"/>
                  </a:cubicBezTo>
                  <a:cubicBezTo>
                    <a:pt x="44896" y="9846"/>
                    <a:pt x="68666" y="0"/>
                    <a:pt x="93451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112782" cy="771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295548" y="4966172"/>
            <a:ext cx="3608521" cy="77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Músculo se estira, no genera daño.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019945" y="4195688"/>
            <a:ext cx="4159727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Extensibilidad</a:t>
            </a:r>
          </a:p>
        </p:txBody>
      </p:sp>
      <p:sp>
        <p:nvSpPr>
          <p:cNvPr id="24" name="Freeform 24"/>
          <p:cNvSpPr/>
          <p:nvPr/>
        </p:nvSpPr>
        <p:spPr>
          <a:xfrm>
            <a:off x="4353937" y="2823202"/>
            <a:ext cx="9580126" cy="843183"/>
          </a:xfrm>
          <a:custGeom>
            <a:avLst/>
            <a:gdLst/>
            <a:ahLst/>
            <a:cxnLst/>
            <a:rect l="l" t="t" r="r" b="b"/>
            <a:pathLst>
              <a:path w="9580126" h="843183">
                <a:moveTo>
                  <a:pt x="0" y="843183"/>
                </a:moveTo>
                <a:lnTo>
                  <a:pt x="0" y="228600"/>
                </a:lnTo>
                <a:cubicBezTo>
                  <a:pt x="0" y="167971"/>
                  <a:pt x="24085" y="109826"/>
                  <a:pt x="66955" y="66955"/>
                </a:cubicBezTo>
                <a:cubicBezTo>
                  <a:pt x="109826" y="24084"/>
                  <a:pt x="167971" y="0"/>
                  <a:pt x="228600" y="0"/>
                </a:cubicBezTo>
                <a:lnTo>
                  <a:pt x="9351526" y="0"/>
                </a:lnTo>
                <a:cubicBezTo>
                  <a:pt x="9412155" y="0"/>
                  <a:pt x="9470300" y="24084"/>
                  <a:pt x="9513170" y="66955"/>
                </a:cubicBezTo>
                <a:cubicBezTo>
                  <a:pt x="9556042" y="109826"/>
                  <a:pt x="9580126" y="167971"/>
                  <a:pt x="9580126" y="228600"/>
                </a:cubicBezTo>
                <a:lnTo>
                  <a:pt x="9580126" y="741411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5" name="AutoShape 25"/>
          <p:cNvSpPr/>
          <p:nvPr/>
        </p:nvSpPr>
        <p:spPr>
          <a:xfrm>
            <a:off x="9144000" y="2804152"/>
            <a:ext cx="0" cy="84139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oval" w="lg" len="lg"/>
          </a:ln>
        </p:spPr>
      </p:sp>
      <p:grpSp>
        <p:nvGrpSpPr>
          <p:cNvPr id="26" name="Group 26"/>
          <p:cNvGrpSpPr/>
          <p:nvPr/>
        </p:nvGrpSpPr>
        <p:grpSpPr>
          <a:xfrm>
            <a:off x="8835713" y="7001804"/>
            <a:ext cx="4225096" cy="2603894"/>
            <a:chOff x="0" y="0"/>
            <a:chExt cx="1112782" cy="68579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12782" cy="685799"/>
            </a:xfrm>
            <a:custGeom>
              <a:avLst/>
              <a:gdLst/>
              <a:ahLst/>
              <a:cxnLst/>
              <a:rect l="l" t="t" r="r" b="b"/>
              <a:pathLst>
                <a:path w="1112782" h="685799">
                  <a:moveTo>
                    <a:pt x="93451" y="0"/>
                  </a:moveTo>
                  <a:lnTo>
                    <a:pt x="1019332" y="0"/>
                  </a:lnTo>
                  <a:cubicBezTo>
                    <a:pt x="1070943" y="0"/>
                    <a:pt x="1112782" y="41839"/>
                    <a:pt x="1112782" y="93451"/>
                  </a:cubicBezTo>
                  <a:lnTo>
                    <a:pt x="1112782" y="592349"/>
                  </a:lnTo>
                  <a:cubicBezTo>
                    <a:pt x="1112782" y="617133"/>
                    <a:pt x="1102937" y="640903"/>
                    <a:pt x="1085411" y="658428"/>
                  </a:cubicBezTo>
                  <a:cubicBezTo>
                    <a:pt x="1067886" y="675954"/>
                    <a:pt x="1044116" y="685799"/>
                    <a:pt x="1019332" y="685799"/>
                  </a:cubicBezTo>
                  <a:lnTo>
                    <a:pt x="93451" y="685799"/>
                  </a:lnTo>
                  <a:cubicBezTo>
                    <a:pt x="68666" y="685799"/>
                    <a:pt x="44896" y="675954"/>
                    <a:pt x="27371" y="658428"/>
                  </a:cubicBezTo>
                  <a:cubicBezTo>
                    <a:pt x="9846" y="640903"/>
                    <a:pt x="0" y="617133"/>
                    <a:pt x="0" y="592349"/>
                  </a:cubicBezTo>
                  <a:lnTo>
                    <a:pt x="0" y="93451"/>
                  </a:lnTo>
                  <a:cubicBezTo>
                    <a:pt x="0" y="68666"/>
                    <a:pt x="9846" y="44896"/>
                    <a:pt x="27371" y="27371"/>
                  </a:cubicBezTo>
                  <a:cubicBezTo>
                    <a:pt x="44896" y="9846"/>
                    <a:pt x="68666" y="0"/>
                    <a:pt x="93451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112782" cy="7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0880023" y="2896791"/>
            <a:ext cx="6410580" cy="4105013"/>
          </a:xfrm>
          <a:custGeom>
            <a:avLst/>
            <a:gdLst/>
            <a:ahLst/>
            <a:cxnLst/>
            <a:rect l="l" t="t" r="r" b="b"/>
            <a:pathLst>
              <a:path w="6410580" h="4105013">
                <a:moveTo>
                  <a:pt x="3054040" y="0"/>
                </a:moveTo>
                <a:lnTo>
                  <a:pt x="6181981" y="0"/>
                </a:lnTo>
                <a:cubicBezTo>
                  <a:pt x="6242609" y="0"/>
                  <a:pt x="6300755" y="24085"/>
                  <a:pt x="6343625" y="66956"/>
                </a:cubicBezTo>
                <a:cubicBezTo>
                  <a:pt x="6386497" y="109827"/>
                  <a:pt x="6410581" y="167972"/>
                  <a:pt x="6410581" y="228600"/>
                </a:cubicBezTo>
                <a:lnTo>
                  <a:pt x="6410581" y="3876413"/>
                </a:lnTo>
                <a:cubicBezTo>
                  <a:pt x="6410581" y="4002665"/>
                  <a:pt x="6308233" y="4105013"/>
                  <a:pt x="6181981" y="4105013"/>
                </a:cubicBezTo>
                <a:lnTo>
                  <a:pt x="0" y="4105013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0" name="TextBox 30"/>
          <p:cNvSpPr txBox="1"/>
          <p:nvPr/>
        </p:nvSpPr>
        <p:spPr>
          <a:xfrm>
            <a:off x="9144000" y="7390521"/>
            <a:ext cx="3472047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Elasticidad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44000" y="7894811"/>
            <a:ext cx="3608521" cy="117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Vuelve a su forma, tamaño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después de estirar o 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contraer.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188191" y="1104900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Funciones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574766" y="4051142"/>
            <a:ext cx="3539293" cy="1101312"/>
            <a:chOff x="0" y="0"/>
            <a:chExt cx="932159" cy="2900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2159" cy="290058"/>
            </a:xfrm>
            <a:custGeom>
              <a:avLst/>
              <a:gdLst/>
              <a:ahLst/>
              <a:cxnLst/>
              <a:rect l="l" t="t" r="r" b="b"/>
              <a:pathLst>
                <a:path w="932159" h="290058">
                  <a:moveTo>
                    <a:pt x="111558" y="0"/>
                  </a:moveTo>
                  <a:lnTo>
                    <a:pt x="820601" y="0"/>
                  </a:lnTo>
                  <a:cubicBezTo>
                    <a:pt x="882213" y="0"/>
                    <a:pt x="932159" y="49946"/>
                    <a:pt x="932159" y="111558"/>
                  </a:cubicBezTo>
                  <a:lnTo>
                    <a:pt x="932159" y="178499"/>
                  </a:lnTo>
                  <a:cubicBezTo>
                    <a:pt x="932159" y="208086"/>
                    <a:pt x="920406" y="236462"/>
                    <a:pt x="899485" y="257383"/>
                  </a:cubicBezTo>
                  <a:cubicBezTo>
                    <a:pt x="878563" y="278304"/>
                    <a:pt x="850188" y="290058"/>
                    <a:pt x="820601" y="290058"/>
                  </a:cubicBezTo>
                  <a:lnTo>
                    <a:pt x="111558" y="290058"/>
                  </a:lnTo>
                  <a:cubicBezTo>
                    <a:pt x="81971" y="290058"/>
                    <a:pt x="53596" y="278304"/>
                    <a:pt x="32675" y="257383"/>
                  </a:cubicBezTo>
                  <a:cubicBezTo>
                    <a:pt x="11753" y="236462"/>
                    <a:pt x="0" y="208086"/>
                    <a:pt x="0" y="178499"/>
                  </a:cubicBezTo>
                  <a:lnTo>
                    <a:pt x="0" y="111558"/>
                  </a:lnTo>
                  <a:cubicBezTo>
                    <a:pt x="0" y="81971"/>
                    <a:pt x="11753" y="53596"/>
                    <a:pt x="32675" y="32675"/>
                  </a:cubicBezTo>
                  <a:cubicBezTo>
                    <a:pt x="53596" y="11753"/>
                    <a:pt x="81971" y="0"/>
                    <a:pt x="111558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32159" cy="328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89143" y="4218893"/>
            <a:ext cx="3148638" cy="8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Mueve el</a:t>
            </a:r>
          </a:p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cuerpo.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265071" y="6524625"/>
            <a:ext cx="3539293" cy="1360615"/>
            <a:chOff x="0" y="0"/>
            <a:chExt cx="4719057" cy="1814153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4719057" cy="1814153"/>
              <a:chOff x="0" y="0"/>
              <a:chExt cx="932159" cy="35835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932159" cy="358351"/>
              </a:xfrm>
              <a:custGeom>
                <a:avLst/>
                <a:gdLst/>
                <a:ahLst/>
                <a:cxnLst/>
                <a:rect l="l" t="t" r="r" b="b"/>
                <a:pathLst>
                  <a:path w="932159" h="358351">
                    <a:moveTo>
                      <a:pt x="111558" y="0"/>
                    </a:moveTo>
                    <a:lnTo>
                      <a:pt x="820601" y="0"/>
                    </a:lnTo>
                    <a:cubicBezTo>
                      <a:pt x="882213" y="0"/>
                      <a:pt x="932159" y="49946"/>
                      <a:pt x="932159" y="111558"/>
                    </a:cubicBezTo>
                    <a:lnTo>
                      <a:pt x="932159" y="246793"/>
                    </a:lnTo>
                    <a:cubicBezTo>
                      <a:pt x="932159" y="276380"/>
                      <a:pt x="920406" y="304755"/>
                      <a:pt x="899485" y="325677"/>
                    </a:cubicBezTo>
                    <a:cubicBezTo>
                      <a:pt x="878563" y="346598"/>
                      <a:pt x="850188" y="358351"/>
                      <a:pt x="820601" y="358351"/>
                    </a:cubicBezTo>
                    <a:lnTo>
                      <a:pt x="111558" y="358351"/>
                    </a:lnTo>
                    <a:cubicBezTo>
                      <a:pt x="81971" y="358351"/>
                      <a:pt x="53596" y="346598"/>
                      <a:pt x="32675" y="325677"/>
                    </a:cubicBezTo>
                    <a:cubicBezTo>
                      <a:pt x="11753" y="304755"/>
                      <a:pt x="0" y="276380"/>
                      <a:pt x="0" y="246793"/>
                    </a:cubicBezTo>
                    <a:lnTo>
                      <a:pt x="0" y="111558"/>
                    </a:lnTo>
                    <a:cubicBezTo>
                      <a:pt x="0" y="81971"/>
                      <a:pt x="11753" y="53596"/>
                      <a:pt x="32675" y="32675"/>
                    </a:cubicBezTo>
                    <a:cubicBezTo>
                      <a:pt x="53596" y="11753"/>
                      <a:pt x="81971" y="0"/>
                      <a:pt x="111558" y="0"/>
                    </a:cubicBezTo>
                    <a:close/>
                  </a:path>
                </a:pathLst>
              </a:custGeom>
              <a:solidFill>
                <a:srgbClr val="F6F4EC"/>
              </a:solidFill>
              <a:ln w="38100" cap="rnd">
                <a:solidFill>
                  <a:srgbClr val="473632"/>
                </a:solidFill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932159" cy="3964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60437" y="383837"/>
              <a:ext cx="4198184" cy="1084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Mantiene la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postura.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83636" y="6524625"/>
            <a:ext cx="3539293" cy="1360615"/>
            <a:chOff x="0" y="0"/>
            <a:chExt cx="4719057" cy="1814153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4719057" cy="1814153"/>
              <a:chOff x="0" y="0"/>
              <a:chExt cx="932159" cy="35835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32159" cy="358351"/>
              </a:xfrm>
              <a:custGeom>
                <a:avLst/>
                <a:gdLst/>
                <a:ahLst/>
                <a:cxnLst/>
                <a:rect l="l" t="t" r="r" b="b"/>
                <a:pathLst>
                  <a:path w="932159" h="358351">
                    <a:moveTo>
                      <a:pt x="111558" y="0"/>
                    </a:moveTo>
                    <a:lnTo>
                      <a:pt x="820601" y="0"/>
                    </a:lnTo>
                    <a:cubicBezTo>
                      <a:pt x="882213" y="0"/>
                      <a:pt x="932159" y="49946"/>
                      <a:pt x="932159" y="111558"/>
                    </a:cubicBezTo>
                    <a:lnTo>
                      <a:pt x="932159" y="246793"/>
                    </a:lnTo>
                    <a:cubicBezTo>
                      <a:pt x="932159" y="276380"/>
                      <a:pt x="920406" y="304755"/>
                      <a:pt x="899485" y="325677"/>
                    </a:cubicBezTo>
                    <a:cubicBezTo>
                      <a:pt x="878563" y="346598"/>
                      <a:pt x="850188" y="358351"/>
                      <a:pt x="820601" y="358351"/>
                    </a:cubicBezTo>
                    <a:lnTo>
                      <a:pt x="111558" y="358351"/>
                    </a:lnTo>
                    <a:cubicBezTo>
                      <a:pt x="81971" y="358351"/>
                      <a:pt x="53596" y="346598"/>
                      <a:pt x="32675" y="325677"/>
                    </a:cubicBezTo>
                    <a:cubicBezTo>
                      <a:pt x="11753" y="304755"/>
                      <a:pt x="0" y="276380"/>
                      <a:pt x="0" y="246793"/>
                    </a:cubicBezTo>
                    <a:lnTo>
                      <a:pt x="0" y="111558"/>
                    </a:lnTo>
                    <a:cubicBezTo>
                      <a:pt x="0" y="81971"/>
                      <a:pt x="11753" y="53596"/>
                      <a:pt x="32675" y="32675"/>
                    </a:cubicBezTo>
                    <a:cubicBezTo>
                      <a:pt x="53596" y="11753"/>
                      <a:pt x="81971" y="0"/>
                      <a:pt x="111558" y="0"/>
                    </a:cubicBezTo>
                    <a:close/>
                  </a:path>
                </a:pathLst>
              </a:custGeom>
              <a:solidFill>
                <a:srgbClr val="F6F4EC"/>
              </a:solidFill>
              <a:ln w="38100" cap="rnd">
                <a:solidFill>
                  <a:srgbClr val="473632"/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932159" cy="3964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60437" y="383837"/>
              <a:ext cx="4198184" cy="1084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Produce calor corporal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173942" y="4051142"/>
            <a:ext cx="3539293" cy="1882362"/>
            <a:chOff x="0" y="0"/>
            <a:chExt cx="932159" cy="49576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32159" cy="495766"/>
            </a:xfrm>
            <a:custGeom>
              <a:avLst/>
              <a:gdLst/>
              <a:ahLst/>
              <a:cxnLst/>
              <a:rect l="l" t="t" r="r" b="b"/>
              <a:pathLst>
                <a:path w="932159" h="495766">
                  <a:moveTo>
                    <a:pt x="111558" y="0"/>
                  </a:moveTo>
                  <a:lnTo>
                    <a:pt x="820601" y="0"/>
                  </a:lnTo>
                  <a:cubicBezTo>
                    <a:pt x="882213" y="0"/>
                    <a:pt x="932159" y="49946"/>
                    <a:pt x="932159" y="111558"/>
                  </a:cubicBezTo>
                  <a:lnTo>
                    <a:pt x="932159" y="384208"/>
                  </a:lnTo>
                  <a:cubicBezTo>
                    <a:pt x="932159" y="413795"/>
                    <a:pt x="920406" y="442170"/>
                    <a:pt x="899485" y="463092"/>
                  </a:cubicBezTo>
                  <a:cubicBezTo>
                    <a:pt x="878563" y="484013"/>
                    <a:pt x="850188" y="495766"/>
                    <a:pt x="820601" y="495766"/>
                  </a:cubicBezTo>
                  <a:lnTo>
                    <a:pt x="111558" y="495766"/>
                  </a:lnTo>
                  <a:cubicBezTo>
                    <a:pt x="81971" y="495766"/>
                    <a:pt x="53596" y="484013"/>
                    <a:pt x="32675" y="463092"/>
                  </a:cubicBezTo>
                  <a:cubicBezTo>
                    <a:pt x="11753" y="442170"/>
                    <a:pt x="0" y="413795"/>
                    <a:pt x="0" y="384208"/>
                  </a:cubicBezTo>
                  <a:lnTo>
                    <a:pt x="0" y="111558"/>
                  </a:lnTo>
                  <a:cubicBezTo>
                    <a:pt x="0" y="81971"/>
                    <a:pt x="11753" y="53596"/>
                    <a:pt x="32675" y="32675"/>
                  </a:cubicBezTo>
                  <a:cubicBezTo>
                    <a:pt x="53596" y="11753"/>
                    <a:pt x="81971" y="0"/>
                    <a:pt x="111558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932159" cy="533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369269" y="4249373"/>
            <a:ext cx="3148638" cy="158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Colabora con la circulación de la sangre y linfática.</a:t>
            </a:r>
          </a:p>
        </p:txBody>
      </p:sp>
      <p:sp>
        <p:nvSpPr>
          <p:cNvPr id="27" name="Freeform 27"/>
          <p:cNvSpPr/>
          <p:nvPr/>
        </p:nvSpPr>
        <p:spPr>
          <a:xfrm>
            <a:off x="4363462" y="2456177"/>
            <a:ext cx="9580126" cy="1291137"/>
          </a:xfrm>
          <a:custGeom>
            <a:avLst/>
            <a:gdLst/>
            <a:ahLst/>
            <a:cxnLst/>
            <a:rect l="l" t="t" r="r" b="b"/>
            <a:pathLst>
              <a:path w="9580126" h="1291137">
                <a:moveTo>
                  <a:pt x="0" y="1291137"/>
                </a:moveTo>
                <a:lnTo>
                  <a:pt x="0" y="228600"/>
                </a:lnTo>
                <a:cubicBezTo>
                  <a:pt x="0" y="102347"/>
                  <a:pt x="102348" y="0"/>
                  <a:pt x="228600" y="0"/>
                </a:cubicBezTo>
                <a:lnTo>
                  <a:pt x="9351526" y="0"/>
                </a:lnTo>
                <a:cubicBezTo>
                  <a:pt x="9412155" y="0"/>
                  <a:pt x="9470300" y="24084"/>
                  <a:pt x="9513170" y="66955"/>
                </a:cubicBezTo>
                <a:cubicBezTo>
                  <a:pt x="9556042" y="109826"/>
                  <a:pt x="9580126" y="167971"/>
                  <a:pt x="9580126" y="228600"/>
                </a:cubicBezTo>
                <a:lnTo>
                  <a:pt x="9580126" y="1189364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8" name="Freeform 28"/>
          <p:cNvSpPr/>
          <p:nvPr/>
        </p:nvSpPr>
        <p:spPr>
          <a:xfrm>
            <a:off x="7044243" y="5121328"/>
            <a:ext cx="4199514" cy="1215241"/>
          </a:xfrm>
          <a:custGeom>
            <a:avLst/>
            <a:gdLst/>
            <a:ahLst/>
            <a:cxnLst/>
            <a:rect l="l" t="t" r="r" b="b"/>
            <a:pathLst>
              <a:path w="4199514" h="1215241">
                <a:moveTo>
                  <a:pt x="0" y="1215241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3970914" y="0"/>
                </a:lnTo>
                <a:cubicBezTo>
                  <a:pt x="4031543" y="0"/>
                  <a:pt x="4089688" y="24085"/>
                  <a:pt x="4132559" y="66955"/>
                </a:cubicBezTo>
                <a:cubicBezTo>
                  <a:pt x="4175430" y="109826"/>
                  <a:pt x="4199514" y="167972"/>
                  <a:pt x="4199514" y="228600"/>
                </a:cubicBezTo>
                <a:lnTo>
                  <a:pt x="4199514" y="1215241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9" name="AutoShape 29"/>
          <p:cNvSpPr/>
          <p:nvPr/>
        </p:nvSpPr>
        <p:spPr>
          <a:xfrm flipV="1">
            <a:off x="9144000" y="2438522"/>
            <a:ext cx="0" cy="60003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374354" y="8438913"/>
            <a:ext cx="3539293" cy="1751140"/>
            <a:chOff x="0" y="0"/>
            <a:chExt cx="4719057" cy="233485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4719057" cy="2334853"/>
              <a:chOff x="0" y="0"/>
              <a:chExt cx="932159" cy="461206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932159" cy="461206"/>
              </a:xfrm>
              <a:custGeom>
                <a:avLst/>
                <a:gdLst/>
                <a:ahLst/>
                <a:cxnLst/>
                <a:rect l="l" t="t" r="r" b="b"/>
                <a:pathLst>
                  <a:path w="932159" h="461206">
                    <a:moveTo>
                      <a:pt x="111558" y="0"/>
                    </a:moveTo>
                    <a:lnTo>
                      <a:pt x="820601" y="0"/>
                    </a:lnTo>
                    <a:cubicBezTo>
                      <a:pt x="882213" y="0"/>
                      <a:pt x="932159" y="49946"/>
                      <a:pt x="932159" y="111558"/>
                    </a:cubicBezTo>
                    <a:lnTo>
                      <a:pt x="932159" y="349647"/>
                    </a:lnTo>
                    <a:cubicBezTo>
                      <a:pt x="932159" y="379234"/>
                      <a:pt x="920406" y="407610"/>
                      <a:pt x="899485" y="428531"/>
                    </a:cubicBezTo>
                    <a:cubicBezTo>
                      <a:pt x="878563" y="449452"/>
                      <a:pt x="850188" y="461206"/>
                      <a:pt x="820601" y="461206"/>
                    </a:cubicBezTo>
                    <a:lnTo>
                      <a:pt x="111558" y="461206"/>
                    </a:lnTo>
                    <a:cubicBezTo>
                      <a:pt x="81971" y="461206"/>
                      <a:pt x="53596" y="449452"/>
                      <a:pt x="32675" y="428531"/>
                    </a:cubicBezTo>
                    <a:cubicBezTo>
                      <a:pt x="11753" y="407610"/>
                      <a:pt x="0" y="379234"/>
                      <a:pt x="0" y="349647"/>
                    </a:cubicBezTo>
                    <a:lnTo>
                      <a:pt x="0" y="111558"/>
                    </a:lnTo>
                    <a:cubicBezTo>
                      <a:pt x="0" y="81971"/>
                      <a:pt x="11753" y="53596"/>
                      <a:pt x="32675" y="32675"/>
                    </a:cubicBezTo>
                    <a:cubicBezTo>
                      <a:pt x="53596" y="11753"/>
                      <a:pt x="81971" y="0"/>
                      <a:pt x="111558" y="0"/>
                    </a:cubicBezTo>
                    <a:close/>
                  </a:path>
                </a:pathLst>
              </a:custGeom>
              <a:solidFill>
                <a:srgbClr val="F6F4EC"/>
              </a:solidFill>
              <a:ln w="38100" cap="rnd">
                <a:solidFill>
                  <a:srgbClr val="473632"/>
                </a:solidFill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932159" cy="4993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60437" y="383837"/>
              <a:ext cx="4198184" cy="1605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Protege órganos y estructuras.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188191" y="1104900"/>
            <a:ext cx="9911618" cy="13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Tipos de músculos y sus acciones.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17158" y="3220720"/>
            <a:ext cx="4814881" cy="358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Músculo esquelético: estriado, de movimientos voluntarios.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Músculo cardíaco: forma el corazón, estriado, es involuntario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 Músculo liso: no tiene estrías, movimiento involuntario. Se encuentra en el órgano e intestino.</a:t>
            </a:r>
          </a:p>
          <a:p>
            <a:pPr algn="l">
              <a:lnSpc>
                <a:spcPts val="3220"/>
              </a:lnSpc>
            </a:pPr>
            <a:endParaRPr lang="en-US" sz="2300">
              <a:solidFill>
                <a:srgbClr val="47363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855961" y="3220720"/>
            <a:ext cx="4814881" cy="4780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Músculo agonista: principal en mover (el bíceps al doblar el codo).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Músculo antagonista: opuesto al agonista, se relaja para mover (tríceps cuando el bíceps flexiona).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Músculo sinergista: ayuda al agonista en el movimiento, estabiliza la articulación (baquirrodial colabora con el bíceps en la flexión del codo).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76297" y="5143500"/>
            <a:ext cx="2335406" cy="4890329"/>
          </a:xfrm>
          <a:custGeom>
            <a:avLst/>
            <a:gdLst/>
            <a:ahLst/>
            <a:cxnLst/>
            <a:rect l="l" t="t" r="r" b="b"/>
            <a:pathLst>
              <a:path w="2335406" h="4890329">
                <a:moveTo>
                  <a:pt x="0" y="0"/>
                </a:moveTo>
                <a:lnTo>
                  <a:pt x="2335406" y="0"/>
                </a:lnTo>
                <a:lnTo>
                  <a:pt x="2335406" y="4890329"/>
                </a:lnTo>
                <a:lnTo>
                  <a:pt x="0" y="489032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52106" y="2292935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Aparato circulatorio.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98854" y="3048000"/>
            <a:ext cx="9383789" cy="1579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También conocido como sistema cardiovascular, transporta sangre por el cuerpo.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Lleva oxígenos, nutrientes, hormonas a las células.</a:t>
            </a:r>
          </a:p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Retira los desechos que el organismo no necesita.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188191" y="1104900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Funciones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574766" y="4051142"/>
            <a:ext cx="3539293" cy="1101312"/>
            <a:chOff x="0" y="0"/>
            <a:chExt cx="932159" cy="2900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2159" cy="290058"/>
            </a:xfrm>
            <a:custGeom>
              <a:avLst/>
              <a:gdLst/>
              <a:ahLst/>
              <a:cxnLst/>
              <a:rect l="l" t="t" r="r" b="b"/>
              <a:pathLst>
                <a:path w="932159" h="290058">
                  <a:moveTo>
                    <a:pt x="111558" y="0"/>
                  </a:moveTo>
                  <a:lnTo>
                    <a:pt x="820601" y="0"/>
                  </a:lnTo>
                  <a:cubicBezTo>
                    <a:pt x="882213" y="0"/>
                    <a:pt x="932159" y="49946"/>
                    <a:pt x="932159" y="111558"/>
                  </a:cubicBezTo>
                  <a:lnTo>
                    <a:pt x="932159" y="178499"/>
                  </a:lnTo>
                  <a:cubicBezTo>
                    <a:pt x="932159" y="208086"/>
                    <a:pt x="920406" y="236462"/>
                    <a:pt x="899485" y="257383"/>
                  </a:cubicBezTo>
                  <a:cubicBezTo>
                    <a:pt x="878563" y="278304"/>
                    <a:pt x="850188" y="290058"/>
                    <a:pt x="820601" y="290058"/>
                  </a:cubicBezTo>
                  <a:lnTo>
                    <a:pt x="111558" y="290058"/>
                  </a:lnTo>
                  <a:cubicBezTo>
                    <a:pt x="81971" y="290058"/>
                    <a:pt x="53596" y="278304"/>
                    <a:pt x="32675" y="257383"/>
                  </a:cubicBezTo>
                  <a:cubicBezTo>
                    <a:pt x="11753" y="236462"/>
                    <a:pt x="0" y="208086"/>
                    <a:pt x="0" y="178499"/>
                  </a:cubicBezTo>
                  <a:lnTo>
                    <a:pt x="0" y="111558"/>
                  </a:lnTo>
                  <a:cubicBezTo>
                    <a:pt x="0" y="81971"/>
                    <a:pt x="11753" y="53596"/>
                    <a:pt x="32675" y="32675"/>
                  </a:cubicBezTo>
                  <a:cubicBezTo>
                    <a:pt x="53596" y="11753"/>
                    <a:pt x="81971" y="0"/>
                    <a:pt x="111558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32159" cy="328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789143" y="4218893"/>
            <a:ext cx="3148638" cy="8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Transporta oxígeno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265071" y="6524625"/>
            <a:ext cx="3539293" cy="1360615"/>
            <a:chOff x="0" y="0"/>
            <a:chExt cx="4719057" cy="1814153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4719057" cy="1814153"/>
              <a:chOff x="0" y="0"/>
              <a:chExt cx="932159" cy="35835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932159" cy="358351"/>
              </a:xfrm>
              <a:custGeom>
                <a:avLst/>
                <a:gdLst/>
                <a:ahLst/>
                <a:cxnLst/>
                <a:rect l="l" t="t" r="r" b="b"/>
                <a:pathLst>
                  <a:path w="932159" h="358351">
                    <a:moveTo>
                      <a:pt x="111558" y="0"/>
                    </a:moveTo>
                    <a:lnTo>
                      <a:pt x="820601" y="0"/>
                    </a:lnTo>
                    <a:cubicBezTo>
                      <a:pt x="882213" y="0"/>
                      <a:pt x="932159" y="49946"/>
                      <a:pt x="932159" y="111558"/>
                    </a:cubicBezTo>
                    <a:lnTo>
                      <a:pt x="932159" y="246793"/>
                    </a:lnTo>
                    <a:cubicBezTo>
                      <a:pt x="932159" y="276380"/>
                      <a:pt x="920406" y="304755"/>
                      <a:pt x="899485" y="325677"/>
                    </a:cubicBezTo>
                    <a:cubicBezTo>
                      <a:pt x="878563" y="346598"/>
                      <a:pt x="850188" y="358351"/>
                      <a:pt x="820601" y="358351"/>
                    </a:cubicBezTo>
                    <a:lnTo>
                      <a:pt x="111558" y="358351"/>
                    </a:lnTo>
                    <a:cubicBezTo>
                      <a:pt x="81971" y="358351"/>
                      <a:pt x="53596" y="346598"/>
                      <a:pt x="32675" y="325677"/>
                    </a:cubicBezTo>
                    <a:cubicBezTo>
                      <a:pt x="11753" y="304755"/>
                      <a:pt x="0" y="276380"/>
                      <a:pt x="0" y="246793"/>
                    </a:cubicBezTo>
                    <a:lnTo>
                      <a:pt x="0" y="111558"/>
                    </a:lnTo>
                    <a:cubicBezTo>
                      <a:pt x="0" y="81971"/>
                      <a:pt x="11753" y="53596"/>
                      <a:pt x="32675" y="32675"/>
                    </a:cubicBezTo>
                    <a:cubicBezTo>
                      <a:pt x="53596" y="11753"/>
                      <a:pt x="81971" y="0"/>
                      <a:pt x="111558" y="0"/>
                    </a:cubicBezTo>
                    <a:close/>
                  </a:path>
                </a:pathLst>
              </a:custGeom>
              <a:solidFill>
                <a:srgbClr val="F6F4EC"/>
              </a:solidFill>
              <a:ln w="38100" cap="rnd">
                <a:solidFill>
                  <a:srgbClr val="473632"/>
                </a:solidFill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932159" cy="3964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60437" y="383837"/>
              <a:ext cx="4198184" cy="1084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Transporta nutrientes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83636" y="6524625"/>
            <a:ext cx="3539293" cy="1360615"/>
            <a:chOff x="0" y="0"/>
            <a:chExt cx="4719057" cy="1814153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4719057" cy="1814153"/>
              <a:chOff x="0" y="0"/>
              <a:chExt cx="932159" cy="35835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32159" cy="358351"/>
              </a:xfrm>
              <a:custGeom>
                <a:avLst/>
                <a:gdLst/>
                <a:ahLst/>
                <a:cxnLst/>
                <a:rect l="l" t="t" r="r" b="b"/>
                <a:pathLst>
                  <a:path w="932159" h="358351">
                    <a:moveTo>
                      <a:pt x="111558" y="0"/>
                    </a:moveTo>
                    <a:lnTo>
                      <a:pt x="820601" y="0"/>
                    </a:lnTo>
                    <a:cubicBezTo>
                      <a:pt x="882213" y="0"/>
                      <a:pt x="932159" y="49946"/>
                      <a:pt x="932159" y="111558"/>
                    </a:cubicBezTo>
                    <a:lnTo>
                      <a:pt x="932159" y="246793"/>
                    </a:lnTo>
                    <a:cubicBezTo>
                      <a:pt x="932159" y="276380"/>
                      <a:pt x="920406" y="304755"/>
                      <a:pt x="899485" y="325677"/>
                    </a:cubicBezTo>
                    <a:cubicBezTo>
                      <a:pt x="878563" y="346598"/>
                      <a:pt x="850188" y="358351"/>
                      <a:pt x="820601" y="358351"/>
                    </a:cubicBezTo>
                    <a:lnTo>
                      <a:pt x="111558" y="358351"/>
                    </a:lnTo>
                    <a:cubicBezTo>
                      <a:pt x="81971" y="358351"/>
                      <a:pt x="53596" y="346598"/>
                      <a:pt x="32675" y="325677"/>
                    </a:cubicBezTo>
                    <a:cubicBezTo>
                      <a:pt x="11753" y="304755"/>
                      <a:pt x="0" y="276380"/>
                      <a:pt x="0" y="246793"/>
                    </a:cubicBezTo>
                    <a:lnTo>
                      <a:pt x="0" y="111558"/>
                    </a:lnTo>
                    <a:cubicBezTo>
                      <a:pt x="0" y="81971"/>
                      <a:pt x="11753" y="53596"/>
                      <a:pt x="32675" y="32675"/>
                    </a:cubicBezTo>
                    <a:cubicBezTo>
                      <a:pt x="53596" y="11753"/>
                      <a:pt x="81971" y="0"/>
                      <a:pt x="111558" y="0"/>
                    </a:cubicBezTo>
                    <a:close/>
                  </a:path>
                </a:pathLst>
              </a:custGeom>
              <a:solidFill>
                <a:srgbClr val="F6F4EC"/>
              </a:solidFill>
              <a:ln w="38100" cap="rnd">
                <a:solidFill>
                  <a:srgbClr val="473632"/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932159" cy="3964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60437" y="383837"/>
              <a:ext cx="4198184" cy="1084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Elimina desechos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173942" y="4051142"/>
            <a:ext cx="3539293" cy="1101312"/>
            <a:chOff x="0" y="0"/>
            <a:chExt cx="932159" cy="29005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32159" cy="290058"/>
            </a:xfrm>
            <a:custGeom>
              <a:avLst/>
              <a:gdLst/>
              <a:ahLst/>
              <a:cxnLst/>
              <a:rect l="l" t="t" r="r" b="b"/>
              <a:pathLst>
                <a:path w="932159" h="290058">
                  <a:moveTo>
                    <a:pt x="111558" y="0"/>
                  </a:moveTo>
                  <a:lnTo>
                    <a:pt x="820601" y="0"/>
                  </a:lnTo>
                  <a:cubicBezTo>
                    <a:pt x="882213" y="0"/>
                    <a:pt x="932159" y="49946"/>
                    <a:pt x="932159" y="111558"/>
                  </a:cubicBezTo>
                  <a:lnTo>
                    <a:pt x="932159" y="178499"/>
                  </a:lnTo>
                  <a:cubicBezTo>
                    <a:pt x="932159" y="208086"/>
                    <a:pt x="920406" y="236462"/>
                    <a:pt x="899485" y="257383"/>
                  </a:cubicBezTo>
                  <a:cubicBezTo>
                    <a:pt x="878563" y="278304"/>
                    <a:pt x="850188" y="290058"/>
                    <a:pt x="820601" y="290058"/>
                  </a:cubicBezTo>
                  <a:lnTo>
                    <a:pt x="111558" y="290058"/>
                  </a:lnTo>
                  <a:cubicBezTo>
                    <a:pt x="81971" y="290058"/>
                    <a:pt x="53596" y="278304"/>
                    <a:pt x="32675" y="257383"/>
                  </a:cubicBezTo>
                  <a:cubicBezTo>
                    <a:pt x="11753" y="236462"/>
                    <a:pt x="0" y="208086"/>
                    <a:pt x="0" y="178499"/>
                  </a:cubicBezTo>
                  <a:lnTo>
                    <a:pt x="0" y="111558"/>
                  </a:lnTo>
                  <a:cubicBezTo>
                    <a:pt x="0" y="81971"/>
                    <a:pt x="11753" y="53596"/>
                    <a:pt x="32675" y="32675"/>
                  </a:cubicBezTo>
                  <a:cubicBezTo>
                    <a:pt x="53596" y="11753"/>
                    <a:pt x="81971" y="0"/>
                    <a:pt x="111558" y="0"/>
                  </a:cubicBezTo>
                  <a:close/>
                </a:path>
              </a:pathLst>
            </a:custGeom>
            <a:solidFill>
              <a:srgbClr val="F6F4EC"/>
            </a:solidFill>
            <a:ln w="38100" cap="rnd">
              <a:solidFill>
                <a:srgbClr val="473632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932159" cy="328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369269" y="4249373"/>
            <a:ext cx="3148638" cy="8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3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Regula la temperatura</a:t>
            </a:r>
          </a:p>
        </p:txBody>
      </p:sp>
      <p:sp>
        <p:nvSpPr>
          <p:cNvPr id="27" name="Freeform 27"/>
          <p:cNvSpPr/>
          <p:nvPr/>
        </p:nvSpPr>
        <p:spPr>
          <a:xfrm>
            <a:off x="4363462" y="2456177"/>
            <a:ext cx="9580126" cy="1291137"/>
          </a:xfrm>
          <a:custGeom>
            <a:avLst/>
            <a:gdLst/>
            <a:ahLst/>
            <a:cxnLst/>
            <a:rect l="l" t="t" r="r" b="b"/>
            <a:pathLst>
              <a:path w="9580126" h="1291137">
                <a:moveTo>
                  <a:pt x="0" y="1291137"/>
                </a:moveTo>
                <a:lnTo>
                  <a:pt x="0" y="228600"/>
                </a:lnTo>
                <a:cubicBezTo>
                  <a:pt x="0" y="102347"/>
                  <a:pt x="102348" y="0"/>
                  <a:pt x="228600" y="0"/>
                </a:cubicBezTo>
                <a:lnTo>
                  <a:pt x="9351526" y="0"/>
                </a:lnTo>
                <a:cubicBezTo>
                  <a:pt x="9412155" y="0"/>
                  <a:pt x="9470300" y="24084"/>
                  <a:pt x="9513170" y="66955"/>
                </a:cubicBezTo>
                <a:cubicBezTo>
                  <a:pt x="9556042" y="109826"/>
                  <a:pt x="9580126" y="167971"/>
                  <a:pt x="9580126" y="228600"/>
                </a:cubicBezTo>
                <a:lnTo>
                  <a:pt x="9580126" y="1189364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8" name="Freeform 28"/>
          <p:cNvSpPr/>
          <p:nvPr/>
        </p:nvSpPr>
        <p:spPr>
          <a:xfrm>
            <a:off x="7044243" y="5121328"/>
            <a:ext cx="4199514" cy="1215241"/>
          </a:xfrm>
          <a:custGeom>
            <a:avLst/>
            <a:gdLst/>
            <a:ahLst/>
            <a:cxnLst/>
            <a:rect l="l" t="t" r="r" b="b"/>
            <a:pathLst>
              <a:path w="4199514" h="1215241">
                <a:moveTo>
                  <a:pt x="0" y="1215241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3970914" y="0"/>
                </a:lnTo>
                <a:cubicBezTo>
                  <a:pt x="4031543" y="0"/>
                  <a:pt x="4089688" y="24085"/>
                  <a:pt x="4132559" y="66955"/>
                </a:cubicBezTo>
                <a:cubicBezTo>
                  <a:pt x="4175430" y="109826"/>
                  <a:pt x="4199514" y="167972"/>
                  <a:pt x="4199514" y="228600"/>
                </a:cubicBezTo>
                <a:lnTo>
                  <a:pt x="4199514" y="1215241"/>
                </a:lnTo>
              </a:path>
            </a:pathLst>
          </a:cu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29" name="AutoShape 29"/>
          <p:cNvSpPr/>
          <p:nvPr/>
        </p:nvSpPr>
        <p:spPr>
          <a:xfrm flipV="1">
            <a:off x="9144000" y="2438522"/>
            <a:ext cx="0" cy="60003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374354" y="8438913"/>
            <a:ext cx="3539293" cy="1360615"/>
            <a:chOff x="0" y="0"/>
            <a:chExt cx="4719057" cy="181415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4719057" cy="1814153"/>
              <a:chOff x="0" y="0"/>
              <a:chExt cx="932159" cy="35835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932159" cy="358351"/>
              </a:xfrm>
              <a:custGeom>
                <a:avLst/>
                <a:gdLst/>
                <a:ahLst/>
                <a:cxnLst/>
                <a:rect l="l" t="t" r="r" b="b"/>
                <a:pathLst>
                  <a:path w="932159" h="358351">
                    <a:moveTo>
                      <a:pt x="111558" y="0"/>
                    </a:moveTo>
                    <a:lnTo>
                      <a:pt x="820601" y="0"/>
                    </a:lnTo>
                    <a:cubicBezTo>
                      <a:pt x="882213" y="0"/>
                      <a:pt x="932159" y="49946"/>
                      <a:pt x="932159" y="111558"/>
                    </a:cubicBezTo>
                    <a:lnTo>
                      <a:pt x="932159" y="246793"/>
                    </a:lnTo>
                    <a:cubicBezTo>
                      <a:pt x="932159" y="276380"/>
                      <a:pt x="920406" y="304755"/>
                      <a:pt x="899485" y="325677"/>
                    </a:cubicBezTo>
                    <a:cubicBezTo>
                      <a:pt x="878563" y="346598"/>
                      <a:pt x="850188" y="358351"/>
                      <a:pt x="820601" y="358351"/>
                    </a:cubicBezTo>
                    <a:lnTo>
                      <a:pt x="111558" y="358351"/>
                    </a:lnTo>
                    <a:cubicBezTo>
                      <a:pt x="81971" y="358351"/>
                      <a:pt x="53596" y="346598"/>
                      <a:pt x="32675" y="325677"/>
                    </a:cubicBezTo>
                    <a:cubicBezTo>
                      <a:pt x="11753" y="304755"/>
                      <a:pt x="0" y="276380"/>
                      <a:pt x="0" y="246793"/>
                    </a:cubicBezTo>
                    <a:lnTo>
                      <a:pt x="0" y="111558"/>
                    </a:lnTo>
                    <a:cubicBezTo>
                      <a:pt x="0" y="81971"/>
                      <a:pt x="11753" y="53596"/>
                      <a:pt x="32675" y="32675"/>
                    </a:cubicBezTo>
                    <a:cubicBezTo>
                      <a:pt x="53596" y="11753"/>
                      <a:pt x="81971" y="0"/>
                      <a:pt x="111558" y="0"/>
                    </a:cubicBezTo>
                    <a:close/>
                  </a:path>
                </a:pathLst>
              </a:custGeom>
              <a:solidFill>
                <a:srgbClr val="F6F4EC"/>
              </a:solidFill>
              <a:ln w="38100" cap="rnd">
                <a:solidFill>
                  <a:srgbClr val="473632"/>
                </a:solidFill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932159" cy="3964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60437" y="383837"/>
              <a:ext cx="4198184" cy="1084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473632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Transporta hormonas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188191" y="1502775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Arterias pulmonares.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1993" y="3048000"/>
            <a:ext cx="11590136" cy="278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Arterias de la cabeza: </a:t>
            </a: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sangre</a:t>
            </a: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 </a:t>
            </a: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rica en oxígeno, hacia el cerebro, ojos, cara y demás estructuras.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Carótidas internas.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Carótidas externas.</a:t>
            </a: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Arterias vertebrales: </a:t>
            </a: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sangre en la parte de atrás de la cabeza.</a:t>
            </a:r>
          </a:p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IMPORTANTE: </a:t>
            </a: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oxígeno y nutriente al cerebro, presión arterial adecuada, disminuye accidentes cerebrovasculares.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65562" y="5913755"/>
            <a:ext cx="3356876" cy="3790404"/>
          </a:xfrm>
          <a:custGeom>
            <a:avLst/>
            <a:gdLst/>
            <a:ahLst/>
            <a:cxnLst/>
            <a:rect l="l" t="t" r="r" b="b"/>
            <a:pathLst>
              <a:path w="3356876" h="3790404">
                <a:moveTo>
                  <a:pt x="0" y="0"/>
                </a:moveTo>
                <a:lnTo>
                  <a:pt x="3356876" y="0"/>
                </a:lnTo>
                <a:lnTo>
                  <a:pt x="3356876" y="3790404"/>
                </a:lnTo>
                <a:lnTo>
                  <a:pt x="0" y="379040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88191" y="1104900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Corazón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29119" y="2216418"/>
            <a:ext cx="9770690" cy="379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Órgano muscular y hueco, bomba q impulsa la sangre por el cuerpo.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29119" y="3048000"/>
            <a:ext cx="9770690" cy="237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Características: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dos aurículas, dos ventrículos.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centro del tórax entre los pulmones.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tamaño del puño cerrado.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pesa entre 250/400 gramos.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b="1">
                <a:solidFill>
                  <a:srgbClr val="473632"/>
                </a:solidFill>
                <a:latin typeface="Nunito Bold"/>
                <a:ea typeface="Nunito Bold"/>
                <a:cs typeface="Nunito Bold"/>
                <a:sym typeface="Nunito Bold"/>
              </a:rPr>
              <a:t>formado por 3 capas: endocardio, micocardio y epicardio.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054034" y="5670376"/>
            <a:ext cx="4179932" cy="4179932"/>
          </a:xfrm>
          <a:custGeom>
            <a:avLst/>
            <a:gdLst/>
            <a:ahLst/>
            <a:cxnLst/>
            <a:rect l="l" t="t" r="r" b="b"/>
            <a:pathLst>
              <a:path w="4179932" h="4179932">
                <a:moveTo>
                  <a:pt x="0" y="0"/>
                </a:moveTo>
                <a:lnTo>
                  <a:pt x="4179932" y="0"/>
                </a:lnTo>
                <a:lnTo>
                  <a:pt x="4179932" y="4179931"/>
                </a:lnTo>
                <a:lnTo>
                  <a:pt x="0" y="41799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88191" y="1104900"/>
            <a:ext cx="9911618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Sistema linfático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45720" y="2395657"/>
            <a:ext cx="10796560" cy="353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8"/>
              </a:lnSpc>
            </a:pPr>
            <a:r>
              <a:rPr lang="en-US" sz="2048">
                <a:solidFill>
                  <a:srgbClr val="473632"/>
                </a:solidFill>
                <a:latin typeface="Arimo"/>
                <a:ea typeface="Arimo"/>
                <a:cs typeface="Arimo"/>
                <a:sym typeface="Arimo"/>
              </a:rPr>
              <a:t>Formado por la linfa, vasos linfáticos, ganglios linfáticos y órganos (bazo, timo, médula ósea)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45720" y="3312281"/>
            <a:ext cx="6922273" cy="198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887" b="1">
                <a:solidFill>
                  <a:srgbClr val="473632"/>
                </a:solidFill>
                <a:latin typeface="Arimo Bold"/>
                <a:ea typeface="Arimo Bold"/>
                <a:cs typeface="Arimo Bold"/>
                <a:sym typeface="Arimo Bold"/>
              </a:rPr>
              <a:t>Función:</a:t>
            </a:r>
          </a:p>
          <a:p>
            <a:pPr marL="407499" lvl="1" indent="-203749" algn="l">
              <a:lnSpc>
                <a:spcPts val="2642"/>
              </a:lnSpc>
              <a:buFont typeface="Arial"/>
              <a:buChar char="•"/>
            </a:pPr>
            <a:r>
              <a:rPr lang="en-US" sz="188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Recoge exceso del liquido de tejidos y devuelve a la sangre.</a:t>
            </a:r>
          </a:p>
          <a:p>
            <a:pPr marL="407499" lvl="1" indent="-203749" algn="l">
              <a:lnSpc>
                <a:spcPts val="2642"/>
              </a:lnSpc>
              <a:buFont typeface="Arial"/>
              <a:buChar char="•"/>
            </a:pPr>
            <a:r>
              <a:rPr lang="en-US" sz="1887">
                <a:solidFill>
                  <a:srgbClr val="473632"/>
                </a:solidFill>
                <a:latin typeface="Arimo"/>
                <a:ea typeface="Arimo"/>
                <a:cs typeface="Arimo"/>
                <a:sym typeface="Arimo"/>
              </a:rPr>
              <a:t>Transporta grasas y algunas vitaminas q absorbió el intestino.</a:t>
            </a:r>
          </a:p>
          <a:p>
            <a:pPr marL="407499" lvl="1" indent="-203749" algn="l">
              <a:lnSpc>
                <a:spcPts val="2642"/>
              </a:lnSpc>
              <a:buFont typeface="Arial"/>
              <a:buChar char="•"/>
            </a:pPr>
            <a:r>
              <a:rPr lang="en-US" sz="1887">
                <a:solidFill>
                  <a:srgbClr val="473632"/>
                </a:solidFill>
                <a:latin typeface="Arimo"/>
                <a:ea typeface="Arimo"/>
                <a:cs typeface="Arimo"/>
                <a:sym typeface="Arimo"/>
              </a:rPr>
              <a:t>Defiende el organismo a través de los linfocitos y otros órganos del sistema.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285902" y="5143500"/>
            <a:ext cx="5716196" cy="4799045"/>
          </a:xfrm>
          <a:custGeom>
            <a:avLst/>
            <a:gdLst/>
            <a:ahLst/>
            <a:cxnLst/>
            <a:rect l="l" t="t" r="r" b="b"/>
            <a:pathLst>
              <a:path w="5716196" h="4799045">
                <a:moveTo>
                  <a:pt x="0" y="0"/>
                </a:moveTo>
                <a:lnTo>
                  <a:pt x="5716196" y="0"/>
                </a:lnTo>
                <a:lnTo>
                  <a:pt x="5716196" y="4799045"/>
                </a:lnTo>
                <a:lnTo>
                  <a:pt x="0" y="479904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88191" y="1502775"/>
            <a:ext cx="9911618" cy="13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0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Relación entre linfático y circulatorio.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48932" y="3331331"/>
            <a:ext cx="11590136" cy="1179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473632"/>
                </a:solidFill>
                <a:latin typeface="Nunito"/>
                <a:ea typeface="Nunito"/>
                <a:cs typeface="Nunito"/>
                <a:sym typeface="Nunito"/>
              </a:rPr>
              <a:t>Ambos trabajan juntos, el circulatorio distribuye la sangre mientras q el linfático recupera el líquido que sale de los vasos sanguíneos. Evitando q se formen edemas y ayuda a mantener el quilibrio de líquidos en el cuerpo.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81821" y="242544"/>
            <a:ext cx="2706179" cy="3126887"/>
          </a:xfrm>
          <a:custGeom>
            <a:avLst/>
            <a:gdLst/>
            <a:ahLst/>
            <a:cxnLst/>
            <a:rect l="l" t="t" r="r" b="b"/>
            <a:pathLst>
              <a:path w="2706179" h="3126887">
                <a:moveTo>
                  <a:pt x="0" y="0"/>
                </a:moveTo>
                <a:lnTo>
                  <a:pt x="2706179" y="0"/>
                </a:lnTo>
                <a:lnTo>
                  <a:pt x="2706179" y="3126887"/>
                </a:lnTo>
                <a:lnTo>
                  <a:pt x="0" y="31268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68" y="7352421"/>
            <a:ext cx="4570914" cy="3158086"/>
          </a:xfrm>
          <a:custGeom>
            <a:avLst/>
            <a:gdLst/>
            <a:ahLst/>
            <a:cxnLst/>
            <a:rect l="l" t="t" r="r" b="b"/>
            <a:pathLst>
              <a:path w="4570914" h="3158086">
                <a:moveTo>
                  <a:pt x="0" y="0"/>
                </a:moveTo>
                <a:lnTo>
                  <a:pt x="4570914" y="0"/>
                </a:lnTo>
                <a:lnTo>
                  <a:pt x="4570914" y="3158086"/>
                </a:lnTo>
                <a:lnTo>
                  <a:pt x="0" y="3158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73206" flipH="1">
            <a:off x="123880" y="-197395"/>
            <a:ext cx="2608712" cy="2452189"/>
          </a:xfrm>
          <a:custGeom>
            <a:avLst/>
            <a:gdLst/>
            <a:ahLst/>
            <a:cxnLst/>
            <a:rect l="l" t="t" r="r" b="b"/>
            <a:pathLst>
              <a:path w="2608712" h="2452189">
                <a:moveTo>
                  <a:pt x="2608712" y="0"/>
                </a:moveTo>
                <a:lnTo>
                  <a:pt x="0" y="0"/>
                </a:lnTo>
                <a:lnTo>
                  <a:pt x="0" y="2452190"/>
                </a:lnTo>
                <a:lnTo>
                  <a:pt x="2608712" y="2452190"/>
                </a:lnTo>
                <a:lnTo>
                  <a:pt x="260871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051696" y="3645542"/>
            <a:ext cx="4472609" cy="4114800"/>
          </a:xfrm>
          <a:custGeom>
            <a:avLst/>
            <a:gdLst/>
            <a:ahLst/>
            <a:cxnLst/>
            <a:rect l="l" t="t" r="r" b="b"/>
            <a:pathLst>
              <a:path w="4472609" h="4114800">
                <a:moveTo>
                  <a:pt x="0" y="0"/>
                </a:moveTo>
                <a:lnTo>
                  <a:pt x="4472608" y="0"/>
                </a:lnTo>
                <a:lnTo>
                  <a:pt x="44726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698290" y="3086100"/>
            <a:ext cx="3396580" cy="4114800"/>
          </a:xfrm>
          <a:custGeom>
            <a:avLst/>
            <a:gdLst/>
            <a:ahLst/>
            <a:cxnLst/>
            <a:rect l="l" t="t" r="r" b="b"/>
            <a:pathLst>
              <a:path w="3396580" h="4114800">
                <a:moveTo>
                  <a:pt x="3396580" y="0"/>
                </a:moveTo>
                <a:lnTo>
                  <a:pt x="0" y="0"/>
                </a:lnTo>
                <a:lnTo>
                  <a:pt x="0" y="4114800"/>
                </a:lnTo>
                <a:lnTo>
                  <a:pt x="3396580" y="4114800"/>
                </a:lnTo>
                <a:lnTo>
                  <a:pt x="339658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282671" y="7001804"/>
            <a:ext cx="1976629" cy="3787964"/>
          </a:xfrm>
          <a:custGeom>
            <a:avLst/>
            <a:gdLst/>
            <a:ahLst/>
            <a:cxnLst/>
            <a:rect l="l" t="t" r="r" b="b"/>
            <a:pathLst>
              <a:path w="1976629" h="3787964">
                <a:moveTo>
                  <a:pt x="0" y="0"/>
                </a:moveTo>
                <a:lnTo>
                  <a:pt x="1976629" y="0"/>
                </a:lnTo>
                <a:lnTo>
                  <a:pt x="1976629" y="3787965"/>
                </a:lnTo>
                <a:lnTo>
                  <a:pt x="0" y="3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371076" y="3559175"/>
            <a:ext cx="9545847" cy="335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00"/>
              </a:lnSpc>
            </a:pPr>
            <a:r>
              <a:rPr lang="en-US" sz="12500" b="1">
                <a:solidFill>
                  <a:srgbClr val="473632"/>
                </a:solidFill>
                <a:latin typeface="Prompt Bold"/>
                <a:ea typeface="Prompt Bold"/>
                <a:cs typeface="Prompt Bold"/>
                <a:sym typeface="Prompt Bold"/>
              </a:rPr>
              <a:t>¡Muchas gracias!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Muscular, Aparato Circulatorio y Sistema Linfático.</dc:title>
  <cp:lastModifiedBy>simonellizulmabe@gmail.com</cp:lastModifiedBy>
  <cp:revision>2</cp:revision>
  <dcterms:created xsi:type="dcterms:W3CDTF">2006-08-16T00:00:00Z</dcterms:created>
  <dcterms:modified xsi:type="dcterms:W3CDTF">2026-07-19T11:59:43Z</dcterms:modified>
  <dc:identifier>DAHPUSvxB08</dc:identifier>
</cp:coreProperties>
</file>