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2" d="100"/>
          <a:sy n="72" d="100"/>
        </p:scale>
        <p:origin x="660"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editar el estilo de subtítulo del patrón</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Editar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9/5/2026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9/5/2026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0" name="Title 13"/>
          <p:cNvSpPr>
            <a:spLocks noGrp="1"/>
          </p:cNvSpPr>
          <p:nvPr>
            <p:ph type="title"/>
          </p:nvPr>
        </p:nvSpPr>
        <p:spPr/>
        <p:txBody>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9/5/2026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9/5/2026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9/5/2026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Editar el estilo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9/5/2026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Editar el estilo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9/5/2026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Editar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9/5/2026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s-ES" smtClean="0"/>
              <a:t>Haga clic para modificar el estilo de título del patrón</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smtClean="0"/>
              <a:t>Editar el estilo de texto del patrón</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Editar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9/5/2026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‹Nº›</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s-ES" smtClean="0"/>
              <a:t>Haga clic para modificar el estilo de título del patrón</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smtClean="0"/>
              <a:t>Editar el estilo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9/5/2026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s-ES" smtClean="0"/>
              <a:t>Haga clic para modificar el estilo de título del patrón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smtClean="0"/>
              <a:t>Editar el estilo de texto del patrón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smtClean="0"/>
              <a:t>Editar el estilo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9/5/2026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‹Nº›</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s-ES" smtClean="0"/>
              <a:t>Haga clic para modificar el estilo de título del patrón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smtClean="0"/>
              <a:t>Editar el estilo de texto del patrón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smtClean="0"/>
              <a:t>Editar el estilo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9/5/2026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32"/>
            <a:ext cx="2356674" cy="6853285"/>
            <a:chOff x="6627813" y="195454"/>
            <a:chExt cx="1952625" cy="5678297"/>
          </a:xfrm>
        </p:grpSpPr>
        <p:sp>
          <p:nvSpPr>
            <p:cNvPr id="11" name="Freeform 27"/>
            <p:cNvSpPr/>
            <p:nvPr/>
          </p:nvSpPr>
          <p:spPr bwMode="auto">
            <a:xfrm>
              <a:off x="6627813" y="195454"/>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9/5/2026</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‹Nº›</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2589213" y="1113183"/>
            <a:ext cx="8915399" cy="5420139"/>
          </a:xfrm>
        </p:spPr>
        <p:txBody>
          <a:bodyPr>
            <a:normAutofit fontScale="90000"/>
          </a:bodyPr>
          <a:lstStyle/>
          <a:p>
            <a:pPr algn="ctr"/>
            <a:r>
              <a:rPr lang="es-ES" sz="3600" b="1" dirty="0" smtClean="0">
                <a:solidFill>
                  <a:schemeClr val="tx1"/>
                </a:solidFill>
                <a:latin typeface="Arial" panose="020B0604020202020204" pitchFamily="34" charset="0"/>
                <a:cs typeface="Arial" panose="020B0604020202020204" pitchFamily="34" charset="0"/>
              </a:rPr>
              <a:t>Educación Sanitaria Como Herramienta Fundamental en la Prevención Secundaria en Radiología</a:t>
            </a:r>
            <a:br>
              <a:rPr lang="es-ES" sz="3600" b="1" dirty="0" smtClean="0">
                <a:solidFill>
                  <a:schemeClr val="tx1"/>
                </a:solidFill>
                <a:latin typeface="Arial" panose="020B0604020202020204" pitchFamily="34" charset="0"/>
                <a:cs typeface="Arial" panose="020B0604020202020204" pitchFamily="34" charset="0"/>
              </a:rPr>
            </a:br>
            <a:r>
              <a:rPr lang="es-ES" sz="3600" b="1" dirty="0" smtClean="0">
                <a:solidFill>
                  <a:schemeClr val="tx1"/>
                </a:solidFill>
                <a:latin typeface="Arial" panose="020B0604020202020204" pitchFamily="34" charset="0"/>
                <a:cs typeface="Arial" panose="020B0604020202020204" pitchFamily="34" charset="0"/>
              </a:rPr>
              <a:t/>
            </a:r>
            <a:br>
              <a:rPr lang="es-ES" sz="3600" b="1" dirty="0" smtClean="0">
                <a:solidFill>
                  <a:schemeClr val="tx1"/>
                </a:solidFill>
                <a:latin typeface="Arial" panose="020B0604020202020204" pitchFamily="34" charset="0"/>
                <a:cs typeface="Arial" panose="020B0604020202020204" pitchFamily="34" charset="0"/>
              </a:rPr>
            </a:br>
            <a:r>
              <a:rPr lang="es-ES" sz="3600" dirty="0" smtClean="0">
                <a:solidFill>
                  <a:schemeClr val="tx1"/>
                </a:solidFill>
                <a:latin typeface="Arial" panose="020B0604020202020204" pitchFamily="34" charset="0"/>
                <a:cs typeface="Arial" panose="020B0604020202020204" pitchFamily="34" charset="0"/>
              </a:rPr>
              <a:t>La Educación Sanitaria impartida por el radiólogo en la Prevención Secundaria se centra principalmente en la </a:t>
            </a:r>
            <a:r>
              <a:rPr lang="es-ES" sz="3600" b="1" dirty="0" smtClean="0">
                <a:solidFill>
                  <a:schemeClr val="tx1"/>
                </a:solidFill>
                <a:latin typeface="Arial" panose="020B0604020202020204" pitchFamily="34" charset="0"/>
                <a:cs typeface="Arial" panose="020B0604020202020204" pitchFamily="34" charset="0"/>
              </a:rPr>
              <a:t>Detección Temprana </a:t>
            </a:r>
            <a:r>
              <a:rPr lang="es-ES" sz="3600" dirty="0" smtClean="0">
                <a:solidFill>
                  <a:schemeClr val="tx1"/>
                </a:solidFill>
                <a:latin typeface="Arial" panose="020B0604020202020204" pitchFamily="34" charset="0"/>
                <a:cs typeface="Arial" panose="020B0604020202020204" pitchFamily="34" charset="0"/>
              </a:rPr>
              <a:t>y el </a:t>
            </a:r>
            <a:r>
              <a:rPr lang="es-ES" sz="3600" b="1" dirty="0" smtClean="0">
                <a:solidFill>
                  <a:schemeClr val="tx1"/>
                </a:solidFill>
                <a:latin typeface="Arial" panose="020B0604020202020204" pitchFamily="34" charset="0"/>
                <a:cs typeface="Arial" panose="020B0604020202020204" pitchFamily="34" charset="0"/>
              </a:rPr>
              <a:t>Dx Precoz </a:t>
            </a:r>
            <a:r>
              <a:rPr lang="es-ES" sz="3600" dirty="0" smtClean="0">
                <a:solidFill>
                  <a:schemeClr val="tx1"/>
                </a:solidFill>
                <a:latin typeface="Arial" panose="020B0604020202020204" pitchFamily="34" charset="0"/>
                <a:cs typeface="Arial" panose="020B0604020202020204" pitchFamily="34" charset="0"/>
              </a:rPr>
              <a:t>de enfermedades antes que presenten síntomas clínicos evidentes, logrando así un Tto mas eficaz y con un mejor pronostico</a:t>
            </a:r>
            <a:r>
              <a:rPr lang="es-ES" sz="3200" dirty="0" smtClean="0">
                <a:solidFill>
                  <a:schemeClr val="tx1"/>
                </a:solidFill>
                <a:latin typeface="Arial" panose="020B0604020202020204" pitchFamily="34" charset="0"/>
                <a:cs typeface="Arial" panose="020B0604020202020204" pitchFamily="34" charset="0"/>
              </a:rPr>
              <a:t>.</a:t>
            </a:r>
            <a:r>
              <a:rPr lang="es-ES" sz="3200" b="1" dirty="0" smtClean="0">
                <a:solidFill>
                  <a:schemeClr val="tx1"/>
                </a:solidFill>
                <a:latin typeface="Arial" panose="020B0604020202020204" pitchFamily="34" charset="0"/>
                <a:cs typeface="Arial" panose="020B0604020202020204" pitchFamily="34" charset="0"/>
              </a:rPr>
              <a:t/>
            </a:r>
            <a:br>
              <a:rPr lang="es-ES" sz="3200" b="1" dirty="0" smtClean="0">
                <a:solidFill>
                  <a:schemeClr val="tx1"/>
                </a:solidFill>
                <a:latin typeface="Arial" panose="020B0604020202020204" pitchFamily="34" charset="0"/>
                <a:cs typeface="Arial" panose="020B0604020202020204" pitchFamily="34" charset="0"/>
              </a:rPr>
            </a:br>
            <a:endParaRPr lang="en-US" sz="3200" b="1" dirty="0">
              <a:solidFill>
                <a:schemeClr val="tx1"/>
              </a:solidFill>
              <a:latin typeface="Arial" panose="020B0604020202020204" pitchFamily="34" charset="0"/>
              <a:cs typeface="Arial" panose="020B0604020202020204" pitchFamily="34" charset="0"/>
            </a:endParaRPr>
          </a:p>
        </p:txBody>
      </p:sp>
      <p:sp>
        <p:nvSpPr>
          <p:cNvPr id="3" name="Subtítulo 2"/>
          <p:cNvSpPr>
            <a:spLocks noGrp="1"/>
          </p:cNvSpPr>
          <p:nvPr>
            <p:ph type="subTitle" idx="1"/>
          </p:nvPr>
        </p:nvSpPr>
        <p:spPr>
          <a:xfrm>
            <a:off x="2589213" y="7089912"/>
            <a:ext cx="8915399" cy="53009"/>
          </a:xfrm>
        </p:spPr>
        <p:txBody>
          <a:bodyPr>
            <a:normAutofit fontScale="25000" lnSpcReduction="20000"/>
          </a:bodyPr>
          <a:lstStyle/>
          <a:p>
            <a:endParaRPr lang="en-US" dirty="0"/>
          </a:p>
        </p:txBody>
      </p:sp>
    </p:spTree>
    <p:extLst>
      <p:ext uri="{BB962C8B-B14F-4D97-AF65-F5344CB8AC3E}">
        <p14:creationId xmlns:p14="http://schemas.microsoft.com/office/powerpoint/2010/main" val="25838327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566420" y="1060174"/>
            <a:ext cx="8911687" cy="4823791"/>
          </a:xfrm>
        </p:spPr>
        <p:txBody>
          <a:bodyPr>
            <a:noAutofit/>
          </a:bodyPr>
          <a:lstStyle/>
          <a:p>
            <a:pPr algn="ctr"/>
            <a:r>
              <a:rPr lang="es-ES" sz="3200" b="1" dirty="0" smtClean="0">
                <a:solidFill>
                  <a:schemeClr val="tx1"/>
                </a:solidFill>
                <a:latin typeface="Arial" panose="020B0604020202020204" pitchFamily="34" charset="0"/>
                <a:cs typeface="Arial" panose="020B0604020202020204" pitchFamily="34" charset="0"/>
              </a:rPr>
              <a:t>Áreas Clave de la Educación Sanitaria en Radiología</a:t>
            </a:r>
            <a:br>
              <a:rPr lang="es-ES" sz="3200" b="1" dirty="0" smtClean="0">
                <a:solidFill>
                  <a:schemeClr val="tx1"/>
                </a:solidFill>
                <a:latin typeface="Arial" panose="020B0604020202020204" pitchFamily="34" charset="0"/>
                <a:cs typeface="Arial" panose="020B0604020202020204" pitchFamily="34" charset="0"/>
              </a:rPr>
            </a:br>
            <a:r>
              <a:rPr lang="es-ES" sz="3200" b="1" dirty="0" smtClean="0">
                <a:solidFill>
                  <a:schemeClr val="tx1"/>
                </a:solidFill>
                <a:latin typeface="Arial" panose="020B0604020202020204" pitchFamily="34" charset="0"/>
                <a:cs typeface="Arial" panose="020B0604020202020204" pitchFamily="34" charset="0"/>
              </a:rPr>
              <a:t> </a:t>
            </a:r>
            <a:br>
              <a:rPr lang="es-ES" sz="3200" b="1" dirty="0" smtClean="0">
                <a:solidFill>
                  <a:schemeClr val="tx1"/>
                </a:solidFill>
                <a:latin typeface="Arial" panose="020B0604020202020204" pitchFamily="34" charset="0"/>
                <a:cs typeface="Arial" panose="020B0604020202020204" pitchFamily="34" charset="0"/>
              </a:rPr>
            </a:br>
            <a:r>
              <a:rPr lang="es-ES" sz="3200" b="1" dirty="0" smtClean="0">
                <a:solidFill>
                  <a:schemeClr val="tx1"/>
                </a:solidFill>
                <a:latin typeface="Arial" panose="020B0604020202020204" pitchFamily="34" charset="0"/>
                <a:cs typeface="Arial" panose="020B0604020202020204" pitchFamily="34" charset="0"/>
              </a:rPr>
              <a:t>1. Promoción y Desmitificación del Cribado                ( Screeing) </a:t>
            </a:r>
            <a:br>
              <a:rPr lang="es-ES" sz="3200" b="1" dirty="0" smtClean="0">
                <a:solidFill>
                  <a:schemeClr val="tx1"/>
                </a:solidFill>
                <a:latin typeface="Arial" panose="020B0604020202020204" pitchFamily="34" charset="0"/>
                <a:cs typeface="Arial" panose="020B0604020202020204" pitchFamily="34" charset="0"/>
              </a:rPr>
            </a:br>
            <a:r>
              <a:rPr lang="es-ES" sz="3200" b="1" dirty="0" smtClean="0">
                <a:solidFill>
                  <a:schemeClr val="tx1"/>
                </a:solidFill>
                <a:latin typeface="Arial" panose="020B0604020202020204" pitchFamily="34" charset="0"/>
                <a:cs typeface="Arial" panose="020B0604020202020204" pitchFamily="34" charset="0"/>
              </a:rPr>
              <a:t/>
            </a:r>
            <a:br>
              <a:rPr lang="es-ES" sz="3200" b="1" dirty="0" smtClean="0">
                <a:solidFill>
                  <a:schemeClr val="tx1"/>
                </a:solidFill>
                <a:latin typeface="Arial" panose="020B0604020202020204" pitchFamily="34" charset="0"/>
                <a:cs typeface="Arial" panose="020B0604020202020204" pitchFamily="34" charset="0"/>
              </a:rPr>
            </a:br>
            <a:r>
              <a:rPr lang="es-ES" sz="3200" dirty="0" smtClean="0">
                <a:solidFill>
                  <a:schemeClr val="tx1"/>
                </a:solidFill>
                <a:latin typeface="Arial" panose="020B0604020202020204" pitchFamily="34" charset="0"/>
                <a:cs typeface="Arial" panose="020B0604020202020204" pitchFamily="34" charset="0"/>
              </a:rPr>
              <a:t>El radiólogo educa sobre la importancia de los Programas de Detección poblacional guiados por imágenes</a:t>
            </a:r>
            <a:r>
              <a:rPr lang="es-ES" sz="3200" b="1" dirty="0" smtClean="0">
                <a:solidFill>
                  <a:schemeClr val="tx1"/>
                </a:solidFill>
                <a:latin typeface="Arial" panose="020B0604020202020204" pitchFamily="34" charset="0"/>
                <a:cs typeface="Arial" panose="020B0604020202020204" pitchFamily="34" charset="0"/>
              </a:rPr>
              <a:t/>
            </a:r>
            <a:br>
              <a:rPr lang="es-ES" sz="3200" b="1" dirty="0" smtClean="0">
                <a:solidFill>
                  <a:schemeClr val="tx1"/>
                </a:solidFill>
                <a:latin typeface="Arial" panose="020B0604020202020204" pitchFamily="34" charset="0"/>
                <a:cs typeface="Arial" panose="020B0604020202020204" pitchFamily="34" charset="0"/>
              </a:rPr>
            </a:br>
            <a:endParaRPr lang="en-US" sz="3200" b="1"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397167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592924" y="795129"/>
            <a:ext cx="8911687" cy="5512905"/>
          </a:xfrm>
        </p:spPr>
        <p:txBody>
          <a:bodyPr>
            <a:normAutofit/>
          </a:bodyPr>
          <a:lstStyle/>
          <a:p>
            <a:pPr algn="ctr"/>
            <a:r>
              <a:rPr lang="es-ES" sz="3200" b="1" dirty="0" smtClean="0">
                <a:solidFill>
                  <a:schemeClr val="tx1"/>
                </a:solidFill>
                <a:latin typeface="Arial" panose="020B0604020202020204" pitchFamily="34" charset="0"/>
                <a:cs typeface="Arial" panose="020B0604020202020204" pitchFamily="34" charset="0"/>
              </a:rPr>
              <a:t>.Cáncer (Ca) de Mama: </a:t>
            </a:r>
            <a:r>
              <a:rPr lang="es-ES" sz="3200" dirty="0" smtClean="0">
                <a:solidFill>
                  <a:schemeClr val="tx1"/>
                </a:solidFill>
                <a:latin typeface="Arial" panose="020B0604020202020204" pitchFamily="34" charset="0"/>
                <a:cs typeface="Arial" panose="020B0604020202020204" pitchFamily="34" charset="0"/>
              </a:rPr>
              <a:t>Explicar la necesidad de la mamografía anual a partir de los 40 años. Aclarar a La Pte. que la compresión de la mama es necesaria para una imagen nítida y reduciendo el miedo al dolor.</a:t>
            </a:r>
            <a:br>
              <a:rPr lang="es-ES" sz="3200" dirty="0" smtClean="0">
                <a:solidFill>
                  <a:schemeClr val="tx1"/>
                </a:solidFill>
                <a:latin typeface="Arial" panose="020B0604020202020204" pitchFamily="34" charset="0"/>
                <a:cs typeface="Arial" panose="020B0604020202020204" pitchFamily="34" charset="0"/>
              </a:rPr>
            </a:br>
            <a:r>
              <a:rPr lang="es-ES" sz="3200" dirty="0">
                <a:solidFill>
                  <a:schemeClr val="tx1"/>
                </a:solidFill>
                <a:latin typeface="Arial" panose="020B0604020202020204" pitchFamily="34" charset="0"/>
                <a:cs typeface="Arial" panose="020B0604020202020204" pitchFamily="34" charset="0"/>
              </a:rPr>
              <a:t/>
            </a:r>
            <a:br>
              <a:rPr lang="es-ES" sz="3200" dirty="0">
                <a:solidFill>
                  <a:schemeClr val="tx1"/>
                </a:solidFill>
                <a:latin typeface="Arial" panose="020B0604020202020204" pitchFamily="34" charset="0"/>
                <a:cs typeface="Arial" panose="020B0604020202020204" pitchFamily="34" charset="0"/>
              </a:rPr>
            </a:br>
            <a:r>
              <a:rPr lang="es-ES" sz="3200" b="1" dirty="0" smtClean="0">
                <a:solidFill>
                  <a:schemeClr val="tx1"/>
                </a:solidFill>
                <a:latin typeface="Arial" panose="020B0604020202020204" pitchFamily="34" charset="0"/>
                <a:cs typeface="Arial" panose="020B0604020202020204" pitchFamily="34" charset="0"/>
              </a:rPr>
              <a:t>.Cáncer de Pulmón: </a:t>
            </a:r>
            <a:r>
              <a:rPr lang="es-ES" sz="3200" dirty="0" smtClean="0">
                <a:solidFill>
                  <a:schemeClr val="tx1"/>
                </a:solidFill>
                <a:latin typeface="Arial" panose="020B0604020202020204" pitchFamily="34" charset="0"/>
                <a:cs typeface="Arial" panose="020B0604020202020204" pitchFamily="34" charset="0"/>
              </a:rPr>
              <a:t>Informar a los ptes con alto historial de tabaquismo sobre el beneficio de la Tomografía Computarizada (TC).</a:t>
            </a:r>
            <a:endParaRPr lang="en-US" sz="3200" b="1"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947891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592924" y="1828800"/>
            <a:ext cx="8911687" cy="2716696"/>
          </a:xfrm>
        </p:spPr>
        <p:txBody>
          <a:bodyPr>
            <a:normAutofit/>
          </a:bodyPr>
          <a:lstStyle/>
          <a:p>
            <a:pPr algn="ctr"/>
            <a:r>
              <a:rPr lang="es-ES" sz="3200" b="1" dirty="0" smtClean="0">
                <a:solidFill>
                  <a:schemeClr val="tx1"/>
                </a:solidFill>
                <a:latin typeface="Arial" panose="020B0604020202020204" pitchFamily="34" charset="0"/>
                <a:cs typeface="Arial" panose="020B0604020202020204" pitchFamily="34" charset="0"/>
              </a:rPr>
              <a:t>.Cáncer Colorrectal:</a:t>
            </a:r>
            <a:r>
              <a:rPr lang="es-ES" sz="3200" dirty="0" smtClean="0">
                <a:solidFill>
                  <a:schemeClr val="tx1"/>
                </a:solidFill>
                <a:latin typeface="Arial" panose="020B0604020202020204" pitchFamily="34" charset="0"/>
                <a:cs typeface="Arial" panose="020B0604020202020204" pitchFamily="34" charset="0"/>
              </a:rPr>
              <a:t> Explicar el rol y la preparación previa a la colonoscopia por TC.</a:t>
            </a:r>
            <a:endParaRPr lang="en-US" sz="320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115368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592924" y="980661"/>
            <a:ext cx="8911687" cy="4558748"/>
          </a:xfrm>
        </p:spPr>
        <p:txBody>
          <a:bodyPr>
            <a:normAutofit fontScale="90000"/>
          </a:bodyPr>
          <a:lstStyle/>
          <a:p>
            <a:pPr algn="ctr"/>
            <a:r>
              <a:rPr lang="es-ES" b="1" dirty="0" smtClean="0">
                <a:solidFill>
                  <a:schemeClr val="tx1"/>
                </a:solidFill>
                <a:latin typeface="Arial" panose="020B0604020202020204" pitchFamily="34" charset="0"/>
                <a:cs typeface="Arial" panose="020B0604020202020204" pitchFamily="34" charset="0"/>
              </a:rPr>
              <a:t>2. Gestión de la Ansiedad y Falsos Positivos</a:t>
            </a:r>
            <a:br>
              <a:rPr lang="es-ES" b="1" dirty="0" smtClean="0">
                <a:solidFill>
                  <a:schemeClr val="tx1"/>
                </a:solidFill>
                <a:latin typeface="Arial" panose="020B0604020202020204" pitchFamily="34" charset="0"/>
                <a:cs typeface="Arial" panose="020B0604020202020204" pitchFamily="34" charset="0"/>
              </a:rPr>
            </a:br>
            <a:r>
              <a:rPr lang="en-US" b="1" dirty="0">
                <a:solidFill>
                  <a:schemeClr val="tx1"/>
                </a:solidFill>
                <a:latin typeface="Arial" panose="020B0604020202020204" pitchFamily="34" charset="0"/>
                <a:cs typeface="Arial" panose="020B0604020202020204" pitchFamily="34" charset="0"/>
              </a:rPr>
              <a:t/>
            </a:r>
            <a:br>
              <a:rPr lang="en-US" b="1" dirty="0">
                <a:solidFill>
                  <a:schemeClr val="tx1"/>
                </a:solidFill>
                <a:latin typeface="Arial" panose="020B0604020202020204" pitchFamily="34" charset="0"/>
                <a:cs typeface="Arial" panose="020B0604020202020204" pitchFamily="34" charset="0"/>
              </a:rPr>
            </a:br>
            <a:r>
              <a:rPr lang="en-US" dirty="0" smtClean="0">
                <a:solidFill>
                  <a:schemeClr val="tx1"/>
                </a:solidFill>
                <a:latin typeface="Arial" panose="020B0604020202020204" pitchFamily="34" charset="0"/>
                <a:cs typeface="Arial" panose="020B0604020202020204" pitchFamily="34" charset="0"/>
              </a:rPr>
              <a:t>El proceso de Dx por imagen puede generar altos niveles de estres(</a:t>
            </a:r>
            <a:r>
              <a:rPr lang="en-US" dirty="0" err="1" smtClean="0">
                <a:solidFill>
                  <a:schemeClr val="tx1"/>
                </a:solidFill>
                <a:latin typeface="Arial" panose="020B0604020202020204" pitchFamily="34" charset="0"/>
                <a:cs typeface="Arial" panose="020B0604020202020204" pitchFamily="34" charset="0"/>
              </a:rPr>
              <a:t>ansiedad</a:t>
            </a:r>
            <a:r>
              <a:rPr lang="en-US" dirty="0" smtClean="0">
                <a:solidFill>
                  <a:schemeClr val="tx1"/>
                </a:solidFill>
                <a:latin typeface="Arial" panose="020B0604020202020204" pitchFamily="34" charset="0"/>
                <a:cs typeface="Arial" panose="020B0604020202020204" pitchFamily="34" charset="0"/>
              </a:rPr>
              <a:t> por el examen)</a:t>
            </a:r>
            <a:br>
              <a:rPr lang="en-US" dirty="0" smtClean="0">
                <a:solidFill>
                  <a:schemeClr val="tx1"/>
                </a:solidFill>
                <a:latin typeface="Arial" panose="020B0604020202020204" pitchFamily="34" charset="0"/>
                <a:cs typeface="Arial" panose="020B0604020202020204" pitchFamily="34" charset="0"/>
              </a:rPr>
            </a:br>
            <a:r>
              <a:rPr lang="en-US" dirty="0" smtClean="0">
                <a:solidFill>
                  <a:schemeClr val="tx1"/>
                </a:solidFill>
                <a:latin typeface="Arial" panose="020B0604020202020204" pitchFamily="34" charset="0"/>
                <a:cs typeface="Arial" panose="020B0604020202020204" pitchFamily="34" charset="0"/>
              </a:rPr>
              <a:t/>
            </a:r>
            <a:br>
              <a:rPr lang="en-US" dirty="0" smtClean="0">
                <a:solidFill>
                  <a:schemeClr val="tx1"/>
                </a:solidFill>
                <a:latin typeface="Arial" panose="020B0604020202020204" pitchFamily="34" charset="0"/>
                <a:cs typeface="Arial" panose="020B0604020202020204" pitchFamily="34" charset="0"/>
              </a:rPr>
            </a:br>
            <a:r>
              <a:rPr lang="en-US" b="1" dirty="0" smtClean="0">
                <a:solidFill>
                  <a:schemeClr val="tx1"/>
                </a:solidFill>
                <a:latin typeface="Arial" panose="020B0604020202020204" pitchFamily="34" charset="0"/>
                <a:cs typeface="Arial" panose="020B0604020202020204" pitchFamily="34" charset="0"/>
              </a:rPr>
              <a:t>.Explicacion de Hallazgos Benignos: </a:t>
            </a:r>
            <a:r>
              <a:rPr lang="en-US" dirty="0" smtClean="0">
                <a:solidFill>
                  <a:schemeClr val="tx1"/>
                </a:solidFill>
                <a:latin typeface="Arial" panose="020B0604020202020204" pitchFamily="34" charset="0"/>
                <a:cs typeface="Arial" panose="020B0604020202020204" pitchFamily="34" charset="0"/>
              </a:rPr>
              <a:t>Educar al pte sobre hallazgos detectados ( como quistes o nodulos benignos) son communes y no requieren intervenciones agresivas, sino solo seguimiento</a:t>
            </a:r>
            <a:r>
              <a:rPr lang="en-US" sz="3200" dirty="0" smtClean="0">
                <a:solidFill>
                  <a:schemeClr val="tx1"/>
                </a:solidFill>
                <a:latin typeface="Arial" panose="020B0604020202020204" pitchFamily="34" charset="0"/>
                <a:cs typeface="Arial" panose="020B0604020202020204" pitchFamily="34" charset="0"/>
              </a:rPr>
              <a:t>.</a:t>
            </a:r>
            <a:endParaRPr lang="en-US" sz="3200" b="1"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904950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592924" y="2014330"/>
            <a:ext cx="8911687" cy="2822712"/>
          </a:xfrm>
        </p:spPr>
        <p:txBody>
          <a:bodyPr>
            <a:normAutofit/>
          </a:bodyPr>
          <a:lstStyle/>
          <a:p>
            <a:pPr algn="ctr"/>
            <a:r>
              <a:rPr lang="es-ES" sz="3200" b="1" dirty="0" smtClean="0">
                <a:solidFill>
                  <a:schemeClr val="tx1"/>
                </a:solidFill>
                <a:latin typeface="Arial" panose="020B0604020202020204" pitchFamily="34" charset="0"/>
                <a:cs typeface="Arial" panose="020B0604020202020204" pitchFamily="34" charset="0"/>
              </a:rPr>
              <a:t>.Proceso de Recitación: </a:t>
            </a:r>
            <a:r>
              <a:rPr lang="es-ES" sz="3200" dirty="0" smtClean="0">
                <a:solidFill>
                  <a:schemeClr val="tx1"/>
                </a:solidFill>
                <a:latin typeface="Arial" panose="020B0604020202020204" pitchFamily="34" charset="0"/>
                <a:cs typeface="Arial" panose="020B0604020202020204" pitchFamily="34" charset="0"/>
              </a:rPr>
              <a:t>Calmar al </a:t>
            </a:r>
            <a:r>
              <a:rPr lang="es-ES" sz="3200" dirty="0" err="1" smtClean="0">
                <a:solidFill>
                  <a:schemeClr val="tx1"/>
                </a:solidFill>
                <a:latin typeface="Arial" panose="020B0604020202020204" pitchFamily="34" charset="0"/>
                <a:cs typeface="Arial" panose="020B0604020202020204" pitchFamily="34" charset="0"/>
              </a:rPr>
              <a:t>pte</a:t>
            </a:r>
            <a:r>
              <a:rPr lang="es-ES" sz="3200" dirty="0" smtClean="0">
                <a:solidFill>
                  <a:schemeClr val="tx1"/>
                </a:solidFill>
                <a:latin typeface="Arial" panose="020B0604020202020204" pitchFamily="34" charset="0"/>
                <a:cs typeface="Arial" panose="020B0604020202020204" pitchFamily="34" charset="0"/>
              </a:rPr>
              <a:t> si se solicita una proyección adicional o una ecografía complementaria, explicando que esto busca la máxima precisión y no necesariamente es un Dx maligno.</a:t>
            </a:r>
            <a:endParaRPr lang="en-US" sz="3200" b="1"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394639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592924" y="755375"/>
            <a:ext cx="8911687" cy="5512904"/>
          </a:xfrm>
        </p:spPr>
        <p:txBody>
          <a:bodyPr>
            <a:normAutofit/>
          </a:bodyPr>
          <a:lstStyle/>
          <a:p>
            <a:pPr algn="ctr"/>
            <a:r>
              <a:rPr lang="es-ES" sz="3200" b="1" dirty="0" smtClean="0">
                <a:solidFill>
                  <a:schemeClr val="tx1"/>
                </a:solidFill>
                <a:latin typeface="Arial" panose="020B0604020202020204" pitchFamily="34" charset="0"/>
                <a:cs typeface="Arial" panose="020B0604020202020204" pitchFamily="34" charset="0"/>
              </a:rPr>
              <a:t>3. Preparación y Seguridad del Pte.</a:t>
            </a:r>
            <a:br>
              <a:rPr lang="es-ES" sz="3200" b="1" dirty="0" smtClean="0">
                <a:solidFill>
                  <a:schemeClr val="tx1"/>
                </a:solidFill>
                <a:latin typeface="Arial" panose="020B0604020202020204" pitchFamily="34" charset="0"/>
                <a:cs typeface="Arial" panose="020B0604020202020204" pitchFamily="34" charset="0"/>
              </a:rPr>
            </a:br>
            <a:r>
              <a:rPr lang="es-ES" sz="3200" b="1" dirty="0" smtClean="0">
                <a:solidFill>
                  <a:schemeClr val="tx1"/>
                </a:solidFill>
                <a:latin typeface="Arial" panose="020B0604020202020204" pitchFamily="34" charset="0"/>
                <a:cs typeface="Arial" panose="020B0604020202020204" pitchFamily="34" charset="0"/>
              </a:rPr>
              <a:t/>
            </a:r>
            <a:br>
              <a:rPr lang="es-ES" sz="3200" b="1" dirty="0" smtClean="0">
                <a:solidFill>
                  <a:schemeClr val="tx1"/>
                </a:solidFill>
                <a:latin typeface="Arial" panose="020B0604020202020204" pitchFamily="34" charset="0"/>
                <a:cs typeface="Arial" panose="020B0604020202020204" pitchFamily="34" charset="0"/>
              </a:rPr>
            </a:br>
            <a:r>
              <a:rPr lang="es-ES" sz="3200" dirty="0" smtClean="0">
                <a:solidFill>
                  <a:schemeClr val="tx1"/>
                </a:solidFill>
                <a:latin typeface="Arial" panose="020B0604020202020204" pitchFamily="34" charset="0"/>
                <a:cs typeface="Arial" panose="020B0604020202020204" pitchFamily="34" charset="0"/>
              </a:rPr>
              <a:t>Para que las pruebas de prevención secundaria sean efectivas, el Pte. debe estar correctamente informado.</a:t>
            </a:r>
            <a:br>
              <a:rPr lang="es-ES" sz="3200" dirty="0" smtClean="0">
                <a:solidFill>
                  <a:schemeClr val="tx1"/>
                </a:solidFill>
                <a:latin typeface="Arial" panose="020B0604020202020204" pitchFamily="34" charset="0"/>
                <a:cs typeface="Arial" panose="020B0604020202020204" pitchFamily="34" charset="0"/>
              </a:rPr>
            </a:br>
            <a:r>
              <a:rPr lang="es-ES" sz="3200" dirty="0" smtClean="0">
                <a:solidFill>
                  <a:schemeClr val="tx1"/>
                </a:solidFill>
                <a:latin typeface="Arial" panose="020B0604020202020204" pitchFamily="34" charset="0"/>
                <a:cs typeface="Arial" panose="020B0604020202020204" pitchFamily="34" charset="0"/>
              </a:rPr>
              <a:t/>
            </a:r>
            <a:br>
              <a:rPr lang="es-ES" sz="3200" dirty="0" smtClean="0">
                <a:solidFill>
                  <a:schemeClr val="tx1"/>
                </a:solidFill>
                <a:latin typeface="Arial" panose="020B0604020202020204" pitchFamily="34" charset="0"/>
                <a:cs typeface="Arial" panose="020B0604020202020204" pitchFamily="34" charset="0"/>
              </a:rPr>
            </a:br>
            <a:r>
              <a:rPr lang="es-ES" sz="3200" b="1" dirty="0" smtClean="0">
                <a:solidFill>
                  <a:schemeClr val="tx1"/>
                </a:solidFill>
                <a:latin typeface="Arial" panose="020B0604020202020204" pitchFamily="34" charset="0"/>
                <a:cs typeface="Arial" panose="020B0604020202020204" pitchFamily="34" charset="0"/>
              </a:rPr>
              <a:t>.Preparación Previa: </a:t>
            </a:r>
            <a:r>
              <a:rPr lang="es-ES" sz="3200" dirty="0" smtClean="0">
                <a:solidFill>
                  <a:schemeClr val="tx1"/>
                </a:solidFill>
                <a:latin typeface="Arial" panose="020B0604020202020204" pitchFamily="34" charset="0"/>
                <a:cs typeface="Arial" panose="020B0604020202020204" pitchFamily="34" charset="0"/>
              </a:rPr>
              <a:t>Instruir detalladamente sobre el ayuno, la toma de contraste orales o la hidratación previa y posterior al uso de medios de contraste yodados o gadolinio.</a:t>
            </a:r>
            <a:endParaRPr lang="en-US" sz="3200" b="1"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947546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592924" y="2014330"/>
            <a:ext cx="8911687" cy="3127512"/>
          </a:xfrm>
        </p:spPr>
        <p:txBody>
          <a:bodyPr>
            <a:normAutofit/>
          </a:bodyPr>
          <a:lstStyle/>
          <a:p>
            <a:pPr algn="ctr"/>
            <a:r>
              <a:rPr lang="es-ES" sz="3200" b="1" dirty="0" smtClean="0">
                <a:solidFill>
                  <a:schemeClr val="tx1"/>
                </a:solidFill>
                <a:latin typeface="Arial" panose="020B0604020202020204" pitchFamily="34" charset="0"/>
                <a:cs typeface="Arial" panose="020B0604020202020204" pitchFamily="34" charset="0"/>
              </a:rPr>
              <a:t>.Radio protección: </a:t>
            </a:r>
            <a:r>
              <a:rPr lang="es-ES" sz="3200" dirty="0" smtClean="0">
                <a:solidFill>
                  <a:schemeClr val="tx1"/>
                </a:solidFill>
                <a:latin typeface="Arial" panose="020B0604020202020204" pitchFamily="34" charset="0"/>
                <a:cs typeface="Arial" panose="020B0604020202020204" pitchFamily="34" charset="0"/>
              </a:rPr>
              <a:t>Resolver dudas sobre el uso de radiación ionizante (rayos X, TC), asegurando que el beneficio del Dx precoz supera con creces el riesgo potencial. Aplicando siempre el principio ALARA( tan bajo como sea razonablemente posible).</a:t>
            </a:r>
            <a:endParaRPr lang="en-US" sz="3200" b="1"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092686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513411" y="1444488"/>
            <a:ext cx="8911687" cy="3657600"/>
          </a:xfrm>
        </p:spPr>
        <p:txBody>
          <a:bodyPr>
            <a:normAutofit fontScale="90000"/>
          </a:bodyPr>
          <a:lstStyle/>
          <a:p>
            <a:pPr algn="ctr"/>
            <a:r>
              <a:rPr lang="es-ES" sz="3200" b="1" dirty="0" smtClean="0">
                <a:solidFill>
                  <a:schemeClr val="tx1"/>
                </a:solidFill>
                <a:latin typeface="Arial" panose="020B0604020202020204" pitchFamily="34" charset="0"/>
                <a:cs typeface="Arial" panose="020B0604020202020204" pitchFamily="34" charset="0"/>
              </a:rPr>
              <a:t>4. Fomento del Autocuidado y Empoderamiento</a:t>
            </a:r>
            <a:br>
              <a:rPr lang="es-ES" sz="3200" b="1" dirty="0" smtClean="0">
                <a:solidFill>
                  <a:schemeClr val="tx1"/>
                </a:solidFill>
                <a:latin typeface="Arial" panose="020B0604020202020204" pitchFamily="34" charset="0"/>
                <a:cs typeface="Arial" panose="020B0604020202020204" pitchFamily="34" charset="0"/>
              </a:rPr>
            </a:br>
            <a:r>
              <a:rPr lang="es-ES" sz="3200" b="1" dirty="0">
                <a:solidFill>
                  <a:schemeClr val="tx1"/>
                </a:solidFill>
                <a:latin typeface="Arial" panose="020B0604020202020204" pitchFamily="34" charset="0"/>
                <a:cs typeface="Arial" panose="020B0604020202020204" pitchFamily="34" charset="0"/>
              </a:rPr>
              <a:t/>
            </a:r>
            <a:br>
              <a:rPr lang="es-ES" sz="3200" b="1" dirty="0">
                <a:solidFill>
                  <a:schemeClr val="tx1"/>
                </a:solidFill>
                <a:latin typeface="Arial" panose="020B0604020202020204" pitchFamily="34" charset="0"/>
                <a:cs typeface="Arial" panose="020B0604020202020204" pitchFamily="34" charset="0"/>
              </a:rPr>
            </a:br>
            <a:r>
              <a:rPr lang="es-ES" sz="3200" b="1" dirty="0" smtClean="0">
                <a:solidFill>
                  <a:schemeClr val="tx1"/>
                </a:solidFill>
                <a:latin typeface="Arial" panose="020B0604020202020204" pitchFamily="34" charset="0"/>
                <a:cs typeface="Arial" panose="020B0604020202020204" pitchFamily="34" charset="0"/>
              </a:rPr>
              <a:t>.Conciencia de la Densidad Mamaria: </a:t>
            </a:r>
            <a:r>
              <a:rPr lang="es-ES" sz="3200" dirty="0" smtClean="0">
                <a:solidFill>
                  <a:schemeClr val="tx1"/>
                </a:solidFill>
                <a:latin typeface="Arial" panose="020B0604020202020204" pitchFamily="34" charset="0"/>
                <a:cs typeface="Arial" panose="020B0604020202020204" pitchFamily="34" charset="0"/>
              </a:rPr>
              <a:t>Explicar a las mujeres que significa tener mamas densas en una mamografía y por que en su caso puede ser recomendable complementar el estudio con una ecografía mamaria.</a:t>
            </a:r>
            <a:endParaRPr lang="en-US" sz="3200" b="1"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607619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592924" y="2001078"/>
            <a:ext cx="8911687" cy="2941982"/>
          </a:xfrm>
        </p:spPr>
        <p:txBody>
          <a:bodyPr>
            <a:normAutofit/>
          </a:bodyPr>
          <a:lstStyle/>
          <a:p>
            <a:pPr algn="ctr"/>
            <a:r>
              <a:rPr lang="es-ES" sz="3200" b="1" dirty="0" smtClean="0">
                <a:solidFill>
                  <a:schemeClr val="tx1"/>
                </a:solidFill>
                <a:latin typeface="Arial" panose="020B0604020202020204" pitchFamily="34" charset="0"/>
                <a:cs typeface="Arial" panose="020B0604020202020204" pitchFamily="34" charset="0"/>
              </a:rPr>
              <a:t>.Seguimiento Cronológico: </a:t>
            </a:r>
            <a:r>
              <a:rPr lang="es-ES" sz="3200" dirty="0" smtClean="0">
                <a:solidFill>
                  <a:schemeClr val="tx1"/>
                </a:solidFill>
                <a:latin typeface="Arial" panose="020B0604020202020204" pitchFamily="34" charset="0"/>
                <a:cs typeface="Arial" panose="020B0604020202020204" pitchFamily="34" charset="0"/>
              </a:rPr>
              <a:t>Concientizar al </a:t>
            </a:r>
            <a:r>
              <a:rPr lang="es-ES" sz="3200" dirty="0" err="1" smtClean="0">
                <a:solidFill>
                  <a:schemeClr val="tx1"/>
                </a:solidFill>
                <a:latin typeface="Arial" panose="020B0604020202020204" pitchFamily="34" charset="0"/>
                <a:cs typeface="Arial" panose="020B0604020202020204" pitchFamily="34" charset="0"/>
              </a:rPr>
              <a:t>pte</a:t>
            </a:r>
            <a:r>
              <a:rPr lang="es-ES" sz="3200" dirty="0" smtClean="0">
                <a:solidFill>
                  <a:schemeClr val="tx1"/>
                </a:solidFill>
                <a:latin typeface="Arial" panose="020B0604020202020204" pitchFamily="34" charset="0"/>
                <a:cs typeface="Arial" panose="020B0604020202020204" pitchFamily="34" charset="0"/>
              </a:rPr>
              <a:t> sobre la importancia de guardar y aportar sus estudios previos para que el radiólogo pueda realizar una comparación evolutiva, la cual es clave para detectar cambios sutiles.</a:t>
            </a:r>
            <a:endParaRPr lang="en-US" sz="3200" b="1"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645563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592924" y="914401"/>
            <a:ext cx="8911687" cy="5353878"/>
          </a:xfrm>
        </p:spPr>
        <p:txBody>
          <a:bodyPr>
            <a:normAutofit/>
          </a:bodyPr>
          <a:lstStyle/>
          <a:p>
            <a:pPr algn="ctr"/>
            <a:r>
              <a:rPr lang="es-ES" sz="3200" b="1" dirty="0" smtClean="0">
                <a:solidFill>
                  <a:schemeClr val="tx1"/>
                </a:solidFill>
                <a:latin typeface="Arial" panose="020B0604020202020204" pitchFamily="34" charset="0"/>
                <a:cs typeface="Arial" panose="020B0604020202020204" pitchFamily="34" charset="0"/>
              </a:rPr>
              <a:t>Estrategias de Comunicación</a:t>
            </a:r>
            <a:br>
              <a:rPr lang="es-ES" sz="3200" b="1" dirty="0" smtClean="0">
                <a:solidFill>
                  <a:schemeClr val="tx1"/>
                </a:solidFill>
                <a:latin typeface="Arial" panose="020B0604020202020204" pitchFamily="34" charset="0"/>
                <a:cs typeface="Arial" panose="020B0604020202020204" pitchFamily="34" charset="0"/>
              </a:rPr>
            </a:br>
            <a:r>
              <a:rPr lang="es-ES" sz="3200" b="1" dirty="0" smtClean="0">
                <a:solidFill>
                  <a:schemeClr val="tx1"/>
                </a:solidFill>
                <a:latin typeface="Arial" panose="020B0604020202020204" pitchFamily="34" charset="0"/>
                <a:cs typeface="Arial" panose="020B0604020202020204" pitchFamily="34" charset="0"/>
              </a:rPr>
              <a:t> </a:t>
            </a:r>
            <a:br>
              <a:rPr lang="es-ES" sz="3200" b="1" dirty="0" smtClean="0">
                <a:solidFill>
                  <a:schemeClr val="tx1"/>
                </a:solidFill>
                <a:latin typeface="Arial" panose="020B0604020202020204" pitchFamily="34" charset="0"/>
                <a:cs typeface="Arial" panose="020B0604020202020204" pitchFamily="34" charset="0"/>
              </a:rPr>
            </a:br>
            <a:r>
              <a:rPr lang="es-ES" sz="3200" dirty="0" smtClean="0">
                <a:solidFill>
                  <a:schemeClr val="tx1"/>
                </a:solidFill>
                <a:latin typeface="Arial" panose="020B0604020202020204" pitchFamily="34" charset="0"/>
                <a:cs typeface="Arial" panose="020B0604020202020204" pitchFamily="34" charset="0"/>
              </a:rPr>
              <a:t>Para que esta educación sanitaria sea efectiva, el radiólogo debe adoptar un rol mas visible y directo con el Pte.</a:t>
            </a:r>
            <a:br>
              <a:rPr lang="es-ES" sz="3200" dirty="0" smtClean="0">
                <a:solidFill>
                  <a:schemeClr val="tx1"/>
                </a:solidFill>
                <a:latin typeface="Arial" panose="020B0604020202020204" pitchFamily="34" charset="0"/>
                <a:cs typeface="Arial" panose="020B0604020202020204" pitchFamily="34" charset="0"/>
              </a:rPr>
            </a:br>
            <a:r>
              <a:rPr lang="es-ES" sz="3200" dirty="0" smtClean="0">
                <a:solidFill>
                  <a:schemeClr val="tx1"/>
                </a:solidFill>
                <a:latin typeface="Arial" panose="020B0604020202020204" pitchFamily="34" charset="0"/>
                <a:cs typeface="Arial" panose="020B0604020202020204" pitchFamily="34" charset="0"/>
              </a:rPr>
              <a:t/>
            </a:r>
            <a:br>
              <a:rPr lang="es-ES" sz="3200" dirty="0" smtClean="0">
                <a:solidFill>
                  <a:schemeClr val="tx1"/>
                </a:solidFill>
                <a:latin typeface="Arial" panose="020B0604020202020204" pitchFamily="34" charset="0"/>
                <a:cs typeface="Arial" panose="020B0604020202020204" pitchFamily="34" charset="0"/>
              </a:rPr>
            </a:br>
            <a:r>
              <a:rPr lang="es-ES" sz="3200" b="1" dirty="0" smtClean="0">
                <a:solidFill>
                  <a:schemeClr val="tx1"/>
                </a:solidFill>
                <a:latin typeface="Arial" panose="020B0604020202020204" pitchFamily="34" charset="0"/>
                <a:cs typeface="Arial" panose="020B0604020202020204" pitchFamily="34" charset="0"/>
              </a:rPr>
              <a:t>.Lenguaje Accesible:</a:t>
            </a:r>
            <a:r>
              <a:rPr lang="es-ES" sz="3200" dirty="0" smtClean="0">
                <a:solidFill>
                  <a:schemeClr val="tx1"/>
                </a:solidFill>
                <a:latin typeface="Arial" panose="020B0604020202020204" pitchFamily="34" charset="0"/>
                <a:cs typeface="Arial" panose="020B0604020202020204" pitchFamily="34" charset="0"/>
              </a:rPr>
              <a:t> Traducir los términos técnicos del informe a conceptos sencillos y comprensibles.</a:t>
            </a:r>
            <a:endParaRPr lang="en-US" sz="3200" b="1"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758615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592924" y="1007166"/>
            <a:ext cx="8911687" cy="4174434"/>
          </a:xfrm>
        </p:spPr>
        <p:txBody>
          <a:bodyPr>
            <a:normAutofit fontScale="90000"/>
          </a:bodyPr>
          <a:lstStyle/>
          <a:p>
            <a:pPr algn="ctr"/>
            <a:r>
              <a:rPr lang="es-ES" sz="3200" b="1" dirty="0" smtClean="0">
                <a:solidFill>
                  <a:schemeClr val="tx1"/>
                </a:solidFill>
                <a:latin typeface="Arial" panose="020B0604020202020204" pitchFamily="34" charset="0"/>
                <a:cs typeface="Arial" panose="020B0604020202020204" pitchFamily="34" charset="0"/>
              </a:rPr>
              <a:t>.</a:t>
            </a:r>
            <a:r>
              <a:rPr lang="es-ES" b="1" dirty="0" smtClean="0">
                <a:solidFill>
                  <a:schemeClr val="tx1"/>
                </a:solidFill>
                <a:latin typeface="Arial" panose="020B0604020202020204" pitchFamily="34" charset="0"/>
                <a:cs typeface="Arial" panose="020B0604020202020204" pitchFamily="34" charset="0"/>
              </a:rPr>
              <a:t>Uso de Apoyo Visual:</a:t>
            </a:r>
            <a:r>
              <a:rPr lang="es-ES" dirty="0" smtClean="0">
                <a:solidFill>
                  <a:schemeClr val="tx1"/>
                </a:solidFill>
                <a:latin typeface="Arial" panose="020B0604020202020204" pitchFamily="34" charset="0"/>
                <a:cs typeface="Arial" panose="020B0604020202020204" pitchFamily="34" charset="0"/>
              </a:rPr>
              <a:t> Mostrar y explicar las imágenes directamente al Pte. en la pantalla si la situación lo requiere para facilitar la comprensión de su estado de salud.</a:t>
            </a:r>
            <a:br>
              <a:rPr lang="es-ES" dirty="0" smtClean="0">
                <a:solidFill>
                  <a:schemeClr val="tx1"/>
                </a:solidFill>
                <a:latin typeface="Arial" panose="020B0604020202020204" pitchFamily="34" charset="0"/>
                <a:cs typeface="Arial" panose="020B0604020202020204" pitchFamily="34" charset="0"/>
              </a:rPr>
            </a:br>
            <a:r>
              <a:rPr lang="es-ES" dirty="0">
                <a:solidFill>
                  <a:schemeClr val="tx1"/>
                </a:solidFill>
                <a:latin typeface="Arial" panose="020B0604020202020204" pitchFamily="34" charset="0"/>
                <a:cs typeface="Arial" panose="020B0604020202020204" pitchFamily="34" charset="0"/>
              </a:rPr>
              <a:t/>
            </a:r>
            <a:br>
              <a:rPr lang="es-ES" dirty="0">
                <a:solidFill>
                  <a:schemeClr val="tx1"/>
                </a:solidFill>
                <a:latin typeface="Arial" panose="020B0604020202020204" pitchFamily="34" charset="0"/>
                <a:cs typeface="Arial" panose="020B0604020202020204" pitchFamily="34" charset="0"/>
              </a:rPr>
            </a:br>
            <a:r>
              <a:rPr lang="es-ES" b="1" dirty="0" smtClean="0">
                <a:solidFill>
                  <a:schemeClr val="tx1"/>
                </a:solidFill>
                <a:latin typeface="Arial" panose="020B0604020202020204" pitchFamily="34" charset="0"/>
                <a:cs typeface="Arial" panose="020B0604020202020204" pitchFamily="34" charset="0"/>
              </a:rPr>
              <a:t>.Canales de Información: </a:t>
            </a:r>
            <a:r>
              <a:rPr lang="es-ES" dirty="0" smtClean="0">
                <a:solidFill>
                  <a:schemeClr val="tx1"/>
                </a:solidFill>
                <a:latin typeface="Arial" panose="020B0604020202020204" pitchFamily="34" charset="0"/>
                <a:cs typeface="Arial" panose="020B0604020202020204" pitchFamily="34" charset="0"/>
              </a:rPr>
              <a:t>Proveer folletos informativos, videos explicativos o portales web avalados por la sociedad científica de radiología.</a:t>
            </a:r>
            <a:br>
              <a:rPr lang="es-ES" dirty="0" smtClean="0">
                <a:solidFill>
                  <a:schemeClr val="tx1"/>
                </a:solidFill>
                <a:latin typeface="Arial" panose="020B0604020202020204" pitchFamily="34" charset="0"/>
                <a:cs typeface="Arial" panose="020B0604020202020204" pitchFamily="34" charset="0"/>
              </a:rPr>
            </a:br>
            <a:r>
              <a:rPr lang="es-ES" dirty="0">
                <a:solidFill>
                  <a:schemeClr val="tx1"/>
                </a:solidFill>
                <a:latin typeface="Arial" panose="020B0604020202020204" pitchFamily="34" charset="0"/>
                <a:cs typeface="Arial" panose="020B0604020202020204" pitchFamily="34" charset="0"/>
              </a:rPr>
              <a:t/>
            </a:r>
            <a:br>
              <a:rPr lang="es-ES" dirty="0">
                <a:solidFill>
                  <a:schemeClr val="tx1"/>
                </a:solidFill>
                <a:latin typeface="Arial" panose="020B0604020202020204" pitchFamily="34" charset="0"/>
                <a:cs typeface="Arial" panose="020B0604020202020204" pitchFamily="34" charset="0"/>
              </a:rPr>
            </a:br>
            <a:endParaRPr lang="en-US" b="1"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48171084"/>
      </p:ext>
    </p:extLst>
  </p:cSld>
  <p:clrMapOvr>
    <a:masterClrMapping/>
  </p:clrMapOvr>
</p:sld>
</file>

<file path=ppt/theme/theme1.xml><?xml version="1.0" encoding="utf-8"?>
<a:theme xmlns:a="http://schemas.openxmlformats.org/drawingml/2006/main" name="Espiral">
  <a:themeElements>
    <a:clrScheme name="Wisp">
      <a:dk1>
        <a:sysClr val="windowText" lastClr="000000"/>
      </a:dk1>
      <a:lt1>
        <a:sysClr val="window" lastClr="FFFFFF"/>
      </a:lt1>
      <a:dk2>
        <a:srgbClr val="647252"/>
      </a:dk2>
      <a:lt2>
        <a:srgbClr val="EAE8CF"/>
      </a:lt2>
      <a:accent1>
        <a:srgbClr val="E78712"/>
      </a:accent1>
      <a:accent2>
        <a:srgbClr val="B73C26"/>
      </a:accent2>
      <a:accent3>
        <a:srgbClr val="865331"/>
      </a:accent3>
      <a:accent4>
        <a:srgbClr val="B38648"/>
      </a:accent4>
      <a:accent5>
        <a:srgbClr val="BBB473"/>
      </a:accent5>
      <a:accent6>
        <a:srgbClr val="849276"/>
      </a:accent6>
      <a:hlink>
        <a:srgbClr val="FDAB2A"/>
      </a:hlink>
      <a:folHlink>
        <a:srgbClr val="CCB182"/>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54F6613E-5ED7-40ED-90A8-F639BE712C0E}"/>
    </a:ext>
  </a:extLst>
</a:theme>
</file>

<file path=docProps/app.xml><?xml version="1.0" encoding="utf-8"?>
<Properties xmlns="http://schemas.openxmlformats.org/officeDocument/2006/extended-properties" xmlns:vt="http://schemas.openxmlformats.org/officeDocument/2006/docPropsVTypes">
  <Template>Wisp</Template>
  <TotalTime>104</TotalTime>
  <Words>257</Words>
  <Application>Microsoft Office PowerPoint</Application>
  <PresentationFormat>Panorámica</PresentationFormat>
  <Paragraphs>12</Paragraphs>
  <Slides>12</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12</vt:i4>
      </vt:variant>
    </vt:vector>
  </HeadingPairs>
  <TitlesOfParts>
    <vt:vector size="16" baseType="lpstr">
      <vt:lpstr>Arial</vt:lpstr>
      <vt:lpstr>Century Gothic</vt:lpstr>
      <vt:lpstr>Wingdings 3</vt:lpstr>
      <vt:lpstr>Espiral</vt:lpstr>
      <vt:lpstr>Educación Sanitaria Como Herramienta Fundamental en la Prevención Secundaria en Radiología  La Educación Sanitaria impartida por el radiólogo en la Prevención Secundaria se centra principalmente en la Detección Temprana y el Dx Precoz de enfermedades antes que presenten síntomas clínicos evidentes, logrando así un Tto mas eficaz y con un mejor pronostico. </vt:lpstr>
      <vt:lpstr>Áreas Clave de la Educación Sanitaria en Radiología   1. Promoción y Desmitificación del Cribado                ( Screeing)   El radiólogo educa sobre la importancia de los Programas de Detección poblacional guiados por imágenes </vt:lpstr>
      <vt:lpstr>.Cáncer (Ca) de Mama: Explicar la necesidad de la mamografía anual a partir de los 40 años. Aclarar a La Pte. que la compresión de la mama es necesaria para una imagen nítida y reduciendo el miedo al dolor.  .Cáncer de Pulmón: Informar a los ptes con alto historial de tabaquismo sobre el beneficio de la Tomografía Computarizada (TC).</vt:lpstr>
      <vt:lpstr>.Cáncer Colorrectal: Explicar el rol y la preparación previa a la colonoscopia por TC.</vt:lpstr>
      <vt:lpstr>2. Gestión de la Ansiedad y Falsos Positivos  El proceso de Dx por imagen puede generar altos niveles de estres(ansiedad por el examen)  .Explicacion de Hallazgos Benignos: Educar al pte sobre hallazgos detectados ( como quistes o nodulos benignos) son communes y no requieren intervenciones agresivas, sino solo seguimiento.</vt:lpstr>
      <vt:lpstr>.Proceso de Recitación: Calmar al pte si se solicita una proyección adicional o una ecografía complementaria, explicando que esto busca la máxima precisión y no necesariamente es un Dx maligno.</vt:lpstr>
      <vt:lpstr>3. Preparación y Seguridad del Pte.  Para que las pruebas de prevención secundaria sean efectivas, el Pte. debe estar correctamente informado.  .Preparación Previa: Instruir detalladamente sobre el ayuno, la toma de contraste orales o la hidratación previa y posterior al uso de medios de contraste yodados o gadolinio.</vt:lpstr>
      <vt:lpstr>.Radio protección: Resolver dudas sobre el uso de radiación ionizante (rayos X, TC), asegurando que el beneficio del Dx precoz supera con creces el riesgo potencial. Aplicando siempre el principio ALARA( tan bajo como sea razonablemente posible).</vt:lpstr>
      <vt:lpstr>4. Fomento del Autocuidado y Empoderamiento  .Conciencia de la Densidad Mamaria: Explicar a las mujeres que significa tener mamas densas en una mamografía y por que en su caso puede ser recomendable complementar el estudio con una ecografía mamaria.</vt:lpstr>
      <vt:lpstr>.Seguimiento Cronológico: Concientizar al pte sobre la importancia de guardar y aportar sus estudios previos para que el radiólogo pueda realizar una comparación evolutiva, la cual es clave para detectar cambios sutiles.</vt:lpstr>
      <vt:lpstr>Estrategias de Comunicación   Para que esta educación sanitaria sea efectiva, el radiólogo debe adoptar un rol mas visible y directo con el Pte.  .Lenguaje Accesible: Traducir los términos técnicos del informe a conceptos sencillos y comprensibles.</vt:lpstr>
      <vt:lpstr>.Uso de Apoyo Visual: Mostrar y explicar las imágenes directamente al Pte. en la pantalla si la situación lo requiere para facilitar la comprensión de su estado de salud.  .Canales de Información: Proveer folletos informativos, videos explicativos o portales web avalados por la sociedad científica de radiología.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Educación Sanitaria Como Herramienta Fundamental en la Prevención Secundaria  La Educación Sanitaria impartida por el radiólogo en la Prevención Secundaria se centra principalmente en la Detección Temprana y el Dx Precoz de enfermedades antes que presenten síntomas clínicos evidentes, logrando asi un Tto mas eficaz y con un mejor pronostico.</dc:title>
  <dc:creator>PC - ZULMA</dc:creator>
  <cp:lastModifiedBy>PC - ZULMA</cp:lastModifiedBy>
  <cp:revision>18</cp:revision>
  <dcterms:created xsi:type="dcterms:W3CDTF">2026-09-05T21:10:26Z</dcterms:created>
  <dcterms:modified xsi:type="dcterms:W3CDTF">2026-09-05T22:54:40Z</dcterms:modified>
</cp:coreProperties>
</file>