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sldIdLst>
    <p:sldId id="256" r:id="rId2"/>
    <p:sldId id="257" r:id="rId3"/>
    <p:sldId id="258" r:id="rId4"/>
    <p:sldId id="259" r:id="rId5"/>
    <p:sldId id="260" r:id="rId6"/>
    <p:sldId id="261" r:id="rId7"/>
    <p:sldId id="262" r:id="rId8"/>
    <p:sldId id="268" r:id="rId9"/>
    <p:sldId id="272" r:id="rId10"/>
    <p:sldId id="270" r:id="rId11"/>
    <p:sldId id="263" r:id="rId12"/>
    <p:sldId id="271" r:id="rId13"/>
    <p:sldId id="264" r:id="rId14"/>
    <p:sldId id="265" r:id="rId15"/>
    <p:sldId id="266" r:id="rId16"/>
    <p:sldId id="267"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806753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598818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50644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374174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130735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975321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9170892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4321773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1_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188557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433642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065813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99069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4/29/2025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776447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4/29/2025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523865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4/29/2025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368572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481907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86542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4/29/2025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474892909"/>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856D29AD-52AD-4B43-B0AE-D99476C0B4EA}"/>
              </a:ext>
            </a:extLst>
          </p:cNvPr>
          <p:cNvSpPr>
            <a:spLocks noGrp="1"/>
          </p:cNvSpPr>
          <p:nvPr>
            <p:ph type="title"/>
          </p:nvPr>
        </p:nvSpPr>
        <p:spPr/>
        <p:txBody>
          <a:bodyPr>
            <a:normAutofit/>
          </a:bodyPr>
          <a:lstStyle/>
          <a:p>
            <a:pPr algn="ctr"/>
            <a:r>
              <a:rPr lang="es-AR" b="1" dirty="0"/>
              <a:t>ANATOMIA DE LOS HUESOS DEL CRANEO</a:t>
            </a:r>
          </a:p>
        </p:txBody>
      </p:sp>
      <p:sp>
        <p:nvSpPr>
          <p:cNvPr id="5" name="Marcador de texto 4">
            <a:extLst>
              <a:ext uri="{FF2B5EF4-FFF2-40B4-BE49-F238E27FC236}">
                <a16:creationId xmlns:a16="http://schemas.microsoft.com/office/drawing/2014/main" id="{C815BD11-79D6-40C5-90A5-56E9E68F7D9D}"/>
              </a:ext>
            </a:extLst>
          </p:cNvPr>
          <p:cNvSpPr>
            <a:spLocks noGrp="1"/>
          </p:cNvSpPr>
          <p:nvPr>
            <p:ph type="body" sz="half" idx="2"/>
          </p:nvPr>
        </p:nvSpPr>
        <p:spPr/>
        <p:txBody>
          <a:bodyPr>
            <a:normAutofit/>
          </a:bodyPr>
          <a:lstStyle/>
          <a:p>
            <a:pPr algn="ctr"/>
            <a:r>
              <a:rPr lang="es-AR" sz="4800" b="1" dirty="0"/>
              <a:t>HUESOS DE LA CARA Y SUTURAS CRANEALES </a:t>
            </a:r>
          </a:p>
        </p:txBody>
      </p:sp>
    </p:spTree>
    <p:extLst>
      <p:ext uri="{BB962C8B-B14F-4D97-AF65-F5344CB8AC3E}">
        <p14:creationId xmlns:p14="http://schemas.microsoft.com/office/powerpoint/2010/main" val="2413056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062E416-A21C-4145-9141-5208D67D4574}"/>
              </a:ext>
            </a:extLst>
          </p:cNvPr>
          <p:cNvPicPr>
            <a:picLocks noChangeAspect="1"/>
          </p:cNvPicPr>
          <p:nvPr/>
        </p:nvPicPr>
        <p:blipFill>
          <a:blip r:embed="rId2"/>
          <a:stretch>
            <a:fillRect/>
          </a:stretch>
        </p:blipFill>
        <p:spPr>
          <a:xfrm>
            <a:off x="2808543" y="0"/>
            <a:ext cx="6574913" cy="6858000"/>
          </a:xfrm>
          <a:prstGeom prst="rect">
            <a:avLst/>
          </a:prstGeom>
        </p:spPr>
      </p:pic>
    </p:spTree>
    <p:extLst>
      <p:ext uri="{BB962C8B-B14F-4D97-AF65-F5344CB8AC3E}">
        <p14:creationId xmlns:p14="http://schemas.microsoft.com/office/powerpoint/2010/main" val="3341425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41214A-A739-4332-ACE9-43A2DE8758A1}"/>
              </a:ext>
            </a:extLst>
          </p:cNvPr>
          <p:cNvSpPr>
            <a:spLocks noGrp="1"/>
          </p:cNvSpPr>
          <p:nvPr>
            <p:ph type="title"/>
          </p:nvPr>
        </p:nvSpPr>
        <p:spPr>
          <a:xfrm>
            <a:off x="1364504" y="1743075"/>
            <a:ext cx="8825659" cy="1981200"/>
          </a:xfrm>
        </p:spPr>
        <p:txBody>
          <a:bodyPr>
            <a:normAutofit fontScale="90000"/>
          </a:bodyPr>
          <a:lstStyle/>
          <a:p>
            <a:pPr algn="ctr"/>
            <a:r>
              <a:rPr lang="es-AR" sz="3600" b="1" dirty="0"/>
              <a:t>HUESOS DE LA CARA</a:t>
            </a:r>
            <a:r>
              <a:rPr lang="es-AR" sz="3600" dirty="0"/>
              <a:t>:</a:t>
            </a:r>
            <a:r>
              <a:rPr lang="es-AR" sz="2800" dirty="0"/>
              <a:t> Son 14 huesos también conocidos como huesos fasciales o huesos craneofaciales, son las estructuras óseas que forman la cara y la base del cráneo, o sea la ósea facial y protegen los tejidos blandos de la cara</a:t>
            </a:r>
            <a:endParaRPr lang="es-AR" sz="3600" dirty="0"/>
          </a:p>
        </p:txBody>
      </p:sp>
    </p:spTree>
    <p:extLst>
      <p:ext uri="{BB962C8B-B14F-4D97-AF65-F5344CB8AC3E}">
        <p14:creationId xmlns:p14="http://schemas.microsoft.com/office/powerpoint/2010/main" val="2558837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181AB71-959A-4BF2-860A-5048B4E15282}"/>
              </a:ext>
            </a:extLst>
          </p:cNvPr>
          <p:cNvPicPr>
            <a:picLocks noChangeAspect="1"/>
          </p:cNvPicPr>
          <p:nvPr/>
        </p:nvPicPr>
        <p:blipFill>
          <a:blip r:embed="rId2"/>
          <a:stretch>
            <a:fillRect/>
          </a:stretch>
        </p:blipFill>
        <p:spPr>
          <a:xfrm>
            <a:off x="2807933" y="0"/>
            <a:ext cx="6848685" cy="6839228"/>
          </a:xfrm>
          <a:prstGeom prst="rect">
            <a:avLst/>
          </a:prstGeom>
        </p:spPr>
      </p:pic>
    </p:spTree>
    <p:extLst>
      <p:ext uri="{BB962C8B-B14F-4D97-AF65-F5344CB8AC3E}">
        <p14:creationId xmlns:p14="http://schemas.microsoft.com/office/powerpoint/2010/main" val="120834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534F54-D69A-445E-81E7-131B578B70D6}"/>
              </a:ext>
            </a:extLst>
          </p:cNvPr>
          <p:cNvSpPr>
            <a:spLocks noGrp="1"/>
          </p:cNvSpPr>
          <p:nvPr>
            <p:ph type="title"/>
          </p:nvPr>
        </p:nvSpPr>
        <p:spPr/>
        <p:txBody>
          <a:bodyPr>
            <a:normAutofit/>
          </a:bodyPr>
          <a:lstStyle/>
          <a:p>
            <a:r>
              <a:rPr lang="es-AR" sz="2800" b="1" dirty="0"/>
              <a:t>HUESOS PARES                                                              HUESO MAXILAR: </a:t>
            </a:r>
            <a:r>
              <a:rPr lang="es-AR" sz="2800" dirty="0"/>
              <a:t>Forma el maxilar superior y contiene los dientes superiores</a:t>
            </a:r>
            <a:endParaRPr lang="es-AR" sz="2800" b="1" dirty="0"/>
          </a:p>
        </p:txBody>
      </p:sp>
      <p:sp>
        <p:nvSpPr>
          <p:cNvPr id="3" name="Marcador de texto 2">
            <a:extLst>
              <a:ext uri="{FF2B5EF4-FFF2-40B4-BE49-F238E27FC236}">
                <a16:creationId xmlns:a16="http://schemas.microsoft.com/office/drawing/2014/main" id="{3CDB8D0C-74D7-493E-8373-A72A4C8F0754}"/>
              </a:ext>
            </a:extLst>
          </p:cNvPr>
          <p:cNvSpPr>
            <a:spLocks noGrp="1"/>
          </p:cNvSpPr>
          <p:nvPr>
            <p:ph type="body" sz="half" idx="2"/>
          </p:nvPr>
        </p:nvSpPr>
        <p:spPr/>
        <p:txBody>
          <a:bodyPr>
            <a:normAutofit/>
          </a:bodyPr>
          <a:lstStyle/>
          <a:p>
            <a:r>
              <a:rPr lang="es-AR" sz="2400" b="1" dirty="0"/>
              <a:t>HUESO CIGOMATICO</a:t>
            </a:r>
            <a:r>
              <a:rPr lang="es-AR" sz="2800" dirty="0"/>
              <a:t>:( Malar) Forma los pómulos y parte de la orbita .</a:t>
            </a:r>
          </a:p>
        </p:txBody>
      </p:sp>
    </p:spTree>
    <p:extLst>
      <p:ext uri="{BB962C8B-B14F-4D97-AF65-F5344CB8AC3E}">
        <p14:creationId xmlns:p14="http://schemas.microsoft.com/office/powerpoint/2010/main" val="857088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DE1C93-BBB9-4B81-A2F4-81EDBD901984}"/>
              </a:ext>
            </a:extLst>
          </p:cNvPr>
          <p:cNvSpPr>
            <a:spLocks noGrp="1"/>
          </p:cNvSpPr>
          <p:nvPr>
            <p:ph type="title"/>
          </p:nvPr>
        </p:nvSpPr>
        <p:spPr>
          <a:xfrm>
            <a:off x="1154955" y="1720850"/>
            <a:ext cx="8414496" cy="1708150"/>
          </a:xfrm>
        </p:spPr>
        <p:txBody>
          <a:bodyPr>
            <a:normAutofit/>
          </a:bodyPr>
          <a:lstStyle/>
          <a:p>
            <a:r>
              <a:rPr lang="es-AR" sz="2800" b="1" dirty="0"/>
              <a:t>HUESO NASAL: </a:t>
            </a:r>
            <a:r>
              <a:rPr lang="es-AR" sz="2800" dirty="0"/>
              <a:t>Forma la parte superior de la nariz.</a:t>
            </a:r>
            <a:r>
              <a:rPr lang="es-AR" sz="2800" b="1" dirty="0"/>
              <a:t> </a:t>
            </a:r>
          </a:p>
        </p:txBody>
      </p:sp>
      <p:sp>
        <p:nvSpPr>
          <p:cNvPr id="3" name="Marcador de texto 2">
            <a:extLst>
              <a:ext uri="{FF2B5EF4-FFF2-40B4-BE49-F238E27FC236}">
                <a16:creationId xmlns:a16="http://schemas.microsoft.com/office/drawing/2014/main" id="{10BE5226-78AD-4441-A5EF-AC32B5E1EC54}"/>
              </a:ext>
            </a:extLst>
          </p:cNvPr>
          <p:cNvSpPr>
            <a:spLocks noGrp="1"/>
          </p:cNvSpPr>
          <p:nvPr>
            <p:ph type="body" sz="half" idx="2"/>
          </p:nvPr>
        </p:nvSpPr>
        <p:spPr/>
        <p:txBody>
          <a:bodyPr>
            <a:normAutofit/>
          </a:bodyPr>
          <a:lstStyle/>
          <a:p>
            <a:r>
              <a:rPr lang="es-AR" sz="2800" b="1" dirty="0"/>
              <a:t>HUESO LAGRIMAL</a:t>
            </a:r>
            <a:r>
              <a:rPr lang="es-AR" sz="2800" dirty="0"/>
              <a:t>: Forma parte de la pared medial de la orbita.</a:t>
            </a:r>
          </a:p>
        </p:txBody>
      </p:sp>
    </p:spTree>
    <p:extLst>
      <p:ext uri="{BB962C8B-B14F-4D97-AF65-F5344CB8AC3E}">
        <p14:creationId xmlns:p14="http://schemas.microsoft.com/office/powerpoint/2010/main" val="60697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0B2D4F-A6B5-477E-8D9C-6B2EB4FE381B}"/>
              </a:ext>
            </a:extLst>
          </p:cNvPr>
          <p:cNvSpPr>
            <a:spLocks noGrp="1"/>
          </p:cNvSpPr>
          <p:nvPr>
            <p:ph type="title"/>
          </p:nvPr>
        </p:nvSpPr>
        <p:spPr/>
        <p:txBody>
          <a:bodyPr>
            <a:normAutofit/>
          </a:bodyPr>
          <a:lstStyle/>
          <a:p>
            <a:r>
              <a:rPr lang="es-AR" sz="2800" b="1" dirty="0"/>
              <a:t>HUESO PALATINO</a:t>
            </a:r>
            <a:r>
              <a:rPr lang="es-AR" sz="2800" dirty="0"/>
              <a:t>: Forma el paladar duro y la pared posterior de la cavidad nasal</a:t>
            </a:r>
          </a:p>
        </p:txBody>
      </p:sp>
      <p:sp>
        <p:nvSpPr>
          <p:cNvPr id="3" name="Marcador de texto 2">
            <a:extLst>
              <a:ext uri="{FF2B5EF4-FFF2-40B4-BE49-F238E27FC236}">
                <a16:creationId xmlns:a16="http://schemas.microsoft.com/office/drawing/2014/main" id="{8128A536-7C13-47FE-AB0A-CCC29003532E}"/>
              </a:ext>
            </a:extLst>
          </p:cNvPr>
          <p:cNvSpPr>
            <a:spLocks noGrp="1"/>
          </p:cNvSpPr>
          <p:nvPr>
            <p:ph type="body" sz="half" idx="2"/>
          </p:nvPr>
        </p:nvSpPr>
        <p:spPr/>
        <p:txBody>
          <a:bodyPr>
            <a:normAutofit/>
          </a:bodyPr>
          <a:lstStyle/>
          <a:p>
            <a:r>
              <a:rPr lang="es-AR" sz="2800" b="1" dirty="0"/>
              <a:t>HUESO CORNETE INFERIOR:</a:t>
            </a:r>
            <a:r>
              <a:rPr lang="es-AR" sz="2800" dirty="0"/>
              <a:t> Forma la parte lateral de la cavidad nasal.</a:t>
            </a:r>
            <a:endParaRPr lang="es-AR" sz="2800" b="1" dirty="0"/>
          </a:p>
        </p:txBody>
      </p:sp>
    </p:spTree>
    <p:extLst>
      <p:ext uri="{BB962C8B-B14F-4D97-AF65-F5344CB8AC3E}">
        <p14:creationId xmlns:p14="http://schemas.microsoft.com/office/powerpoint/2010/main" val="1340884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76AAE7-D29F-4A70-A024-02442B00501C}"/>
              </a:ext>
            </a:extLst>
          </p:cNvPr>
          <p:cNvSpPr>
            <a:spLocks noGrp="1"/>
          </p:cNvSpPr>
          <p:nvPr>
            <p:ph type="title"/>
          </p:nvPr>
        </p:nvSpPr>
        <p:spPr/>
        <p:txBody>
          <a:bodyPr>
            <a:normAutofit/>
          </a:bodyPr>
          <a:lstStyle/>
          <a:p>
            <a:r>
              <a:rPr lang="es-AR" sz="2800" b="1" dirty="0"/>
              <a:t>HUESOS IMPARES</a:t>
            </a:r>
            <a:r>
              <a:rPr lang="es-AR" sz="2800" dirty="0"/>
              <a:t>:</a:t>
            </a:r>
            <a:br>
              <a:rPr lang="es-AR" sz="2800" dirty="0"/>
            </a:br>
            <a:r>
              <a:rPr lang="es-AR" sz="2800" b="1" dirty="0"/>
              <a:t>MANDIBULA:</a:t>
            </a:r>
            <a:r>
              <a:rPr lang="es-AR" sz="2800" dirty="0"/>
              <a:t>(Hueso Maxilar Inferior) Forma el maxilar inferior y contiene los dientes inferiores.</a:t>
            </a:r>
            <a:endParaRPr lang="es-AR" sz="2800" b="1" dirty="0"/>
          </a:p>
        </p:txBody>
      </p:sp>
      <p:sp>
        <p:nvSpPr>
          <p:cNvPr id="3" name="Marcador de texto 2">
            <a:extLst>
              <a:ext uri="{FF2B5EF4-FFF2-40B4-BE49-F238E27FC236}">
                <a16:creationId xmlns:a16="http://schemas.microsoft.com/office/drawing/2014/main" id="{EDA3497B-54F4-4407-BD8B-07686E313BE6}"/>
              </a:ext>
            </a:extLst>
          </p:cNvPr>
          <p:cNvSpPr>
            <a:spLocks noGrp="1"/>
          </p:cNvSpPr>
          <p:nvPr>
            <p:ph type="body" sz="half" idx="2"/>
          </p:nvPr>
        </p:nvSpPr>
        <p:spPr/>
        <p:txBody>
          <a:bodyPr>
            <a:normAutofit/>
          </a:bodyPr>
          <a:lstStyle/>
          <a:p>
            <a:r>
              <a:rPr lang="es-AR" sz="2800" b="1" dirty="0"/>
              <a:t>VOMER: </a:t>
            </a:r>
            <a:r>
              <a:rPr lang="es-AR" sz="2800" dirty="0"/>
              <a:t>Forma la parte inferior del tabique nasal.</a:t>
            </a:r>
            <a:endParaRPr lang="es-AR" sz="2800" b="1" dirty="0"/>
          </a:p>
        </p:txBody>
      </p:sp>
    </p:spTree>
    <p:extLst>
      <p:ext uri="{BB962C8B-B14F-4D97-AF65-F5344CB8AC3E}">
        <p14:creationId xmlns:p14="http://schemas.microsoft.com/office/powerpoint/2010/main" val="1057226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E385D429-25E7-45A5-9E7E-5CF057B34BF9}"/>
              </a:ext>
            </a:extLst>
          </p:cNvPr>
          <p:cNvPicPr>
            <a:picLocks noChangeAspect="1"/>
          </p:cNvPicPr>
          <p:nvPr/>
        </p:nvPicPr>
        <p:blipFill>
          <a:blip r:embed="rId2"/>
          <a:stretch>
            <a:fillRect/>
          </a:stretch>
        </p:blipFill>
        <p:spPr>
          <a:xfrm>
            <a:off x="2840181" y="0"/>
            <a:ext cx="6575901" cy="6791627"/>
          </a:xfrm>
          <a:prstGeom prst="rect">
            <a:avLst/>
          </a:prstGeom>
        </p:spPr>
      </p:pic>
    </p:spTree>
    <p:extLst>
      <p:ext uri="{BB962C8B-B14F-4D97-AF65-F5344CB8AC3E}">
        <p14:creationId xmlns:p14="http://schemas.microsoft.com/office/powerpoint/2010/main" val="91475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32F3F5-D46E-48EF-8738-834FDB8F7E67}"/>
              </a:ext>
            </a:extLst>
          </p:cNvPr>
          <p:cNvSpPr>
            <a:spLocks noGrp="1"/>
          </p:cNvSpPr>
          <p:nvPr>
            <p:ph type="title"/>
          </p:nvPr>
        </p:nvSpPr>
        <p:spPr/>
        <p:txBody>
          <a:bodyPr>
            <a:normAutofit fontScale="90000"/>
          </a:bodyPr>
          <a:lstStyle/>
          <a:p>
            <a:r>
              <a:rPr lang="es-AR" dirty="0"/>
              <a:t>Los Huesos del Cráneo: son 8 huesos que unen para formar la estructura ósea que protege el </a:t>
            </a:r>
            <a:r>
              <a:rPr lang="es-AR" dirty="0" err="1"/>
              <a:t>encefalo</a:t>
            </a:r>
            <a:r>
              <a:rPr lang="es-AR" dirty="0"/>
              <a:t> y da soporte a la estructura de la cara. </a:t>
            </a:r>
          </a:p>
        </p:txBody>
      </p:sp>
      <p:sp>
        <p:nvSpPr>
          <p:cNvPr id="3" name="Marcador de texto 2">
            <a:extLst>
              <a:ext uri="{FF2B5EF4-FFF2-40B4-BE49-F238E27FC236}">
                <a16:creationId xmlns:a16="http://schemas.microsoft.com/office/drawing/2014/main" id="{4D8B77D5-072D-4B2F-974E-30D736DD3E23}"/>
              </a:ext>
            </a:extLst>
          </p:cNvPr>
          <p:cNvSpPr>
            <a:spLocks noGrp="1"/>
          </p:cNvSpPr>
          <p:nvPr>
            <p:ph type="body" sz="half" idx="2"/>
          </p:nvPr>
        </p:nvSpPr>
        <p:spPr/>
        <p:txBody>
          <a:bodyPr/>
          <a:lstStyle/>
          <a:p>
            <a:r>
              <a:rPr lang="es-AR" dirty="0"/>
              <a:t>  </a:t>
            </a:r>
          </a:p>
        </p:txBody>
      </p:sp>
    </p:spTree>
    <p:extLst>
      <p:ext uri="{BB962C8B-B14F-4D97-AF65-F5344CB8AC3E}">
        <p14:creationId xmlns:p14="http://schemas.microsoft.com/office/powerpoint/2010/main" val="1568090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1424CBBE-ACCD-4683-8C9F-9F0B4EB356D0}"/>
              </a:ext>
            </a:extLst>
          </p:cNvPr>
          <p:cNvPicPr>
            <a:picLocks noChangeAspect="1"/>
          </p:cNvPicPr>
          <p:nvPr/>
        </p:nvPicPr>
        <p:blipFill>
          <a:blip r:embed="rId2"/>
          <a:stretch>
            <a:fillRect/>
          </a:stretch>
        </p:blipFill>
        <p:spPr>
          <a:xfrm>
            <a:off x="3650792" y="-1"/>
            <a:ext cx="5082391" cy="7167829"/>
          </a:xfrm>
          <a:prstGeom prst="rect">
            <a:avLst/>
          </a:prstGeom>
        </p:spPr>
      </p:pic>
    </p:spTree>
    <p:extLst>
      <p:ext uri="{BB962C8B-B14F-4D97-AF65-F5344CB8AC3E}">
        <p14:creationId xmlns:p14="http://schemas.microsoft.com/office/powerpoint/2010/main" val="3202737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103F2B-0241-4D78-A0E5-00F9D65FC346}"/>
              </a:ext>
            </a:extLst>
          </p:cNvPr>
          <p:cNvSpPr>
            <a:spLocks noGrp="1"/>
          </p:cNvSpPr>
          <p:nvPr>
            <p:ph type="title"/>
          </p:nvPr>
        </p:nvSpPr>
        <p:spPr/>
        <p:txBody>
          <a:bodyPr>
            <a:normAutofit fontScale="90000"/>
          </a:bodyPr>
          <a:lstStyle/>
          <a:p>
            <a:r>
              <a:rPr lang="es-AR" sz="3200" b="1" dirty="0"/>
              <a:t>HUESO FRONTAL</a:t>
            </a:r>
            <a:r>
              <a:rPr lang="es-AR" sz="3200" dirty="0"/>
              <a:t>: Un hueso único, situado en la parte anterior del cráneo, por delente de los parietales, etmoides y esfenoides</a:t>
            </a:r>
            <a:br>
              <a:rPr lang="es-AR" sz="3200" dirty="0"/>
            </a:br>
            <a:endParaRPr lang="es-AR" sz="3200" dirty="0"/>
          </a:p>
        </p:txBody>
      </p:sp>
      <p:sp>
        <p:nvSpPr>
          <p:cNvPr id="3" name="Marcador de texto 2">
            <a:extLst>
              <a:ext uri="{FF2B5EF4-FFF2-40B4-BE49-F238E27FC236}">
                <a16:creationId xmlns:a16="http://schemas.microsoft.com/office/drawing/2014/main" id="{62CA1883-FEBB-4625-BE01-B0EF23CA2234}"/>
              </a:ext>
            </a:extLst>
          </p:cNvPr>
          <p:cNvSpPr>
            <a:spLocks noGrp="1"/>
          </p:cNvSpPr>
          <p:nvPr>
            <p:ph type="body" sz="half" idx="2"/>
          </p:nvPr>
        </p:nvSpPr>
        <p:spPr/>
        <p:txBody>
          <a:bodyPr>
            <a:normAutofit/>
          </a:bodyPr>
          <a:lstStyle/>
          <a:p>
            <a:r>
              <a:rPr lang="es-AR" sz="3200" b="1" dirty="0"/>
              <a:t>HUESO PARIETAL</a:t>
            </a:r>
            <a:r>
              <a:rPr lang="es-AR" sz="3600" dirty="0"/>
              <a:t>: 2 huesos, situados en la parte superior y </a:t>
            </a:r>
            <a:r>
              <a:rPr lang="es-AR" sz="2800" dirty="0"/>
              <a:t>lateral</a:t>
            </a:r>
            <a:r>
              <a:rPr lang="es-AR" sz="3600" dirty="0"/>
              <a:t> del cráneo</a:t>
            </a:r>
          </a:p>
        </p:txBody>
      </p:sp>
    </p:spTree>
    <p:extLst>
      <p:ext uri="{BB962C8B-B14F-4D97-AF65-F5344CB8AC3E}">
        <p14:creationId xmlns:p14="http://schemas.microsoft.com/office/powerpoint/2010/main" val="1286498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1E758D-A51A-4F0E-BBAA-2A32C3FF3EC5}"/>
              </a:ext>
            </a:extLst>
          </p:cNvPr>
          <p:cNvSpPr>
            <a:spLocks noGrp="1"/>
          </p:cNvSpPr>
          <p:nvPr>
            <p:ph type="title"/>
          </p:nvPr>
        </p:nvSpPr>
        <p:spPr/>
        <p:txBody>
          <a:bodyPr>
            <a:normAutofit/>
          </a:bodyPr>
          <a:lstStyle/>
          <a:p>
            <a:r>
              <a:rPr lang="es-AR" sz="2800" b="1" dirty="0"/>
              <a:t>HUESOS TEMPORALES</a:t>
            </a:r>
            <a:r>
              <a:rPr lang="es-AR" sz="2800" dirty="0"/>
              <a:t>: 2 huesos, ubicados en la parte lateral, media e inferior del cráneo, que contiene el órgano vestibulococlear</a:t>
            </a:r>
          </a:p>
        </p:txBody>
      </p:sp>
      <p:sp>
        <p:nvSpPr>
          <p:cNvPr id="3" name="Marcador de texto 2">
            <a:extLst>
              <a:ext uri="{FF2B5EF4-FFF2-40B4-BE49-F238E27FC236}">
                <a16:creationId xmlns:a16="http://schemas.microsoft.com/office/drawing/2014/main" id="{0EBE770D-BBDB-48D6-B46E-421218A55B18}"/>
              </a:ext>
            </a:extLst>
          </p:cNvPr>
          <p:cNvSpPr>
            <a:spLocks noGrp="1"/>
          </p:cNvSpPr>
          <p:nvPr>
            <p:ph type="body" sz="half" idx="2"/>
          </p:nvPr>
        </p:nvSpPr>
        <p:spPr/>
        <p:txBody>
          <a:bodyPr>
            <a:normAutofit/>
          </a:bodyPr>
          <a:lstStyle/>
          <a:p>
            <a:r>
              <a:rPr lang="es-AR" sz="2800" b="1" dirty="0"/>
              <a:t>HUESO</a:t>
            </a:r>
            <a:r>
              <a:rPr lang="es-AR" sz="2800" dirty="0"/>
              <a:t> </a:t>
            </a:r>
            <a:r>
              <a:rPr lang="es-AR" sz="2800" b="1" dirty="0"/>
              <a:t>OCCIPITAL</a:t>
            </a:r>
            <a:r>
              <a:rPr lang="es-AR" sz="2800" dirty="0"/>
              <a:t>: Un hueso único, situado en la parte posterior del cráneo, que se articula con el primer hueso cervical.</a:t>
            </a:r>
          </a:p>
        </p:txBody>
      </p:sp>
    </p:spTree>
    <p:extLst>
      <p:ext uri="{BB962C8B-B14F-4D97-AF65-F5344CB8AC3E}">
        <p14:creationId xmlns:p14="http://schemas.microsoft.com/office/powerpoint/2010/main" val="1413907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0C3451-E4F8-40C1-8A9E-9FFF36C620C0}"/>
              </a:ext>
            </a:extLst>
          </p:cNvPr>
          <p:cNvSpPr>
            <a:spLocks noGrp="1"/>
          </p:cNvSpPr>
          <p:nvPr>
            <p:ph type="title"/>
          </p:nvPr>
        </p:nvSpPr>
        <p:spPr/>
        <p:txBody>
          <a:bodyPr>
            <a:normAutofit/>
          </a:bodyPr>
          <a:lstStyle/>
          <a:p>
            <a:r>
              <a:rPr lang="es-AR" sz="2800" b="1" dirty="0"/>
              <a:t>HUESO ESFENOIDES</a:t>
            </a:r>
            <a:r>
              <a:rPr lang="es-AR" sz="2800" dirty="0"/>
              <a:t>: Un hueso único, situado en la base del cráneo con forma de murciélago, participa en la formación de la base del cráneo.</a:t>
            </a:r>
          </a:p>
        </p:txBody>
      </p:sp>
      <p:sp>
        <p:nvSpPr>
          <p:cNvPr id="3" name="Marcador de texto 2">
            <a:extLst>
              <a:ext uri="{FF2B5EF4-FFF2-40B4-BE49-F238E27FC236}">
                <a16:creationId xmlns:a16="http://schemas.microsoft.com/office/drawing/2014/main" id="{28B14FC9-6E3C-466D-A5F2-4BCAC9482F9B}"/>
              </a:ext>
            </a:extLst>
          </p:cNvPr>
          <p:cNvSpPr>
            <a:spLocks noGrp="1"/>
          </p:cNvSpPr>
          <p:nvPr>
            <p:ph type="body" sz="half" idx="2"/>
          </p:nvPr>
        </p:nvSpPr>
        <p:spPr/>
        <p:txBody>
          <a:bodyPr>
            <a:normAutofit/>
          </a:bodyPr>
          <a:lstStyle/>
          <a:p>
            <a:r>
              <a:rPr lang="es-AR" sz="2800" b="1" dirty="0"/>
              <a:t>HUESO ETMOIDES</a:t>
            </a:r>
            <a:r>
              <a:rPr lang="es-AR" sz="2800" dirty="0"/>
              <a:t>: Hueso único, situado en la parte anterior y media del cráneo, entre los ojos, y la base del cerebro.</a:t>
            </a:r>
          </a:p>
        </p:txBody>
      </p:sp>
    </p:spTree>
    <p:extLst>
      <p:ext uri="{BB962C8B-B14F-4D97-AF65-F5344CB8AC3E}">
        <p14:creationId xmlns:p14="http://schemas.microsoft.com/office/powerpoint/2010/main" val="2043977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691BD24A-4295-4155-8676-B3005126F1BF}"/>
              </a:ext>
            </a:extLst>
          </p:cNvPr>
          <p:cNvPicPr>
            <a:picLocks noChangeAspect="1"/>
          </p:cNvPicPr>
          <p:nvPr/>
        </p:nvPicPr>
        <p:blipFill>
          <a:blip r:embed="rId2"/>
          <a:stretch>
            <a:fillRect/>
          </a:stretch>
        </p:blipFill>
        <p:spPr>
          <a:xfrm>
            <a:off x="1815127" y="0"/>
            <a:ext cx="8811135" cy="6858000"/>
          </a:xfrm>
          <a:prstGeom prst="rect">
            <a:avLst/>
          </a:prstGeom>
        </p:spPr>
      </p:pic>
    </p:spTree>
    <p:extLst>
      <p:ext uri="{BB962C8B-B14F-4D97-AF65-F5344CB8AC3E}">
        <p14:creationId xmlns:p14="http://schemas.microsoft.com/office/powerpoint/2010/main" val="2911955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B5E511-DEA7-4B38-A9E5-BD3EE03781F0}"/>
              </a:ext>
            </a:extLst>
          </p:cNvPr>
          <p:cNvSpPr>
            <a:spLocks noGrp="1"/>
          </p:cNvSpPr>
          <p:nvPr>
            <p:ph type="title"/>
          </p:nvPr>
        </p:nvSpPr>
        <p:spPr>
          <a:xfrm>
            <a:off x="2374154" y="1063487"/>
            <a:ext cx="8825659" cy="1981200"/>
          </a:xfrm>
        </p:spPr>
        <p:txBody>
          <a:bodyPr>
            <a:normAutofit fontScale="90000"/>
          </a:bodyPr>
          <a:lstStyle/>
          <a:p>
            <a:r>
              <a:rPr lang="es-AR" sz="2800" b="1" dirty="0"/>
              <a:t>LAS SUTURAS CRANEALES</a:t>
            </a:r>
            <a:r>
              <a:rPr lang="es-AR" sz="2800" dirty="0"/>
              <a:t>: Son uniones fibrosas que conectan los huesos del cráneo, formando las líneas que se pueden sentir en el cuero cabelludo. Es un tipo de articulación fibrosa que se da únicamente en los huesos de la cabeza. ( Sinartrosis).</a:t>
            </a:r>
          </a:p>
        </p:txBody>
      </p:sp>
      <p:sp>
        <p:nvSpPr>
          <p:cNvPr id="3" name="Marcador de texto 2">
            <a:extLst>
              <a:ext uri="{FF2B5EF4-FFF2-40B4-BE49-F238E27FC236}">
                <a16:creationId xmlns:a16="http://schemas.microsoft.com/office/drawing/2014/main" id="{C54FE442-725B-43CA-BD0B-C3D7B2F9C9AE}"/>
              </a:ext>
            </a:extLst>
          </p:cNvPr>
          <p:cNvSpPr>
            <a:spLocks noGrp="1"/>
          </p:cNvSpPr>
          <p:nvPr>
            <p:ph type="body" sz="half" idx="2"/>
          </p:nvPr>
        </p:nvSpPr>
        <p:spPr>
          <a:xfrm>
            <a:off x="2374154" y="3273287"/>
            <a:ext cx="8825659" cy="2362200"/>
          </a:xfrm>
        </p:spPr>
        <p:txBody>
          <a:bodyPr>
            <a:normAutofit fontScale="92500" lnSpcReduction="10000"/>
          </a:bodyPr>
          <a:lstStyle/>
          <a:p>
            <a:r>
              <a:rPr lang="es-AR" sz="2800" b="1" dirty="0"/>
              <a:t>FUNCION</a:t>
            </a:r>
            <a:r>
              <a:rPr lang="es-AR" sz="2800" dirty="0"/>
              <a:t>: Permite que los huesos del cráneo se muevan durante el parto, permitiendo que la cabeza del Bebe se adapte al canal de parto, facilitando el crecimiento del cerebro a medida que el Recién Nacido crece, se cierran a los 12 a 18 meses de edad.</a:t>
            </a:r>
          </a:p>
        </p:txBody>
      </p:sp>
    </p:spTree>
    <p:extLst>
      <p:ext uri="{BB962C8B-B14F-4D97-AF65-F5344CB8AC3E}">
        <p14:creationId xmlns:p14="http://schemas.microsoft.com/office/powerpoint/2010/main" val="1632132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D398569E-EFF3-4DA5-ACDC-BF6EAE39E844}"/>
              </a:ext>
            </a:extLst>
          </p:cNvPr>
          <p:cNvPicPr>
            <a:picLocks noChangeAspect="1"/>
          </p:cNvPicPr>
          <p:nvPr/>
        </p:nvPicPr>
        <p:blipFill>
          <a:blip r:embed="rId2"/>
          <a:stretch>
            <a:fillRect/>
          </a:stretch>
        </p:blipFill>
        <p:spPr>
          <a:xfrm>
            <a:off x="-11446" y="1"/>
            <a:ext cx="12078755" cy="6781566"/>
          </a:xfrm>
          <a:prstGeom prst="rect">
            <a:avLst/>
          </a:prstGeom>
        </p:spPr>
      </p:pic>
    </p:spTree>
    <p:extLst>
      <p:ext uri="{BB962C8B-B14F-4D97-AF65-F5344CB8AC3E}">
        <p14:creationId xmlns:p14="http://schemas.microsoft.com/office/powerpoint/2010/main" val="3466426266"/>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225</TotalTime>
  <Words>435</Words>
  <Application>Microsoft Office PowerPoint</Application>
  <PresentationFormat>Panorámica</PresentationFormat>
  <Paragraphs>21</Paragraphs>
  <Slides>17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Arial</vt:lpstr>
      <vt:lpstr>Century Gothic</vt:lpstr>
      <vt:lpstr>Wingdings 3</vt:lpstr>
      <vt:lpstr>Espiral</vt:lpstr>
      <vt:lpstr>ANATOMIA DE LOS HUESOS DEL CRANEO</vt:lpstr>
      <vt:lpstr>Los Huesos del Cráneo: son 8 huesos que unen para formar la estructura ósea que protege el encefalo y da soporte a la estructura de la cara. </vt:lpstr>
      <vt:lpstr>Presentación de PowerPoint</vt:lpstr>
      <vt:lpstr>HUESO FRONTAL: Un hueso único, situado en la parte anterior del cráneo, por delente de los parietales, etmoides y esfenoides </vt:lpstr>
      <vt:lpstr>HUESOS TEMPORALES: 2 huesos, ubicados en la parte lateral, media e inferior del cráneo, que contiene el órgano vestibulococlear</vt:lpstr>
      <vt:lpstr>HUESO ESFENOIDES: Un hueso único, situado en la base del cráneo con forma de murciélago, participa en la formación de la base del cráneo.</vt:lpstr>
      <vt:lpstr>Presentación de PowerPoint</vt:lpstr>
      <vt:lpstr>LAS SUTURAS CRANEALES: Son uniones fibrosas que conectan los huesos del cráneo, formando las líneas que se pueden sentir en el cuero cabelludo. Es un tipo de articulación fibrosa que se da únicamente en los huesos de la cabeza. ( Sinartrosis).</vt:lpstr>
      <vt:lpstr>Presentación de PowerPoint</vt:lpstr>
      <vt:lpstr>Presentación de PowerPoint</vt:lpstr>
      <vt:lpstr>HUESOS DE LA CARA: Son 14 huesos también conocidos como huesos fasciales o huesos craneofaciales, son las estructuras óseas que forman la cara y la base del cráneo, o sea la ósea facial y protegen los tejidos blandos de la cara</vt:lpstr>
      <vt:lpstr>Presentación de PowerPoint</vt:lpstr>
      <vt:lpstr>HUESOS PARES                                                              HUESO MAXILAR: Forma el maxilar superior y contiene los dientes superiores</vt:lpstr>
      <vt:lpstr>HUESO NASAL: Forma la parte superior de la nariz. </vt:lpstr>
      <vt:lpstr>HUESO PALATINO: Forma el paladar duro y la pared posterior de la cavidad nasal</vt:lpstr>
      <vt:lpstr>HUESOS IMPARES: MANDIBULA:(Hueso Maxilar Inferior) Forma el maxilar inferior y contiene los dientes inferiores.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ANATOMIA DE LOS HUESOS DEL CRANEO</dc:title>
  <dc:creator>zulma_2023@hotmail.com</dc:creator>
  <cp:lastModifiedBy>zulma_2023@hotmail.com</cp:lastModifiedBy>
  <cp:revision>3</cp:revision>
  <dcterms:created xsi:type="dcterms:W3CDTF">2025-04-26T21:29:24Z</dcterms:created>
  <dcterms:modified xsi:type="dcterms:W3CDTF">2025-04-29T18:06:17Z</dcterms:modified>
</cp:coreProperties>
</file>