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94" autoAdjust="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DE8E-B588-4717-8081-B55A1D4DB9DC}" type="datetimeFigureOut">
              <a:rPr lang="es-AR" smtClean="0"/>
              <a:t>2/5/2026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36A4-6C31-489B-9752-E28B1A03AC3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19763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DE8E-B588-4717-8081-B55A1D4DB9DC}" type="datetimeFigureOut">
              <a:rPr lang="es-AR" smtClean="0"/>
              <a:t>2/5/2026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36A4-6C31-489B-9752-E28B1A03AC3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6339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DE8E-B588-4717-8081-B55A1D4DB9DC}" type="datetimeFigureOut">
              <a:rPr lang="es-AR" smtClean="0"/>
              <a:t>2/5/2026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36A4-6C31-489B-9752-E28B1A03AC3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01181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DE8E-B588-4717-8081-B55A1D4DB9DC}" type="datetimeFigureOut">
              <a:rPr lang="es-AR" smtClean="0"/>
              <a:t>2/5/2026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36A4-6C31-489B-9752-E28B1A03AC3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00249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DE8E-B588-4717-8081-B55A1D4DB9DC}" type="datetimeFigureOut">
              <a:rPr lang="es-AR" smtClean="0"/>
              <a:t>2/5/2026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36A4-6C31-489B-9752-E28B1A03AC3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4079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DE8E-B588-4717-8081-B55A1D4DB9DC}" type="datetimeFigureOut">
              <a:rPr lang="es-AR" smtClean="0"/>
              <a:t>2/5/2026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36A4-6C31-489B-9752-E28B1A03AC3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55947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DE8E-B588-4717-8081-B55A1D4DB9DC}" type="datetimeFigureOut">
              <a:rPr lang="es-AR" smtClean="0"/>
              <a:t>2/5/2026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36A4-6C31-489B-9752-E28B1A03AC3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61983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DE8E-B588-4717-8081-B55A1D4DB9DC}" type="datetimeFigureOut">
              <a:rPr lang="es-AR" smtClean="0"/>
              <a:t>2/5/2026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36A4-6C31-489B-9752-E28B1A03AC3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13764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DE8E-B588-4717-8081-B55A1D4DB9DC}" type="datetimeFigureOut">
              <a:rPr lang="es-AR" smtClean="0"/>
              <a:t>2/5/2026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36A4-6C31-489B-9752-E28B1A03AC3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9538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DE8E-B588-4717-8081-B55A1D4DB9DC}" type="datetimeFigureOut">
              <a:rPr lang="es-AR" smtClean="0"/>
              <a:t>2/5/2026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36A4-6C31-489B-9752-E28B1A03AC3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45886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DE8E-B588-4717-8081-B55A1D4DB9DC}" type="datetimeFigureOut">
              <a:rPr lang="es-AR" smtClean="0"/>
              <a:t>2/5/2026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036A4-6C31-489B-9752-E28B1A03AC3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9897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EDE8E-B588-4717-8081-B55A1D4DB9DC}" type="datetimeFigureOut">
              <a:rPr lang="es-AR" smtClean="0"/>
              <a:t>2/5/2026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036A4-6C31-489B-9752-E28B1A03AC3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31435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316"/>
            <a:ext cx="3419872" cy="3277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563888" y="116633"/>
            <a:ext cx="547260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 hígado produce alrededor de 500 a 600 mL de bilis por día y está compuesta  por:</a:t>
            </a:r>
          </a:p>
          <a:p>
            <a:endParaRPr lang="es-MX" dirty="0" smtClean="0"/>
          </a:p>
          <a:p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 agua y electrolitos, </a:t>
            </a:r>
          </a:p>
          <a:p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 sales biliares, </a:t>
            </a:r>
          </a:p>
          <a:p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--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fosfolípidos (en particular lecitina), </a:t>
            </a:r>
          </a:p>
          <a:p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 colesterol, </a:t>
            </a:r>
          </a:p>
          <a:p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 bilirrubina,</a:t>
            </a:r>
          </a:p>
          <a:p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 proteínas y </a:t>
            </a:r>
          </a:p>
          <a:p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 otros elementos. 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085183"/>
            <a:ext cx="4572000" cy="1772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107504" y="5085183"/>
            <a:ext cx="4464496" cy="16312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" pitchFamily="34" charset="0"/>
                <a:cs typeface="Arial" pitchFamily="34" charset="0"/>
              </a:rPr>
              <a:t>E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s un pigmento de color amarillo anaranjado que resulta de la degradación natural de la hemoglobina de los glóbulos rojos viejos. 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788024" y="3789041"/>
            <a:ext cx="4248472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 Es procesada por el hígado y excretada a través de la bilis, siendo esencial para la digestión.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 de flecha"/>
          <p:cNvCxnSpPr/>
          <p:nvPr/>
        </p:nvCxnSpPr>
        <p:spPr>
          <a:xfrm flipV="1">
            <a:off x="2339752" y="4183051"/>
            <a:ext cx="2304256" cy="686109"/>
          </a:xfrm>
          <a:prstGeom prst="straightConnector1">
            <a:avLst/>
          </a:prstGeom>
          <a:ln w="76200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Rectángulo"/>
          <p:cNvSpPr/>
          <p:nvPr/>
        </p:nvSpPr>
        <p:spPr>
          <a:xfrm>
            <a:off x="2339752" y="3982996"/>
            <a:ext cx="20162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b="1" dirty="0" smtClean="0">
                <a:latin typeface="Arial" pitchFamily="34" charset="0"/>
                <a:cs typeface="Arial" pitchFamily="34" charset="0"/>
              </a:rPr>
              <a:t>BILIRRUBINA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9" y="3412145"/>
            <a:ext cx="2123728" cy="1392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14 Rectángulo"/>
          <p:cNvSpPr/>
          <p:nvPr/>
        </p:nvSpPr>
        <p:spPr>
          <a:xfrm>
            <a:off x="2339753" y="3412145"/>
            <a:ext cx="66967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SALES BILIARES: Son detergentes biológicos </a:t>
            </a:r>
            <a:endParaRPr lang="es-AR" sz="20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78" y="188640"/>
            <a:ext cx="5623258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6084168" y="260648"/>
            <a:ext cx="2736304" cy="409342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bilis transcurre desde la vesícula biliar al conducto colédoco. </a:t>
            </a:r>
          </a:p>
          <a:p>
            <a:pPr algn="ctr"/>
            <a:endParaRPr lang="es-MX" sz="20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 conducto colédoco a su vez se une con el conducto pancreático para formar la ampolla de Vater, que desemboca en el duodeno.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168" y="4509120"/>
            <a:ext cx="4317832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78" y="4005064"/>
            <a:ext cx="4653290" cy="285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172879" y="6383652"/>
            <a:ext cx="15188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/>
              <a:t> 2° porción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47235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79512" y="116632"/>
            <a:ext cx="8784976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MX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Las sales biliares circulan desde el hígado hacia el intestino y otra vez al hígado (circulación enterohepática) entre 10 y 12 veces al día.</a:t>
            </a:r>
            <a:endParaRPr lang="es-AR" sz="2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444209" y="1052736"/>
            <a:ext cx="2304256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CALCULOS: colelitiasis. 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884895"/>
            <a:ext cx="3022492" cy="161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763688" y="1196752"/>
            <a:ext cx="2808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400" b="1" dirty="0" smtClean="0">
                <a:solidFill>
                  <a:srgbClr val="FFC000"/>
                </a:solidFill>
                <a:latin typeface="Algerian" pitchFamily="82" charset="0"/>
              </a:rPr>
              <a:t>VOCABULARIO</a:t>
            </a:r>
            <a:endParaRPr lang="es-AR" sz="2400" b="1" dirty="0">
              <a:solidFill>
                <a:srgbClr val="FFC000"/>
              </a:solidFill>
              <a:latin typeface="Algerian" pitchFamily="82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444209" y="3645025"/>
            <a:ext cx="2520278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INFLAMACION DE LA VESICULA BILIAR</a:t>
            </a:r>
          </a:p>
          <a:p>
            <a:pPr algn="ctr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colecistitis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9" y="5157192"/>
            <a:ext cx="2734459" cy="1723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49080"/>
            <a:ext cx="4608512" cy="259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179512" y="2276872"/>
            <a:ext cx="4608512" cy="193899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ESTENOSIS DE LOS CONDUCTOS BILIARES:</a:t>
            </a:r>
          </a:p>
          <a:p>
            <a:pPr algn="ctr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estrechamiento anormal de los conductos que transportan la bilis desde el hígado hasta el intestino delgado.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4355976" y="1427584"/>
            <a:ext cx="206652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>
            <a:off x="4572000" y="1658417"/>
            <a:ext cx="2016224" cy="184259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 flipH="1">
            <a:off x="611560" y="1427584"/>
            <a:ext cx="1368152" cy="68803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/>
        </p:nvSpPr>
        <p:spPr>
          <a:xfrm>
            <a:off x="4788024" y="5589239"/>
            <a:ext cx="2016224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AR" sz="2000" b="1" dirty="0" smtClean="0">
                <a:latin typeface="Arial" pitchFamily="34" charset="0"/>
                <a:cs typeface="Arial" pitchFamily="34" charset="0"/>
              </a:rPr>
              <a:t>ICTERICIA: color amarillento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45026"/>
            <a:ext cx="1656185" cy="191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667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116632"/>
            <a:ext cx="8856984" cy="66276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MX" sz="2800" b="1" dirty="0" smtClean="0">
                <a:solidFill>
                  <a:srgbClr val="FFFF00"/>
                </a:solidFill>
                <a:latin typeface="Algerian" pitchFamily="82" charset="0"/>
              </a:rPr>
              <a:t>Funciones Clave de las Sales Biliares</a:t>
            </a:r>
          </a:p>
          <a:p>
            <a:endParaRPr lang="es-MX" sz="2800" b="1" dirty="0" smtClean="0">
              <a:solidFill>
                <a:srgbClr val="FFFF00"/>
              </a:solidFill>
              <a:latin typeface="Algerian" pitchFamily="82" charset="0"/>
            </a:endParaRPr>
          </a:p>
          <a:p>
            <a:r>
              <a:rPr lang="es-MX" sz="2800" b="1" dirty="0" smtClean="0">
                <a:solidFill>
                  <a:srgbClr val="FFFF00"/>
                </a:solidFill>
                <a:latin typeface="Algerian" pitchFamily="82" charset="0"/>
              </a:rPr>
              <a:t>Emulsión de Grasas: </a:t>
            </a:r>
            <a:r>
              <a:rPr lang="es-MX" sz="2800" b="1" dirty="0" smtClean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mezcla aceite y agua.</a:t>
            </a:r>
          </a:p>
          <a:p>
            <a:endParaRPr lang="es-MX" sz="2800" b="1" dirty="0" smtClean="0">
              <a:solidFill>
                <a:srgbClr val="FFFF00"/>
              </a:solidFill>
              <a:latin typeface="Algerian" pitchFamily="82" charset="0"/>
            </a:endParaRPr>
          </a:p>
          <a:p>
            <a:r>
              <a:rPr lang="es-MX" sz="2800" b="1" dirty="0" smtClean="0">
                <a:solidFill>
                  <a:srgbClr val="FFFF00"/>
                </a:solidFill>
                <a:latin typeface="Algerian" pitchFamily="82" charset="0"/>
              </a:rPr>
              <a:t>Absorción de Nutrientes: </a:t>
            </a:r>
            <a:r>
              <a:rPr lang="es-MX" sz="2800" b="1" dirty="0" smtClean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incorporar vitaminas, minerales, agua a la sangre.</a:t>
            </a:r>
          </a:p>
          <a:p>
            <a:endParaRPr lang="es-MX" sz="2800" b="1" dirty="0" smtClean="0">
              <a:solidFill>
                <a:srgbClr val="FFFF00"/>
              </a:solidFill>
              <a:latin typeface="Algerian" pitchFamily="82" charset="0"/>
            </a:endParaRPr>
          </a:p>
          <a:p>
            <a:r>
              <a:rPr lang="es-MX" sz="2800" b="1" dirty="0" smtClean="0">
                <a:solidFill>
                  <a:srgbClr val="FFFF00"/>
                </a:solidFill>
                <a:latin typeface="Algerian" pitchFamily="82" charset="0"/>
              </a:rPr>
              <a:t>Función Excretora: </a:t>
            </a:r>
            <a:r>
              <a:rPr lang="es-MX" sz="2800" b="1" dirty="0" smtClean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elimina las sustancias de desecho, toxicas o que ya no se utilizan.</a:t>
            </a:r>
          </a:p>
          <a:p>
            <a:endParaRPr lang="es-MX" sz="2800" b="1" dirty="0" smtClean="0">
              <a:solidFill>
                <a:srgbClr val="FFFF00"/>
              </a:solidFill>
              <a:latin typeface="Algerian" pitchFamily="82" charset="0"/>
            </a:endParaRPr>
          </a:p>
          <a:p>
            <a:r>
              <a:rPr lang="es-MX" sz="2800" b="1" dirty="0" smtClean="0">
                <a:solidFill>
                  <a:srgbClr val="FFFF00"/>
                </a:solidFill>
                <a:latin typeface="Algerian" pitchFamily="82" charset="0"/>
              </a:rPr>
              <a:t>Regulación del Colesterol: </a:t>
            </a:r>
            <a:r>
              <a:rPr lang="es-MX" sz="2800" b="1" dirty="0" smtClean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equilibra la </a:t>
            </a:r>
            <a:r>
              <a:rPr lang="es-MX" sz="2800" b="1" dirty="0" err="1" smtClean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produccion</a:t>
            </a:r>
            <a:r>
              <a:rPr lang="es-MX" sz="2800" b="1" dirty="0" smtClean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 y evita su acumulacion.</a:t>
            </a:r>
          </a:p>
          <a:p>
            <a:endParaRPr lang="es-MX" sz="2800" b="1" dirty="0" smtClean="0">
              <a:solidFill>
                <a:srgbClr val="FFFF00"/>
              </a:solidFill>
              <a:latin typeface="Algerian" pitchFamily="82" charset="0"/>
            </a:endParaRPr>
          </a:p>
          <a:p>
            <a:r>
              <a:rPr lang="es-AR" sz="2800" b="1" dirty="0" smtClean="0">
                <a:solidFill>
                  <a:srgbClr val="FFFF00"/>
                </a:solidFill>
                <a:latin typeface="Algerian" pitchFamily="82" charset="0"/>
              </a:rPr>
              <a:t>Señalización Molecular : </a:t>
            </a:r>
            <a:r>
              <a:rPr lang="es-AR" sz="2800" b="1" dirty="0" smtClean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regula el metabolismo, desintoxica y regeneracion.</a:t>
            </a:r>
            <a:endParaRPr lang="es-AR" sz="2800" b="1" dirty="0">
              <a:solidFill>
                <a:schemeClr val="accent6">
                  <a:lumMod val="50000"/>
                </a:schemeClr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52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536" y="836712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La producción de bilis es un </a:t>
            </a: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proceso continuo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realizado por los </a:t>
            </a: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hepatocitos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células hepáticas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) a un ritmo de 600-1000 ml/día.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286000" y="116632"/>
            <a:ext cx="4806280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AR" sz="3600" b="1" dirty="0" smtClean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  <a:cs typeface="Arial" pitchFamily="34" charset="0"/>
              </a:rPr>
              <a:t>BILIS</a:t>
            </a:r>
            <a:r>
              <a:rPr lang="es-AR" sz="2400" b="1" dirty="0" smtClean="0">
                <a:latin typeface="Arial" pitchFamily="34" charset="0"/>
                <a:cs typeface="Arial" pitchFamily="34" charset="0"/>
              </a:rPr>
              <a:t>  Ciclo de Producción</a:t>
            </a:r>
            <a:endParaRPr lang="es-A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95536" y="1700808"/>
            <a:ext cx="86409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Este líquido </a:t>
            </a: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amarillo-verdoso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, es una solución acuosa compuesto por </a:t>
            </a: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sales biliares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colesterol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 y</a:t>
            </a: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bilirrubina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, es esencial para la digestión de grasas. </a:t>
            </a: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Se almacena y concentra en la </a:t>
            </a: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vesícula biliar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, liberándose al duodeno durante las comidas.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0"/>
            <a:ext cx="205172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87"/>
            <a:ext cx="22860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07504" y="3501008"/>
            <a:ext cx="90364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4000" b="1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ETAPAS</a:t>
            </a:r>
          </a:p>
          <a:p>
            <a:r>
              <a:rPr lang="es-MX" sz="2800" b="1" dirty="0" smtClean="0">
                <a:latin typeface="Arial" pitchFamily="34" charset="0"/>
                <a:cs typeface="Arial" pitchFamily="34" charset="0"/>
              </a:rPr>
              <a:t>Síntesis (Hígado)</a:t>
            </a:r>
          </a:p>
          <a:p>
            <a:r>
              <a:rPr lang="es-MX" sz="2800" b="1" dirty="0" smtClean="0">
                <a:latin typeface="Arial" pitchFamily="34" charset="0"/>
                <a:cs typeface="Arial" pitchFamily="34" charset="0"/>
              </a:rPr>
              <a:t>Secreción y Transporte</a:t>
            </a:r>
          </a:p>
          <a:p>
            <a:r>
              <a:rPr lang="es-MX" sz="2800" b="1" dirty="0" smtClean="0">
                <a:latin typeface="Arial" pitchFamily="34" charset="0"/>
                <a:cs typeface="Arial" pitchFamily="34" charset="0"/>
              </a:rPr>
              <a:t>Almacenamiento (Vesícula Biliar)</a:t>
            </a:r>
          </a:p>
          <a:p>
            <a:r>
              <a:rPr lang="es-MX" sz="2800" b="1" dirty="0" smtClean="0">
                <a:latin typeface="Arial" pitchFamily="34" charset="0"/>
                <a:cs typeface="Arial" pitchFamily="34" charset="0"/>
              </a:rPr>
              <a:t>Liberación (Duodeno)</a:t>
            </a:r>
          </a:p>
          <a:p>
            <a:r>
              <a:rPr lang="es-MX" sz="2800" b="1" dirty="0" smtClean="0">
                <a:latin typeface="Arial" pitchFamily="34" charset="0"/>
                <a:cs typeface="Arial" pitchFamily="34" charset="0"/>
              </a:rPr>
              <a:t>Reciclaje (Circulación Enterohepática)</a:t>
            </a:r>
            <a:endParaRPr lang="es-AR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068960"/>
            <a:ext cx="3480671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3331"/>
            <a:ext cx="9252520" cy="494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669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360</Words>
  <Application>Microsoft Office PowerPoint</Application>
  <PresentationFormat>Presentación en pantalla (4:3)</PresentationFormat>
  <Paragraphs>46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27</cp:revision>
  <dcterms:created xsi:type="dcterms:W3CDTF">2026-05-02T09:20:55Z</dcterms:created>
  <dcterms:modified xsi:type="dcterms:W3CDTF">2026-05-02T15:02:05Z</dcterms:modified>
</cp:coreProperties>
</file>