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embeddedFontLst>
    <p:embeddedFont>
      <p:font typeface="Lato" panose="02000000000000000000" pitchFamily="2" charset="0"/>
      <p:regular r:id="rId15"/>
      <p:bold r:id="rId16"/>
      <p:italic r:id="rId17"/>
      <p:boldItalic r:id="rId18"/>
    </p:embeddedFont>
    <p:embeddedFont>
      <p:font typeface="Poppins" panose="020B0502040504020204" pitchFamily="34" charset="0"/>
      <p:regular r:id="rId19"/>
      <p:bold r:id="rId20"/>
      <p:italic r:id="rId21"/>
      <p:boldItalic r:id="rId22"/>
    </p:embeddedFont>
    <p:embeddedFont>
      <p:font typeface="Poppins SemiBold" panose="020B0502040504020204" pitchFamily="34" charset="0"/>
      <p:regular r:id="rId23"/>
      <p:bold r:id="rId24"/>
      <p:italic r:id="rId25"/>
      <p:boldItalic r:id="rId26"/>
    </p:embeddedFont>
    <p:embeddedFont>
      <p:font typeface="Raleway" panose="02000000000000000000" pitchFamily="2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16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font" Target="fonts/font4.fntdata" /><Relationship Id="rId26" Type="http://schemas.openxmlformats.org/officeDocument/2006/relationships/font" Target="fonts/font12.fntdata" /><Relationship Id="rId3" Type="http://schemas.openxmlformats.org/officeDocument/2006/relationships/slide" Target="slides/slide2.xml" /><Relationship Id="rId21" Type="http://schemas.openxmlformats.org/officeDocument/2006/relationships/font" Target="fonts/font7.fntdata" /><Relationship Id="rId34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font" Target="fonts/font3.fntdata" /><Relationship Id="rId25" Type="http://schemas.openxmlformats.org/officeDocument/2006/relationships/font" Target="fonts/font11.fntdata" /><Relationship Id="rId33" Type="http://schemas.openxmlformats.org/officeDocument/2006/relationships/theme" Target="theme/theme1.xml" /><Relationship Id="rId2" Type="http://schemas.openxmlformats.org/officeDocument/2006/relationships/slide" Target="slides/slide1.xml" /><Relationship Id="rId16" Type="http://schemas.openxmlformats.org/officeDocument/2006/relationships/font" Target="fonts/font2.fntdata" /><Relationship Id="rId20" Type="http://schemas.openxmlformats.org/officeDocument/2006/relationships/font" Target="fonts/font6.fntdata" /><Relationship Id="rId29" Type="http://schemas.openxmlformats.org/officeDocument/2006/relationships/font" Target="fonts/font15.fntdata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24" Type="http://schemas.openxmlformats.org/officeDocument/2006/relationships/font" Target="fonts/font10.fntdata" /><Relationship Id="rId32" Type="http://schemas.openxmlformats.org/officeDocument/2006/relationships/viewProps" Target="viewProps.xml" /><Relationship Id="rId5" Type="http://schemas.openxmlformats.org/officeDocument/2006/relationships/slide" Target="slides/slide4.xml" /><Relationship Id="rId15" Type="http://schemas.openxmlformats.org/officeDocument/2006/relationships/font" Target="fonts/font1.fntdata" /><Relationship Id="rId23" Type="http://schemas.openxmlformats.org/officeDocument/2006/relationships/font" Target="fonts/font9.fntdata" /><Relationship Id="rId28" Type="http://schemas.openxmlformats.org/officeDocument/2006/relationships/font" Target="fonts/font14.fntdata" /><Relationship Id="rId10" Type="http://schemas.openxmlformats.org/officeDocument/2006/relationships/slide" Target="slides/slide9.xml" /><Relationship Id="rId19" Type="http://schemas.openxmlformats.org/officeDocument/2006/relationships/font" Target="fonts/font5.fntdata" /><Relationship Id="rId31" Type="http://schemas.openxmlformats.org/officeDocument/2006/relationships/presProps" Target="pres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notesMaster" Target="notesMasters/notesMaster1.xml" /><Relationship Id="rId22" Type="http://schemas.openxmlformats.org/officeDocument/2006/relationships/font" Target="fonts/font8.fntdata" /><Relationship Id="rId27" Type="http://schemas.openxmlformats.org/officeDocument/2006/relationships/font" Target="fonts/font13.fntdata" /><Relationship Id="rId30" Type="http://schemas.openxmlformats.org/officeDocument/2006/relationships/font" Target="fonts/font16.fntdata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 /><Relationship Id="rId1" Type="http://schemas.openxmlformats.org/officeDocument/2006/relationships/notesMaster" Target="../notesMasters/notesMaster1.xml" 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 /><Relationship Id="rId1" Type="http://schemas.openxmlformats.org/officeDocument/2006/relationships/notesMaster" Target="../notesMasters/notesMaster1.xml" 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oogle Shape;18;p3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19" name="Google Shape;19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" name="Google Shape;25;p4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6" name="Google Shape;26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" name="Google Shape;28;p4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" name="Google Shape;33;p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4" name="Google Shape;34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" name="Google Shape;42;p6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43" name="Google Shape;43;p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9" name="Google Shape;49;p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0" name="Google Shape;50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7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3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oogle Shape;56;p8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57" name="Google Shape;57;p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" name="Google Shape;63;p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64" name="Google Shape;64;p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9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>
            <a:endParaRPr/>
          </a:p>
        </p:txBody>
      </p:sp>
      <p:sp>
        <p:nvSpPr>
          <p:cNvPr id="67" name="Google Shape;67;p9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 txBox="1">
            <a:spLocks noGrp="1"/>
          </p:cNvSpPr>
          <p:nvPr>
            <p:ph type="body" idx="1"/>
          </p:nvPr>
        </p:nvSpPr>
        <p:spPr>
          <a:xfrm>
            <a:off x="724950" y="4372551"/>
            <a:ext cx="7697400" cy="46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72" name="Google Shape;72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11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75" name="Google Shape;75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" name="Google Shape;77;p11"/>
          <p:cNvSpPr txBox="1">
            <a:spLocks noGrp="1"/>
          </p:cNvSpPr>
          <p:nvPr>
            <p:ph type="title" hasCustomPrompt="1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8" name="Google Shape;78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treamline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  <a:defRPr sz="2800" b="1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Lato"/>
              <a:buChar char="●"/>
              <a:defRPr sz="13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●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○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Lato"/>
              <a:buChar char="■"/>
              <a:defRPr sz="11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lnSpcReduction="10000"/>
          </a:bodyPr>
          <a:lstStyle>
            <a:lvl1pPr lvl="0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1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6.png" /><Relationship Id="rId5" Type="http://schemas.openxmlformats.org/officeDocument/2006/relationships/image" Target="../media/image5.png" /><Relationship Id="rId4" Type="http://schemas.openxmlformats.org/officeDocument/2006/relationships/image" Target="../media/image4.pn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6.png" /><Relationship Id="rId5" Type="http://schemas.openxmlformats.org/officeDocument/2006/relationships/image" Target="../media/image7.png" /><Relationship Id="rId4" Type="http://schemas.openxmlformats.org/officeDocument/2006/relationships/image" Target="../media/image4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5.xml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10.png" /><Relationship Id="rId5" Type="http://schemas.openxmlformats.org/officeDocument/2006/relationships/image" Target="../media/image9.png" /><Relationship Id="rId4" Type="http://schemas.openxmlformats.org/officeDocument/2006/relationships/image" Target="../media/image8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6.xml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12.png" /><Relationship Id="rId5" Type="http://schemas.openxmlformats.org/officeDocument/2006/relationships/image" Target="../media/image11.png" /><Relationship Id="rId4" Type="http://schemas.openxmlformats.org/officeDocument/2006/relationships/image" Target="../media/image4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7.xml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15.png" /><Relationship Id="rId5" Type="http://schemas.openxmlformats.org/officeDocument/2006/relationships/image" Target="../media/image14.png" /><Relationship Id="rId4" Type="http://schemas.openxmlformats.org/officeDocument/2006/relationships/image" Target="../media/image13.pn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notesSlide" Target="../notesSlides/notesSlide8.xml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18.png" /><Relationship Id="rId4" Type="http://schemas.openxmlformats.org/officeDocument/2006/relationships/image" Target="../media/image17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9.xml" /><Relationship Id="rId1" Type="http://schemas.openxmlformats.org/officeDocument/2006/relationships/slideLayout" Target="../slideLayouts/slideLayout11.xml" /><Relationship Id="rId5" Type="http://schemas.openxmlformats.org/officeDocument/2006/relationships/image" Target="../media/image20.png" /><Relationship Id="rId4" Type="http://schemas.openxmlformats.org/officeDocument/2006/relationships/image" Target="../media/image19.png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notesSlide" Target="../notesSlides/notesSlide10.xml" /><Relationship Id="rId1" Type="http://schemas.openxmlformats.org/officeDocument/2006/relationships/slideLayout" Target="../slideLayouts/slideLayout11.xml" /><Relationship Id="rId4" Type="http://schemas.openxmlformats.org/officeDocument/2006/relationships/image" Target="../media/image21.png" 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 /><Relationship Id="rId3" Type="http://schemas.openxmlformats.org/officeDocument/2006/relationships/image" Target="../media/image1.png" /><Relationship Id="rId7" Type="http://schemas.openxmlformats.org/officeDocument/2006/relationships/image" Target="../media/image25.png" /><Relationship Id="rId2" Type="http://schemas.openxmlformats.org/officeDocument/2006/relationships/notesSlide" Target="../notesSlides/notesSlide11.xml" /><Relationship Id="rId1" Type="http://schemas.openxmlformats.org/officeDocument/2006/relationships/slideLayout" Target="../slideLayouts/slideLayout11.xml" /><Relationship Id="rId6" Type="http://schemas.openxmlformats.org/officeDocument/2006/relationships/image" Target="../media/image24.png" /><Relationship Id="rId5" Type="http://schemas.openxmlformats.org/officeDocument/2006/relationships/image" Target="../media/image23.png" /><Relationship Id="rId4" Type="http://schemas.openxmlformats.org/officeDocument/2006/relationships/image" Target="../media/image22.png" /><Relationship Id="rId9" Type="http://schemas.openxmlformats.org/officeDocument/2006/relationships/image" Target="../media/image27.pn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52037-09C4-17DF-C1B0-B24AA03BB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450" y="1324760"/>
            <a:ext cx="7688400" cy="535200"/>
          </a:xfrm>
        </p:spPr>
        <p:txBody>
          <a:bodyPr>
            <a:normAutofit fontScale="90000"/>
          </a:bodyPr>
          <a:lstStyle/>
          <a:p>
            <a:r>
              <a:rPr lang="es-US" dirty="0">
                <a:solidFill>
                  <a:schemeClr val="accent6">
                    <a:lumMod val="50000"/>
                  </a:schemeClr>
                </a:solidFill>
              </a:rPr>
              <a:t>Segundo Parcial de anatomía 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A86421B-73A6-E674-62C7-CC0A6FF3108D}"/>
              </a:ext>
            </a:extLst>
          </p:cNvPr>
          <p:cNvSpPr txBox="1"/>
          <p:nvPr/>
        </p:nvSpPr>
        <p:spPr>
          <a:xfrm>
            <a:off x="729450" y="2329894"/>
            <a:ext cx="6819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b="1" dirty="0"/>
              <a:t>UNIDAD III: SISTEMA MUSCULAR, APARATO CIRCULATORIO, SISTEMA LINFÁTICO.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CDECF9D-114D-385D-DC26-16D678C03067}"/>
              </a:ext>
            </a:extLst>
          </p:cNvPr>
          <p:cNvSpPr txBox="1"/>
          <p:nvPr/>
        </p:nvSpPr>
        <p:spPr>
          <a:xfrm>
            <a:off x="3657600" y="2911928"/>
            <a:ext cx="1349829" cy="574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s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1B07042-7D9E-7E01-8AE0-344D142B3DD8}"/>
              </a:ext>
            </a:extLst>
          </p:cNvPr>
          <p:cNvSpPr txBox="1"/>
          <p:nvPr/>
        </p:nvSpPr>
        <p:spPr>
          <a:xfrm>
            <a:off x="729450" y="3845126"/>
            <a:ext cx="24274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US" dirty="0"/>
              <a:t>Barrios juliana</a:t>
            </a:r>
          </a:p>
          <a:p>
            <a:pPr algn="l"/>
            <a:r>
              <a:rPr lang="es-US" dirty="0"/>
              <a:t>Altamirano leticia</a:t>
            </a:r>
          </a:p>
          <a:p>
            <a:pPr algn="l"/>
            <a:r>
              <a:rPr lang="es-US" dirty="0"/>
              <a:t>Paz romina</a:t>
            </a:r>
          </a:p>
          <a:p>
            <a:pPr algn="l"/>
            <a:r>
              <a:rPr lang="es-US" dirty="0"/>
              <a:t>Rojas </a:t>
            </a:r>
            <a:r>
              <a:rPr lang="es-US" dirty="0" err="1"/>
              <a:t>daniela</a:t>
            </a:r>
            <a:endParaRPr lang="es-US" dirty="0"/>
          </a:p>
          <a:p>
            <a:pPr algn="l"/>
            <a:r>
              <a:rPr lang="es-US" dirty="0"/>
              <a:t>13 de julio de 2026</a:t>
            </a:r>
          </a:p>
        </p:txBody>
      </p:sp>
    </p:spTree>
    <p:extLst>
      <p:ext uri="{BB962C8B-B14F-4D97-AF65-F5344CB8AC3E}">
        <p14:creationId xmlns:p14="http://schemas.microsoft.com/office/powerpoint/2010/main" val="3474343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/>
          <p:nvPr/>
        </p:nvSpPr>
        <p:spPr>
          <a:xfrm>
            <a:off x="1355062" y="2198918"/>
            <a:ext cx="6433800" cy="12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Sistema muscular Y </a:t>
            </a:r>
            <a:endParaRPr sz="3600" b="1">
              <a:solidFill>
                <a:srgbClr val="CC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>
                <a:solidFill>
                  <a:srgbClr val="CC0000"/>
                </a:solidFill>
                <a:latin typeface="Poppins"/>
                <a:ea typeface="Poppins"/>
                <a:cs typeface="Poppins"/>
                <a:sym typeface="Poppins"/>
              </a:rPr>
              <a:t>aparato circulatorio</a:t>
            </a:r>
            <a:endParaRPr sz="3600" b="1">
              <a:solidFill>
                <a:srgbClr val="CC0000"/>
              </a:solidFill>
            </a:endParaRPr>
          </a:p>
        </p:txBody>
      </p:sp>
      <p:sp>
        <p:nvSpPr>
          <p:cNvPr id="87" name="Google Shape;87;p13"/>
          <p:cNvSpPr txBox="1"/>
          <p:nvPr/>
        </p:nvSpPr>
        <p:spPr>
          <a:xfrm rot="-228">
            <a:off x="2306812" y="1850919"/>
            <a:ext cx="4530300" cy="34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Anatomía del cuerpo humano</a:t>
            </a:r>
            <a:r>
              <a:rPr lang="en-US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928813"/>
            <a:ext cx="3893344" cy="1878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9156" y="1928813"/>
            <a:ext cx="3893344" cy="1878806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4"/>
          <p:cNvSpPr txBox="1"/>
          <p:nvPr/>
        </p:nvSpPr>
        <p:spPr>
          <a:xfrm>
            <a:off x="821531" y="2143125"/>
            <a:ext cx="360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Clasificación del Tejido Muscular</a:t>
            </a:r>
            <a:endParaRPr sz="1100"/>
          </a:p>
        </p:txBody>
      </p:sp>
      <p:sp>
        <p:nvSpPr>
          <p:cNvPr id="96" name="Google Shape;96;p14"/>
          <p:cNvSpPr txBox="1"/>
          <p:nvPr/>
        </p:nvSpPr>
        <p:spPr>
          <a:xfrm>
            <a:off x="4929188" y="2175272"/>
            <a:ext cx="360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El Sarcómero y la Contracción</a:t>
            </a:r>
            <a:endParaRPr sz="1100"/>
          </a:p>
        </p:txBody>
      </p:sp>
      <p:sp>
        <p:nvSpPr>
          <p:cNvPr id="97" name="Google Shape;97;p14"/>
          <p:cNvSpPr txBox="1"/>
          <p:nvPr/>
        </p:nvSpPr>
        <p:spPr>
          <a:xfrm>
            <a:off x="4929188" y="2511028"/>
            <a:ext cx="342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El </a:t>
            </a: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sarcómero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es la unidad anatómica y funcional de la contracción muscular.</a:t>
            </a:r>
            <a:endParaRPr sz="1100"/>
          </a:p>
        </p:txBody>
      </p:sp>
      <p:sp>
        <p:nvSpPr>
          <p:cNvPr id="98" name="Google Shape;98;p14"/>
          <p:cNvSpPr txBox="1"/>
          <p:nvPr/>
        </p:nvSpPr>
        <p:spPr>
          <a:xfrm>
            <a:off x="4929188" y="2875359"/>
            <a:ext cx="34290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Esta acción se produce por el acoplamiento y deslizamiento coordinado de los filamentos delgados de </a:t>
            </a:r>
            <a:r>
              <a:rPr lang="en-US" sz="9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actina</a:t>
            </a:r>
            <a:r>
              <a:rPr lang="en-US" sz="9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sobre los filamentos gruesos de </a:t>
            </a:r>
            <a:r>
              <a:rPr lang="en-US" sz="9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miosina</a:t>
            </a:r>
            <a:r>
              <a:rPr lang="en-US" sz="9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, estimulados por la liberación de Calcio y el consumo de ATP celular.</a:t>
            </a:r>
            <a:endParaRPr sz="1100"/>
          </a:p>
        </p:txBody>
      </p:sp>
      <p:sp>
        <p:nvSpPr>
          <p:cNvPr id="99" name="Google Shape;99;p14"/>
          <p:cNvSpPr txBox="1"/>
          <p:nvPr/>
        </p:nvSpPr>
        <p:spPr>
          <a:xfrm>
            <a:off x="1071563" y="2478881"/>
            <a:ext cx="317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Estriado Esquelético: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Voluntario, envuelto por capas conectivas: </a:t>
            </a:r>
            <a:r>
              <a:rPr lang="en-US" sz="1000" b="0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endomisio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, </a:t>
            </a:r>
            <a:r>
              <a:rPr lang="en-US" sz="1000" b="0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perimisio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y </a:t>
            </a:r>
            <a:r>
              <a:rPr lang="en-US" sz="1000" b="0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epimisio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100"/>
          </a:p>
        </p:txBody>
      </p:sp>
      <p:sp>
        <p:nvSpPr>
          <p:cNvPr id="100" name="Google Shape;100;p14"/>
          <p:cNvSpPr txBox="1"/>
          <p:nvPr/>
        </p:nvSpPr>
        <p:spPr>
          <a:xfrm>
            <a:off x="1071563" y="2971800"/>
            <a:ext cx="3179100" cy="2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Tejido Liso: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Involuntario, localizado en órganos huecos.</a:t>
            </a:r>
            <a:endParaRPr sz="1100"/>
          </a:p>
        </p:txBody>
      </p:sp>
      <p:sp>
        <p:nvSpPr>
          <p:cNvPr id="101" name="Google Shape;101;p14"/>
          <p:cNvSpPr txBox="1"/>
          <p:nvPr/>
        </p:nvSpPr>
        <p:spPr>
          <a:xfrm>
            <a:off x="1071563" y="3282553"/>
            <a:ext cx="317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Tejido Cardíaco: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Miocardio estriado de acción involuntaria.</a:t>
            </a:r>
            <a:endParaRPr sz="1100"/>
          </a:p>
        </p:txBody>
      </p:sp>
      <p:pic>
        <p:nvPicPr>
          <p:cNvPr id="102" name="Google Shape;102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531" y="2503884"/>
            <a:ext cx="128588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531" y="2996803"/>
            <a:ext cx="128588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531" y="3307556"/>
            <a:ext cx="128588" cy="13573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Histología y Fisiología Muscular</a:t>
            </a:r>
            <a:endParaRPr sz="1100"/>
          </a:p>
        </p:txBody>
      </p:sp>
      <p:sp>
        <p:nvSpPr>
          <p:cNvPr id="106" name="Google Shape;106;p14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0594" y="1510903"/>
            <a:ext cx="3821906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571500" y="1960959"/>
            <a:ext cx="40131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Región Facial, Masticatoria y Cervical</a:t>
            </a:r>
            <a:endParaRPr sz="1100"/>
          </a:p>
        </p:txBody>
      </p:sp>
      <p:pic>
        <p:nvPicPr>
          <p:cNvPr id="114" name="Google Shape;114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50594" y="1510903"/>
            <a:ext cx="3821906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5"/>
          <p:cNvSpPr txBox="1"/>
          <p:nvPr/>
        </p:nvSpPr>
        <p:spPr>
          <a:xfrm>
            <a:off x="821531" y="2296715"/>
            <a:ext cx="3571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Músculos de la Mímica: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Frontal, orbicular de los ojos y de la boca; encargados de las expresiones de gesticulación facial.</a:t>
            </a:r>
            <a:endParaRPr sz="1100"/>
          </a:p>
        </p:txBody>
      </p:sp>
      <p:sp>
        <p:nvSpPr>
          <p:cNvPr id="116" name="Google Shape;116;p15"/>
          <p:cNvSpPr txBox="1"/>
          <p:nvPr/>
        </p:nvSpPr>
        <p:spPr>
          <a:xfrm>
            <a:off x="821531" y="2789634"/>
            <a:ext cx="3571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Músculos Masticadores: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Temporal y masetero. Elevan la mandíbula y aplican la fuerza mecánica directa.</a:t>
            </a:r>
            <a:endParaRPr sz="1100"/>
          </a:p>
        </p:txBody>
      </p:sp>
      <p:sp>
        <p:nvSpPr>
          <p:cNvPr id="117" name="Google Shape;117;p15"/>
          <p:cNvSpPr txBox="1"/>
          <p:nvPr/>
        </p:nvSpPr>
        <p:spPr>
          <a:xfrm>
            <a:off x="821531" y="3282553"/>
            <a:ext cx="3571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Músculos del Cuello: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Esternocleidomastoideo (rotación y flexión cervical) y los escalenos anterior, medio y posterior.</a:t>
            </a:r>
            <a:endParaRPr sz="1100"/>
          </a:p>
        </p:txBody>
      </p:sp>
      <p:pic>
        <p:nvPicPr>
          <p:cNvPr id="118" name="Google Shape;118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321719"/>
            <a:ext cx="128588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814638"/>
            <a:ext cx="128588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307556"/>
            <a:ext cx="128588" cy="13573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5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Músculos de Cabeza y Cuello</a:t>
            </a:r>
            <a:endParaRPr sz="1100"/>
          </a:p>
        </p:txBody>
      </p:sp>
      <p:sp>
        <p:nvSpPr>
          <p:cNvPr id="122" name="Google Shape;122;p15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0594" y="1510903"/>
            <a:ext cx="3821906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6"/>
          <p:cNvSpPr txBox="1"/>
          <p:nvPr/>
        </p:nvSpPr>
        <p:spPr>
          <a:xfrm>
            <a:off x="571500" y="1869876"/>
            <a:ext cx="40131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Hombro, Brazo, Antebrazo y Mano</a:t>
            </a:r>
            <a:endParaRPr sz="1100"/>
          </a:p>
        </p:txBody>
      </p:sp>
      <p:pic>
        <p:nvPicPr>
          <p:cNvPr id="130" name="Google Shape;130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26152" y="152683"/>
            <a:ext cx="5868079" cy="4990817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6"/>
          <p:cNvSpPr txBox="1"/>
          <p:nvPr/>
        </p:nvSpPr>
        <p:spPr>
          <a:xfrm>
            <a:off x="821531" y="2205632"/>
            <a:ext cx="35718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 dirty="0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Hombro:</a:t>
            </a:r>
            <a:r>
              <a:rPr lang="en-US" sz="10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Deltoides (principal abductor del brazo) y el </a:t>
            </a:r>
            <a:r>
              <a:rPr lang="en-US" sz="1000" b="0" i="1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manguito rotador</a:t>
            </a:r>
            <a:r>
              <a:rPr lang="en-US" sz="10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(supraespinoso, infraespinoso, redondo menor y subescapular).</a:t>
            </a:r>
            <a:endParaRPr sz="1100" dirty="0"/>
          </a:p>
        </p:txBody>
      </p:sp>
      <p:sp>
        <p:nvSpPr>
          <p:cNvPr id="132" name="Google Shape;132;p16"/>
          <p:cNvSpPr txBox="1"/>
          <p:nvPr/>
        </p:nvSpPr>
        <p:spPr>
          <a:xfrm>
            <a:off x="821531" y="2880717"/>
            <a:ext cx="3571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Brazo: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Bíceps braquial (flexión y supinación) y tríceps braquial (principal extensor de codo).</a:t>
            </a:r>
            <a:endParaRPr sz="1100"/>
          </a:p>
        </p:txBody>
      </p:sp>
      <p:sp>
        <p:nvSpPr>
          <p:cNvPr id="133" name="Google Shape;133;p16"/>
          <p:cNvSpPr txBox="1"/>
          <p:nvPr/>
        </p:nvSpPr>
        <p:spPr>
          <a:xfrm>
            <a:off x="821531" y="3373636"/>
            <a:ext cx="3571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Mano: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Músculos flexores y extensores. División distal en </a:t>
            </a:r>
            <a:r>
              <a:rPr lang="en-US" sz="1000" b="0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eminencia tenar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(base del pulgar) e </a:t>
            </a:r>
            <a:r>
              <a:rPr lang="en-US" sz="1000" b="0" i="1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hipotenar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(base del meñique).</a:t>
            </a:r>
            <a:endParaRPr sz="1100"/>
          </a:p>
        </p:txBody>
      </p:sp>
      <p:pic>
        <p:nvPicPr>
          <p:cNvPr id="134" name="Google Shape;134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230636"/>
            <a:ext cx="128588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905720"/>
            <a:ext cx="128588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398639"/>
            <a:ext cx="128588" cy="13573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6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Músculos del Miembro Superior</a:t>
            </a:r>
            <a:endParaRPr sz="1100"/>
          </a:p>
        </p:txBody>
      </p:sp>
      <p:sp>
        <p:nvSpPr>
          <p:cNvPr id="138" name="Google Shape;138;p16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746647"/>
            <a:ext cx="3893344" cy="22431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9156" y="1746647"/>
            <a:ext cx="3893344" cy="2243138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821531" y="1960959"/>
            <a:ext cx="360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Región Anterior y Tórax</a:t>
            </a:r>
            <a:endParaRPr sz="1100"/>
          </a:p>
        </p:txBody>
      </p:sp>
      <p:sp>
        <p:nvSpPr>
          <p:cNvPr id="147" name="Google Shape;147;p17"/>
          <p:cNvSpPr txBox="1"/>
          <p:nvPr/>
        </p:nvSpPr>
        <p:spPr>
          <a:xfrm>
            <a:off x="4929188" y="2116336"/>
            <a:ext cx="360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Prensa Abdominal y Línea Alba</a:t>
            </a:r>
            <a:endParaRPr sz="1100"/>
          </a:p>
        </p:txBody>
      </p:sp>
      <p:sp>
        <p:nvSpPr>
          <p:cNvPr id="148" name="Google Shape;148;p17"/>
          <p:cNvSpPr txBox="1"/>
          <p:nvPr/>
        </p:nvSpPr>
        <p:spPr>
          <a:xfrm>
            <a:off x="1071563" y="2296715"/>
            <a:ext cx="317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Pectoral Mayor y Menor: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Aductores principales del miembro superior.</a:t>
            </a:r>
            <a:endParaRPr sz="1100"/>
          </a:p>
        </p:txBody>
      </p:sp>
      <p:sp>
        <p:nvSpPr>
          <p:cNvPr id="149" name="Google Shape;149;p17"/>
          <p:cNvSpPr txBox="1"/>
          <p:nvPr/>
        </p:nvSpPr>
        <p:spPr>
          <a:xfrm>
            <a:off x="1071563" y="2789634"/>
            <a:ext cx="317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Intercostales y Serrato: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Participan activamente en la dinámica costal.</a:t>
            </a:r>
            <a:endParaRPr sz="1100"/>
          </a:p>
        </p:txBody>
      </p:sp>
      <p:sp>
        <p:nvSpPr>
          <p:cNvPr id="150" name="Google Shape;150;p17"/>
          <p:cNvSpPr txBox="1"/>
          <p:nvPr/>
        </p:nvSpPr>
        <p:spPr>
          <a:xfrm>
            <a:off x="1071563" y="3282553"/>
            <a:ext cx="317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El Diafragma: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Músculo plano con forma de cúpula; principal motor inspiratorio que divide tórax y abdomen.</a:t>
            </a:r>
            <a:endParaRPr sz="1100"/>
          </a:p>
        </p:txBody>
      </p:sp>
      <p:sp>
        <p:nvSpPr>
          <p:cNvPr id="151" name="Google Shape;151;p17"/>
          <p:cNvSpPr txBox="1"/>
          <p:nvPr/>
        </p:nvSpPr>
        <p:spPr>
          <a:xfrm>
            <a:off x="5179219" y="2452092"/>
            <a:ext cx="3179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Músculos del Abdomen: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Recto anterior, oblicuo externo (mayor), oblicuo interno (menor) y el transverso abdominal.</a:t>
            </a:r>
            <a:endParaRPr sz="1100"/>
          </a:p>
        </p:txBody>
      </p:sp>
      <p:sp>
        <p:nvSpPr>
          <p:cNvPr id="152" name="Google Shape;152;p17"/>
          <p:cNvSpPr txBox="1"/>
          <p:nvPr/>
        </p:nvSpPr>
        <p:spPr>
          <a:xfrm>
            <a:off x="5179219" y="2945011"/>
            <a:ext cx="3179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Línea Alba: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Estructura aponeurótica fibrosa central que conecta los músculos de la prensa abdominal. Protege vísceras y asiste la postura.</a:t>
            </a:r>
            <a:endParaRPr sz="1100"/>
          </a:p>
        </p:txBody>
      </p:sp>
      <p:pic>
        <p:nvPicPr>
          <p:cNvPr id="153" name="Google Shape;153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531" y="2321719"/>
            <a:ext cx="142875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531" y="2814638"/>
            <a:ext cx="142875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531" y="3307556"/>
            <a:ext cx="142875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29188" y="2477095"/>
            <a:ext cx="128588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7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29188" y="2970014"/>
            <a:ext cx="128588" cy="135731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Músculos del Tronco y Abdomen</a:t>
            </a:r>
            <a:endParaRPr sz="1100"/>
          </a:p>
        </p:txBody>
      </p:sp>
      <p:sp>
        <p:nvSpPr>
          <p:cNvPr id="159" name="Google Shape;159;p17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0594" y="1510903"/>
            <a:ext cx="3821906" cy="271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8"/>
          <p:cNvSpPr txBox="1"/>
          <p:nvPr/>
        </p:nvSpPr>
        <p:spPr>
          <a:xfrm>
            <a:off x="571500" y="1960959"/>
            <a:ext cx="40131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Glúteos, Muslo, Pierna y Pie</a:t>
            </a:r>
            <a:endParaRPr sz="1100"/>
          </a:p>
        </p:txBody>
      </p:sp>
      <p:pic>
        <p:nvPicPr>
          <p:cNvPr id="167" name="Google Shape;167;p18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70621" y="73471"/>
            <a:ext cx="4537610" cy="4767957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8"/>
          <p:cNvSpPr txBox="1"/>
          <p:nvPr/>
        </p:nvSpPr>
        <p:spPr>
          <a:xfrm>
            <a:off x="821531" y="2296715"/>
            <a:ext cx="3571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Glúteos: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Glúteo mayor (extensor de cadera), glúteo medio y menor (abductores y estabilizadores pélvicos).</a:t>
            </a:r>
            <a:endParaRPr sz="1100"/>
          </a:p>
        </p:txBody>
      </p:sp>
      <p:sp>
        <p:nvSpPr>
          <p:cNvPr id="169" name="Google Shape;169;p18"/>
          <p:cNvSpPr txBox="1"/>
          <p:nvPr/>
        </p:nvSpPr>
        <p:spPr>
          <a:xfrm>
            <a:off x="821531" y="2789634"/>
            <a:ext cx="3571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Muslo: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Cuádriceps femoral (vasto medial, lateral, intermedio y recto femoral; extensor de rodilla) e isquiotibiales (flexores).</a:t>
            </a:r>
            <a:endParaRPr sz="1100"/>
          </a:p>
        </p:txBody>
      </p:sp>
      <p:sp>
        <p:nvSpPr>
          <p:cNvPr id="170" name="Google Shape;170;p18"/>
          <p:cNvSpPr txBox="1"/>
          <p:nvPr/>
        </p:nvSpPr>
        <p:spPr>
          <a:xfrm>
            <a:off x="821531" y="3282553"/>
            <a:ext cx="3571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Pierna y Pie: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Tibial anterior, gemelos y sóleo (tríceps sural que se inserta en el tendón de Aquiles).</a:t>
            </a:r>
            <a:endParaRPr sz="1100"/>
          </a:p>
        </p:txBody>
      </p:sp>
      <p:pic>
        <p:nvPicPr>
          <p:cNvPr id="171" name="Google Shape;171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321719"/>
            <a:ext cx="114300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2814638"/>
            <a:ext cx="114300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8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71500" y="3307556"/>
            <a:ext cx="114300" cy="135731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8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Músculos del Miembro Inferior</a:t>
            </a:r>
            <a:endParaRPr sz="1100"/>
          </a:p>
        </p:txBody>
      </p:sp>
      <p:sp>
        <p:nvSpPr>
          <p:cNvPr id="175" name="Google Shape;175;p18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757363"/>
            <a:ext cx="3893344" cy="2221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9156" y="1757363"/>
            <a:ext cx="3893344" cy="2221706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9"/>
          <p:cNvSpPr txBox="1"/>
          <p:nvPr/>
        </p:nvSpPr>
        <p:spPr>
          <a:xfrm>
            <a:off x="821531" y="1971675"/>
            <a:ext cx="360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Cavidades y Paredes Cardíacas</a:t>
            </a:r>
            <a:endParaRPr sz="1100"/>
          </a:p>
        </p:txBody>
      </p:sp>
      <p:sp>
        <p:nvSpPr>
          <p:cNvPr id="184" name="Google Shape;184;p19"/>
          <p:cNvSpPr txBox="1"/>
          <p:nvPr/>
        </p:nvSpPr>
        <p:spPr>
          <a:xfrm>
            <a:off x="821531" y="2307431"/>
            <a:ext cx="342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Órgano muscular hueco asimétrico de aproximadamente 450 g, situado en el mediastino medio.</a:t>
            </a:r>
            <a:endParaRPr sz="1100"/>
          </a:p>
        </p:txBody>
      </p:sp>
      <p:sp>
        <p:nvSpPr>
          <p:cNvPr id="185" name="Google Shape;185;p19"/>
          <p:cNvSpPr txBox="1"/>
          <p:nvPr/>
        </p:nvSpPr>
        <p:spPr>
          <a:xfrm>
            <a:off x="4929188" y="1971675"/>
            <a:ext cx="360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Aparato Valvular Unidireccional</a:t>
            </a:r>
            <a:endParaRPr sz="1100"/>
          </a:p>
        </p:txBody>
      </p:sp>
      <p:sp>
        <p:nvSpPr>
          <p:cNvPr id="186" name="Google Shape;186;p19"/>
          <p:cNvSpPr txBox="1"/>
          <p:nvPr/>
        </p:nvSpPr>
        <p:spPr>
          <a:xfrm>
            <a:off x="4929188" y="2307431"/>
            <a:ext cx="3429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Garantiza que la sangre no retroceda en las fases del ciclo cardíaco.</a:t>
            </a:r>
            <a:endParaRPr sz="1100"/>
          </a:p>
        </p:txBody>
      </p:sp>
      <p:sp>
        <p:nvSpPr>
          <p:cNvPr id="187" name="Google Shape;187;p19"/>
          <p:cNvSpPr txBox="1"/>
          <p:nvPr/>
        </p:nvSpPr>
        <p:spPr>
          <a:xfrm>
            <a:off x="1071563" y="2778919"/>
            <a:ext cx="317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Pared: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Endocardio (interno), miocardio (músculo contráctil) y epicardio (hoja visceral serosa).</a:t>
            </a:r>
            <a:endParaRPr sz="1100"/>
          </a:p>
        </p:txBody>
      </p:sp>
      <p:sp>
        <p:nvSpPr>
          <p:cNvPr id="188" name="Google Shape;188;p19"/>
          <p:cNvSpPr txBox="1"/>
          <p:nvPr/>
        </p:nvSpPr>
        <p:spPr>
          <a:xfrm>
            <a:off x="1071563" y="3271838"/>
            <a:ext cx="31791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Cámaras: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2 Aurículas (recepción) y 2 Ventrículos (eyectores). El ventrículo izquierdo posee una pared mucho más gruesa.</a:t>
            </a:r>
            <a:endParaRPr sz="1100"/>
          </a:p>
        </p:txBody>
      </p:sp>
      <p:sp>
        <p:nvSpPr>
          <p:cNvPr id="189" name="Google Shape;189;p19"/>
          <p:cNvSpPr txBox="1"/>
          <p:nvPr/>
        </p:nvSpPr>
        <p:spPr>
          <a:xfrm>
            <a:off x="5179219" y="2778919"/>
            <a:ext cx="317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Válvulas Auriculoventriculares: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Tricúspide (corazón derecho) y Mitral/Bicúspide (corazón izquierdo).</a:t>
            </a:r>
            <a:endParaRPr sz="1100"/>
          </a:p>
        </p:txBody>
      </p:sp>
      <p:sp>
        <p:nvSpPr>
          <p:cNvPr id="190" name="Google Shape;190;p19"/>
          <p:cNvSpPr txBox="1"/>
          <p:nvPr/>
        </p:nvSpPr>
        <p:spPr>
          <a:xfrm>
            <a:off x="5179219" y="3271838"/>
            <a:ext cx="317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Válvulas Sigmoideas (Semilunares):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Pulmonar y Aórtica, regulando las salidas arteriales mayores.</a:t>
            </a:r>
            <a:endParaRPr sz="1100"/>
          </a:p>
        </p:txBody>
      </p:sp>
      <p:pic>
        <p:nvPicPr>
          <p:cNvPr id="191" name="Google Shape;191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531" y="2803922"/>
            <a:ext cx="142875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21531" y="3296840"/>
            <a:ext cx="142875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29188" y="2803922"/>
            <a:ext cx="128588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29188" y="3296840"/>
            <a:ext cx="128588" cy="135731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Anatomía Estructural del Corazón</a:t>
            </a:r>
            <a:endParaRPr sz="1100"/>
          </a:p>
        </p:txBody>
      </p:sp>
      <p:sp>
        <p:nvSpPr>
          <p:cNvPr id="196" name="Google Shape;196;p19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Google Shape;202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3152961"/>
            <a:ext cx="1760152" cy="89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51782" y="3152961"/>
            <a:ext cx="1760152" cy="89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0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32064" y="3152961"/>
            <a:ext cx="1760152" cy="8914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0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812347" y="3152961"/>
            <a:ext cx="1760152" cy="89140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0"/>
          <p:cNvSpPr txBox="1"/>
          <p:nvPr/>
        </p:nvSpPr>
        <p:spPr>
          <a:xfrm>
            <a:off x="571500" y="1515256"/>
            <a:ext cx="29004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200" b="1" i="0" u="none" strike="noStrike" cap="none">
                <a:solidFill>
                  <a:srgbClr val="E11D48"/>
                </a:solidFill>
                <a:latin typeface="Poppins"/>
                <a:ea typeface="Poppins"/>
                <a:cs typeface="Poppins"/>
                <a:sym typeface="Poppins"/>
              </a:rPr>
              <a:t>60-100</a:t>
            </a:r>
            <a:endParaRPr sz="1100"/>
          </a:p>
        </p:txBody>
      </p:sp>
      <p:sp>
        <p:nvSpPr>
          <p:cNvPr id="207" name="Google Shape;207;p20"/>
          <p:cNvSpPr txBox="1"/>
          <p:nvPr/>
        </p:nvSpPr>
        <p:spPr>
          <a:xfrm>
            <a:off x="571500" y="2372506"/>
            <a:ext cx="2900400" cy="17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LATIDOS POR MINUTO</a:t>
            </a:r>
            <a:endParaRPr sz="1100"/>
          </a:p>
        </p:txBody>
      </p:sp>
      <p:sp>
        <p:nvSpPr>
          <p:cNvPr id="208" name="Google Shape;208;p20"/>
          <p:cNvSpPr txBox="1"/>
          <p:nvPr/>
        </p:nvSpPr>
        <p:spPr>
          <a:xfrm>
            <a:off x="4057650" y="1406314"/>
            <a:ext cx="474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Ciclo Mecánico Cardíaco</a:t>
            </a:r>
            <a:endParaRPr sz="1100"/>
          </a:p>
        </p:txBody>
      </p:sp>
      <p:sp>
        <p:nvSpPr>
          <p:cNvPr id="209" name="Google Shape;209;p20"/>
          <p:cNvSpPr txBox="1"/>
          <p:nvPr/>
        </p:nvSpPr>
        <p:spPr>
          <a:xfrm>
            <a:off x="4057650" y="1656234"/>
            <a:ext cx="4515000" cy="715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 dirty="0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El corazón alterna continuamente entre dos fases mecánicas perfectamente coordinadas:</a:t>
            </a:r>
            <a:endParaRPr lang="es-US" sz="1000" b="0" i="0" u="none" strike="noStrike" cap="none" dirty="0">
              <a:solidFill>
                <a:srgbClr val="334155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210" name="Google Shape;210;p20"/>
          <p:cNvSpPr txBox="1"/>
          <p:nvPr/>
        </p:nvSpPr>
        <p:spPr>
          <a:xfrm>
            <a:off x="4057650" y="2106401"/>
            <a:ext cx="4515000" cy="4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6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Sístole:</a:t>
            </a:r>
            <a:r>
              <a:rPr lang="en-US" sz="10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Contracción ventricular coordinada y eyección sanguínea a las arterias principales.</a:t>
            </a:r>
            <a:b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Diástole:</a:t>
            </a:r>
            <a:r>
              <a:rPr lang="en-US" sz="1000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 Relajación de la pared miocárdica y llenado pasivo/activo de las cámaras.</a:t>
            </a:r>
            <a:endParaRPr sz="1100"/>
          </a:p>
        </p:txBody>
      </p:sp>
      <p:sp>
        <p:nvSpPr>
          <p:cNvPr id="211" name="Google Shape;211;p20"/>
          <p:cNvSpPr txBox="1"/>
          <p:nvPr/>
        </p:nvSpPr>
        <p:spPr>
          <a:xfrm>
            <a:off x="692944" y="3274405"/>
            <a:ext cx="159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2563E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1. Nódulo SA</a:t>
            </a:r>
            <a:endParaRPr sz="1100"/>
          </a:p>
        </p:txBody>
      </p:sp>
      <p:sp>
        <p:nvSpPr>
          <p:cNvPr id="212" name="Google Shape;212;p20"/>
          <p:cNvSpPr txBox="1"/>
          <p:nvPr/>
        </p:nvSpPr>
        <p:spPr>
          <a:xfrm>
            <a:off x="692944" y="3503005"/>
            <a:ext cx="15174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Marcapasos natural en aurícula derecha. Inicia el impulso autónomo.</a:t>
            </a:r>
            <a:endParaRPr sz="1100"/>
          </a:p>
        </p:txBody>
      </p:sp>
      <p:sp>
        <p:nvSpPr>
          <p:cNvPr id="213" name="Google Shape;213;p20"/>
          <p:cNvSpPr txBox="1"/>
          <p:nvPr/>
        </p:nvSpPr>
        <p:spPr>
          <a:xfrm>
            <a:off x="2773226" y="3274405"/>
            <a:ext cx="159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2563E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2. Nódulo AV</a:t>
            </a:r>
            <a:endParaRPr sz="1100"/>
          </a:p>
        </p:txBody>
      </p:sp>
      <p:sp>
        <p:nvSpPr>
          <p:cNvPr id="214" name="Google Shape;214;p20"/>
          <p:cNvSpPr txBox="1"/>
          <p:nvPr/>
        </p:nvSpPr>
        <p:spPr>
          <a:xfrm>
            <a:off x="2773226" y="3503005"/>
            <a:ext cx="1517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Retraso fisiológico para coordinar el llenado ventricular.</a:t>
            </a:r>
            <a:endParaRPr sz="1100"/>
          </a:p>
        </p:txBody>
      </p:sp>
      <p:sp>
        <p:nvSpPr>
          <p:cNvPr id="215" name="Google Shape;215;p20"/>
          <p:cNvSpPr txBox="1"/>
          <p:nvPr/>
        </p:nvSpPr>
        <p:spPr>
          <a:xfrm>
            <a:off x="4853508" y="3274405"/>
            <a:ext cx="159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2563E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3. Haz de His</a:t>
            </a:r>
            <a:endParaRPr sz="1100"/>
          </a:p>
        </p:txBody>
      </p:sp>
      <p:sp>
        <p:nvSpPr>
          <p:cNvPr id="216" name="Google Shape;216;p20"/>
          <p:cNvSpPr txBox="1"/>
          <p:nvPr/>
        </p:nvSpPr>
        <p:spPr>
          <a:xfrm>
            <a:off x="4853508" y="3503005"/>
            <a:ext cx="1517400" cy="5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Propaga el potencial por las ramas izquierda y derecha septales.</a:t>
            </a:r>
            <a:endParaRPr sz="1100"/>
          </a:p>
        </p:txBody>
      </p:sp>
      <p:sp>
        <p:nvSpPr>
          <p:cNvPr id="217" name="Google Shape;217;p20"/>
          <p:cNvSpPr txBox="1"/>
          <p:nvPr/>
        </p:nvSpPr>
        <p:spPr>
          <a:xfrm>
            <a:off x="6933791" y="3274405"/>
            <a:ext cx="15930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0" i="0" u="none" strike="noStrike" cap="none">
                <a:solidFill>
                  <a:srgbClr val="2563EB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4. Red de Purkinje</a:t>
            </a:r>
            <a:endParaRPr sz="1100"/>
          </a:p>
        </p:txBody>
      </p:sp>
      <p:sp>
        <p:nvSpPr>
          <p:cNvPr id="218" name="Google Shape;218;p20"/>
          <p:cNvSpPr txBox="1"/>
          <p:nvPr/>
        </p:nvSpPr>
        <p:spPr>
          <a:xfrm>
            <a:off x="6933791" y="3503005"/>
            <a:ext cx="15174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Distribuye la señal para la contracción ventricular síncrona.</a:t>
            </a:r>
            <a:endParaRPr sz="1100"/>
          </a:p>
        </p:txBody>
      </p:sp>
      <p:sp>
        <p:nvSpPr>
          <p:cNvPr id="220" name="Google Shape;220;p20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Ciclo Cardíaco y Conducción Eléctrica</a:t>
            </a:r>
            <a:endParaRPr sz="1100"/>
          </a:p>
        </p:txBody>
      </p:sp>
      <p:sp>
        <p:nvSpPr>
          <p:cNvPr id="221" name="Google Shape;221;p20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1"/>
          <p:cNvSpPr txBox="1"/>
          <p:nvPr/>
        </p:nvSpPr>
        <p:spPr>
          <a:xfrm>
            <a:off x="571500" y="428625"/>
            <a:ext cx="38256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Venas Cavas y Vasos del Tronco</a:t>
            </a:r>
            <a:endParaRPr sz="1100"/>
          </a:p>
        </p:txBody>
      </p:sp>
      <p:sp>
        <p:nvSpPr>
          <p:cNvPr id="228" name="Google Shape;228;p21"/>
          <p:cNvSpPr/>
          <p:nvPr/>
        </p:nvSpPr>
        <p:spPr>
          <a:xfrm>
            <a:off x="571500" y="757238"/>
            <a:ext cx="36432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21" descr="image.png"/>
          <p:cNvPicPr preferRelativeResize="0"/>
          <p:nvPr/>
        </p:nvPicPr>
        <p:blipFill rotWithShape="1">
          <a:blip r:embed="rId4">
            <a:alphaModFix/>
          </a:blip>
          <a:srcRect b="6856"/>
          <a:stretch>
            <a:fillRect/>
          </a:stretch>
        </p:blipFill>
        <p:spPr>
          <a:xfrm>
            <a:off x="4675350" y="181429"/>
            <a:ext cx="3825600" cy="4626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0" name="Google Shape;230;p21"/>
          <p:cNvSpPr txBox="1"/>
          <p:nvPr/>
        </p:nvSpPr>
        <p:spPr>
          <a:xfrm>
            <a:off x="571500" y="1591270"/>
            <a:ext cx="3825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Retorno Venoso de Grandes Vasos</a:t>
            </a:r>
            <a:endParaRPr sz="1100"/>
          </a:p>
        </p:txBody>
      </p:sp>
      <p:sp>
        <p:nvSpPr>
          <p:cNvPr id="231" name="Google Shape;231;p21"/>
          <p:cNvSpPr txBox="1"/>
          <p:nvPr/>
        </p:nvSpPr>
        <p:spPr>
          <a:xfrm>
            <a:off x="571500" y="1927026"/>
            <a:ext cx="36432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Las </a:t>
            </a:r>
            <a:r>
              <a:rPr lang="en-US" sz="8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Venas Cavas</a:t>
            </a: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son los dos vasos colectores más grandes del organismo, encargados de llevar la sangre desoxigenada de retorno al corazón.</a:t>
            </a:r>
            <a:endParaRPr sz="1100"/>
          </a:p>
        </p:txBody>
      </p:sp>
      <p:sp>
        <p:nvSpPr>
          <p:cNvPr id="232" name="Google Shape;232;p21"/>
          <p:cNvSpPr txBox="1"/>
          <p:nvPr/>
        </p:nvSpPr>
        <p:spPr>
          <a:xfrm>
            <a:off x="821531" y="2248495"/>
            <a:ext cx="3393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Vena Cava Superior (VCS):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Formada por la unión de las venas braquiocefálicas. Colecta sangre de cabeza, cuello, tórax y miembros superiores. Desemboca en la porción superior de la aurícula derecha.</a:t>
            </a:r>
            <a:endParaRPr sz="1100"/>
          </a:p>
        </p:txBody>
      </p:sp>
      <p:sp>
        <p:nvSpPr>
          <p:cNvPr id="233" name="Google Shape;233;p21"/>
          <p:cNvSpPr txBox="1"/>
          <p:nvPr/>
        </p:nvSpPr>
        <p:spPr>
          <a:xfrm>
            <a:off x="821531" y="3105745"/>
            <a:ext cx="3393300" cy="11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Vena Cava Inferior (VCI):</a:t>
            </a:r>
            <a:r>
              <a:rPr lang="en-US" sz="10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Formada por la fusión de las venas ilíacas comunes. Asciende retroperitonealmente a la derecha de la aorta, atraviesa el diafragma y drena la mitad inferior en la aurícula derecha. Sus afluentes principales incluyen venas renales, hepáticas y lumbares.</a:t>
            </a:r>
            <a:endParaRPr sz="1100"/>
          </a:p>
        </p:txBody>
      </p:sp>
      <p:pic>
        <p:nvPicPr>
          <p:cNvPr id="234" name="Google Shape;234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2273498"/>
            <a:ext cx="100013" cy="1357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1500" y="3130748"/>
            <a:ext cx="100013" cy="13573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FFAFA7E2-82C6-7685-6B65-7F9A44E0298D}"/>
              </a:ext>
            </a:extLst>
          </p:cNvPr>
          <p:cNvSpPr/>
          <p:nvPr/>
        </p:nvSpPr>
        <p:spPr>
          <a:xfrm>
            <a:off x="7982857" y="4388758"/>
            <a:ext cx="457201" cy="41910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1932384"/>
            <a:ext cx="3893344" cy="1871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2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79156" y="1932384"/>
            <a:ext cx="3893344" cy="1871663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22"/>
          <p:cNvSpPr txBox="1"/>
          <p:nvPr/>
        </p:nvSpPr>
        <p:spPr>
          <a:xfrm>
            <a:off x="821531" y="2307431"/>
            <a:ext cx="360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Miembro Superior</a:t>
            </a:r>
            <a:endParaRPr sz="1100"/>
          </a:p>
        </p:txBody>
      </p:sp>
      <p:sp>
        <p:nvSpPr>
          <p:cNvPr id="244" name="Google Shape;244;p22"/>
          <p:cNvSpPr txBox="1"/>
          <p:nvPr/>
        </p:nvSpPr>
        <p:spPr>
          <a:xfrm>
            <a:off x="821531" y="2643188"/>
            <a:ext cx="3429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Superficial:</a:t>
            </a: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Vena Cefálica (lateral), Basílica (medial) y Cubital Mediana (punto común de venopunción en fosa del codo).</a:t>
            </a:r>
            <a:endParaRPr sz="1100"/>
          </a:p>
        </p:txBody>
      </p:sp>
      <p:sp>
        <p:nvSpPr>
          <p:cNvPr id="245" name="Google Shape;245;p22"/>
          <p:cNvSpPr txBox="1"/>
          <p:nvPr/>
        </p:nvSpPr>
        <p:spPr>
          <a:xfrm>
            <a:off x="821531" y="3036094"/>
            <a:ext cx="3429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Profundo:</a:t>
            </a: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Venas radiales, cubitales y braquiales satélites que forman la vena axilar, continuándose como vena subclavia hacia la VCS.</a:t>
            </a:r>
            <a:endParaRPr sz="1100"/>
          </a:p>
        </p:txBody>
      </p:sp>
      <p:sp>
        <p:nvSpPr>
          <p:cNvPr id="246" name="Google Shape;246;p22"/>
          <p:cNvSpPr txBox="1"/>
          <p:nvPr/>
        </p:nvSpPr>
        <p:spPr>
          <a:xfrm>
            <a:off x="4929188" y="2146697"/>
            <a:ext cx="36006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Miembro Inferior</a:t>
            </a:r>
            <a:endParaRPr sz="1100"/>
          </a:p>
        </p:txBody>
      </p:sp>
      <p:sp>
        <p:nvSpPr>
          <p:cNvPr id="247" name="Google Shape;247;p22"/>
          <p:cNvSpPr txBox="1"/>
          <p:nvPr/>
        </p:nvSpPr>
        <p:spPr>
          <a:xfrm>
            <a:off x="4929188" y="2482453"/>
            <a:ext cx="3429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Superficial:</a:t>
            </a: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Vena Safena Mayor o Magna (la más larga del cuerpo; drena en la femoral) y Vena Safena Menor o Parva (posterior; drena en la vena poplítea).</a:t>
            </a:r>
            <a:endParaRPr sz="1100"/>
          </a:p>
        </p:txBody>
      </p:sp>
      <p:sp>
        <p:nvSpPr>
          <p:cNvPr id="248" name="Google Shape;248;p22"/>
          <p:cNvSpPr txBox="1"/>
          <p:nvPr/>
        </p:nvSpPr>
        <p:spPr>
          <a:xfrm>
            <a:off x="4929188" y="3036094"/>
            <a:ext cx="3429000" cy="3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995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Profundo &amp; Perforantes:</a:t>
            </a: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Venas tibiales y peroneas a poplítea y femoral. Las venas perforantes dirigen la sangre desde el sistema superficial al profundo.</a:t>
            </a:r>
            <a:endParaRPr sz="1100"/>
          </a:p>
        </p:txBody>
      </p:sp>
      <p:sp>
        <p:nvSpPr>
          <p:cNvPr id="249" name="Google Shape;249;p22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Retorno Venoso de los Miembros</a:t>
            </a:r>
            <a:endParaRPr sz="1100"/>
          </a:p>
        </p:txBody>
      </p:sp>
      <p:sp>
        <p:nvSpPr>
          <p:cNvPr id="250" name="Google Shape;250;p22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2009626"/>
            <a:ext cx="2547974" cy="1717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298068" y="2009626"/>
            <a:ext cx="2547975" cy="1717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3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24637" y="2009626"/>
            <a:ext cx="2547975" cy="1717178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3"/>
          <p:cNvSpPr txBox="1"/>
          <p:nvPr/>
        </p:nvSpPr>
        <p:spPr>
          <a:xfrm>
            <a:off x="757238" y="2645420"/>
            <a:ext cx="22854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Vasos y Linfa</a:t>
            </a:r>
            <a:endParaRPr sz="1100"/>
          </a:p>
        </p:txBody>
      </p:sp>
      <p:sp>
        <p:nvSpPr>
          <p:cNvPr id="260" name="Google Shape;260;p23"/>
          <p:cNvSpPr txBox="1"/>
          <p:nvPr/>
        </p:nvSpPr>
        <p:spPr>
          <a:xfrm>
            <a:off x="757238" y="2981176"/>
            <a:ext cx="2176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Capilares de extremo ciego que recogen el exceso de fluido celular. Los vasos mayores poseen válvulas abundantes y desembocan en el conducto torácico y conducto linfático derecho.</a:t>
            </a:r>
            <a:endParaRPr sz="1100"/>
          </a:p>
        </p:txBody>
      </p:sp>
      <p:sp>
        <p:nvSpPr>
          <p:cNvPr id="261" name="Google Shape;261;p23"/>
          <p:cNvSpPr txBox="1"/>
          <p:nvPr/>
        </p:nvSpPr>
        <p:spPr>
          <a:xfrm>
            <a:off x="3483806" y="2645420"/>
            <a:ext cx="22854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Ganglios Linfáticos</a:t>
            </a:r>
            <a:endParaRPr sz="1100"/>
          </a:p>
        </p:txBody>
      </p:sp>
      <p:sp>
        <p:nvSpPr>
          <p:cNvPr id="262" name="Google Shape;262;p23"/>
          <p:cNvSpPr txBox="1"/>
          <p:nvPr/>
        </p:nvSpPr>
        <p:spPr>
          <a:xfrm>
            <a:off x="3483806" y="2981176"/>
            <a:ext cx="2176500" cy="69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Filtros biológicos encapsulados localizados en racimos (cuello, axila, ingle). Albergan linfocitos T, B y macrófagos altamente reactivos ante antígenos infecciosos.</a:t>
            </a:r>
            <a:endParaRPr sz="1100"/>
          </a:p>
        </p:txBody>
      </p:sp>
      <p:sp>
        <p:nvSpPr>
          <p:cNvPr id="263" name="Google Shape;263;p23"/>
          <p:cNvSpPr txBox="1"/>
          <p:nvPr/>
        </p:nvSpPr>
        <p:spPr>
          <a:xfrm>
            <a:off x="6210374" y="2645420"/>
            <a:ext cx="2285400" cy="2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0" i="0" u="none" strike="noStrike" cap="none">
                <a:solidFill>
                  <a:srgbClr val="1E3A8A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Órganos Linfoides</a:t>
            </a:r>
            <a:endParaRPr sz="1100"/>
          </a:p>
        </p:txBody>
      </p:sp>
      <p:sp>
        <p:nvSpPr>
          <p:cNvPr id="264" name="Google Shape;264;p23"/>
          <p:cNvSpPr txBox="1"/>
          <p:nvPr/>
        </p:nvSpPr>
        <p:spPr>
          <a:xfrm>
            <a:off x="6210374" y="2981176"/>
            <a:ext cx="21765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8166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Primarios:</a:t>
            </a: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Médula ósea y Timo (producción y maduración).</a:t>
            </a:r>
            <a:br>
              <a:rPr lang="en-US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800" b="1" i="0" u="none" strike="noStrike" cap="none">
                <a:solidFill>
                  <a:srgbClr val="0F172A"/>
                </a:solidFill>
                <a:latin typeface="Lato"/>
                <a:ea typeface="Lato"/>
                <a:cs typeface="Lato"/>
                <a:sym typeface="Lato"/>
              </a:rPr>
              <a:t>Secundarios:</a:t>
            </a:r>
            <a:r>
              <a:rPr lang="en-US" sz="80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 Bazo, amígdalas y Placas de Peyer (activación inmunitaria de respuesta adaptativa).</a:t>
            </a:r>
            <a:endParaRPr sz="1100"/>
          </a:p>
        </p:txBody>
      </p:sp>
      <p:pic>
        <p:nvPicPr>
          <p:cNvPr id="265" name="Google Shape;265;p23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57238" y="2259657"/>
            <a:ext cx="25717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3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483806" y="2259657"/>
            <a:ext cx="257175" cy="25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3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10374" y="2259657"/>
            <a:ext cx="321469" cy="2571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3"/>
          <p:cNvSpPr txBox="1"/>
          <p:nvPr/>
        </p:nvSpPr>
        <p:spPr>
          <a:xfrm>
            <a:off x="571500" y="428625"/>
            <a:ext cx="84012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Estructura del Sistema Linfático</a:t>
            </a:r>
            <a:endParaRPr sz="1100"/>
          </a:p>
        </p:txBody>
      </p:sp>
      <p:sp>
        <p:nvSpPr>
          <p:cNvPr id="269" name="Google Shape;269;p23"/>
          <p:cNvSpPr/>
          <p:nvPr/>
        </p:nvSpPr>
        <p:spPr>
          <a:xfrm>
            <a:off x="571500" y="757238"/>
            <a:ext cx="8001000" cy="14400"/>
          </a:xfrm>
          <a:prstGeom prst="rect">
            <a:avLst/>
          </a:prstGeom>
          <a:solidFill>
            <a:srgbClr val="F1F5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reamline">
  <a:themeElements>
    <a:clrScheme name="Streamline">
      <a:dk1>
        <a:srgbClr val="1A9988"/>
      </a:dk1>
      <a:lt1>
        <a:srgbClr val="FFFFFF"/>
      </a:lt1>
      <a:dk2>
        <a:srgbClr val="1A1A1A"/>
      </a:dk2>
      <a:lt2>
        <a:srgbClr val="E9EDEE"/>
      </a:lt2>
      <a:accent1>
        <a:srgbClr val="595959"/>
      </a:accent1>
      <a:accent2>
        <a:srgbClr val="6AA4C8"/>
      </a:accent2>
      <a:accent3>
        <a:srgbClr val="EB5600"/>
      </a:accent3>
      <a:accent4>
        <a:srgbClr val="A2FFE8"/>
      </a:accent4>
      <a:accent5>
        <a:srgbClr val="1C3678"/>
      </a:accent5>
      <a:accent6>
        <a:srgbClr val="FFB8A2"/>
      </a:accent6>
      <a:hlink>
        <a:srgbClr val="1C3678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12</Slides>
  <Notes>11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Streamline</vt:lpstr>
      <vt:lpstr>Segundo Parcial de anatomía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simonellizulmabe@gmail.com</cp:lastModifiedBy>
  <cp:revision>6</cp:revision>
  <dcterms:modified xsi:type="dcterms:W3CDTF">2026-07-19T12:09:25Z</dcterms:modified>
</cp:coreProperties>
</file>