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9" r:id="rId5"/>
    <p:sldId id="270" r:id="rId6"/>
    <p:sldId id="271" r:id="rId7"/>
    <p:sldId id="260" r:id="rId8"/>
    <p:sldId id="258" r:id="rId9"/>
    <p:sldId id="272" r:id="rId10"/>
    <p:sldId id="27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6772-8DCA-499F-AEDD-EB54F9DCC880}" type="datetimeFigureOut">
              <a:rPr lang="es-ES" smtClean="0"/>
              <a:pPr/>
              <a:t>19/04/2026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9759-E7C3-4862-9A7F-DE8BEC2E8F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Sangre: MedlinePlus en españ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907704" y="18864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FF00"/>
                </a:solidFill>
                <a:latin typeface="Bradley Hand ITC" pitchFamily="66" charset="0"/>
              </a:rPr>
              <a:t>SANGRE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58052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4000" b="1" dirty="0">
                <a:solidFill>
                  <a:srgbClr val="FFFF00"/>
                </a:solidFill>
                <a:latin typeface="Bradley Hand ITC" pitchFamily="66" charset="0"/>
              </a:rPr>
              <a:t>Tejido Conectivo Líquido Vivo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45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sangre | The Texas Heart Institute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40324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365104"/>
            <a:ext cx="972108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22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4" y="2212415"/>
            <a:ext cx="8928992" cy="47089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Son células anucleadas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con forma de disco bicóncavo y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muy  flexibles. </a:t>
            </a:r>
          </a:p>
          <a:p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Están diseñadas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para transportar oxígeno mediante 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hemoglobina que es una proteína rica en hierro.</a:t>
            </a: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uministran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oxígeno desde los pulmones a los tejidos y órganos. Viven unos 120 días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Se producen en la médula ósea roja de los huesos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esponjosos como esternón, humero y fémur. </a:t>
            </a:r>
          </a:p>
          <a:p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VALORES NORMALES: HOMBRES: 4,7 – 6,1 millones. </a:t>
            </a:r>
          </a:p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                                         MUJERES: 4,2 – 5,4 millones.</a:t>
            </a:r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endParaRPr lang="es-AR" sz="2000" b="1" dirty="0" smtClean="0">
              <a:latin typeface="Arial" pitchFamily="34" charset="0"/>
              <a:cs typeface="Arial" pitchFamily="34" charset="0"/>
            </a:endParaRPr>
          </a:p>
          <a:p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16632"/>
            <a:ext cx="2592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GLOBULOS ROJOS  </a:t>
            </a:r>
          </a:p>
          <a:p>
            <a:r>
              <a:rPr lang="es-A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ERITROCITOS </a:t>
            </a:r>
          </a:p>
          <a:p>
            <a:r>
              <a:rPr lang="es-A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HEMATIES </a:t>
            </a:r>
            <a:endParaRPr lang="es-AR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13440"/>
            <a:ext cx="2339751" cy="170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93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2"/>
            <a:ext cx="9144000" cy="183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07505" y="116632"/>
            <a:ext cx="295232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GLOBULOS BLANCOS</a:t>
            </a:r>
          </a:p>
          <a:p>
            <a:r>
              <a:rPr lang="es-AR" sz="2000" b="1" dirty="0" smtClean="0">
                <a:latin typeface="Arial" pitchFamily="34" charset="0"/>
                <a:cs typeface="Arial" pitchFamily="34" charset="0"/>
              </a:rPr>
              <a:t>LEUCOCITOS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5" y="2060848"/>
            <a:ext cx="8928991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células del sistema inmunitario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que cuentan con un núcleo y son mas grandes que los glóbulos rojos  y producidas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en la médula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ósea roja con la funcion de proteger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el cuerpo contra infecciones, virus, bacterias y cuerpos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extraños.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39800"/>
            <a:ext cx="1763689" cy="127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5" y="3573016"/>
            <a:ext cx="8928991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Existen cinco tipos de glóbulos blancos: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1-NEUTROFILOS: primera linea de defensa (40%-75%)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2-LINFOCITOS: producen anticuerpos (20%-40%)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3-MONOCITOS: eliminan patógenos y tejido dañado (1%-6%)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4-EOCINOFILOS: actúan en infecciones parasitarias y alergias (1%-3%)</a:t>
            </a:r>
          </a:p>
          <a:p>
            <a:r>
              <a:rPr lang="es-MX" sz="2000" b="1" dirty="0" smtClean="0">
                <a:latin typeface="Arial" pitchFamily="34" charset="0"/>
                <a:cs typeface="Arial" pitchFamily="34" charset="0"/>
              </a:rPr>
              <a:t>5-BASOFILOS: liberan histamina en reacciones alérgicas (menos de 1%)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5" y="5512008"/>
            <a:ext cx="892899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AR" b="1" dirty="0">
                <a:latin typeface="Arial" pitchFamily="34" charset="0"/>
                <a:cs typeface="Arial" pitchFamily="34" charset="0"/>
              </a:rPr>
              <a:t>Valores altos (Leucocitosis):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indican 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infecciones, inflamación, estrés o enfermedades de la médula ósea.</a:t>
            </a:r>
          </a:p>
          <a:p>
            <a:pPr algn="just"/>
            <a:r>
              <a:rPr lang="es-AR" b="1" dirty="0">
                <a:latin typeface="Arial" pitchFamily="34" charset="0"/>
                <a:cs typeface="Arial" pitchFamily="34" charset="0"/>
              </a:rPr>
              <a:t>Valores bajos (Leucopenia): Indican mayor riesgo de infecciones, a menudo causados por virus, medicamentos o problemas en la médula ósea. </a:t>
            </a:r>
          </a:p>
        </p:txBody>
      </p:sp>
    </p:spTree>
    <p:extLst>
      <p:ext uri="{BB962C8B-B14F-4D97-AF65-F5344CB8AC3E}">
        <p14:creationId xmlns:p14="http://schemas.microsoft.com/office/powerpoint/2010/main" val="162817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221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" y="2"/>
            <a:ext cx="2123727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PLAQUETAS</a:t>
            </a:r>
          </a:p>
          <a:p>
            <a:r>
              <a:rPr lang="es-AR" sz="2000" dirty="0" smtClean="0">
                <a:latin typeface="Arial" pitchFamily="34" charset="0"/>
                <a:cs typeface="Arial" pitchFamily="34" charset="0"/>
              </a:rPr>
              <a:t>TROMBOCITOS</a:t>
            </a:r>
            <a:endParaRPr lang="es-A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" y="836712"/>
            <a:ext cx="4788022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Su función principal es ayudar a frenar el sangrado cuando se lesiona un vaso sanguíneo mediante la formación de un coágulo.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2448271" cy="8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7504" y="2348880"/>
            <a:ext cx="892899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Las plaquetas se adhieren a las paredes vasculares del vaso lesionado y reaccionan con la fibrina que se encuentran en el plasma, formando un coágulo sanguíneo firme en un tiempo aproximado de 1 a 3 minutos (tiempo de sangría).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TIEMPO DE COAGULACION:7-15 minutos a 37°C.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308304" y="2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A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Hemostasia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107504" y="4149079"/>
            <a:ext cx="892899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Alteraciones en los Niveles de 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Plaquetas</a:t>
            </a:r>
            <a:endParaRPr lang="es-MX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==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Trombocitopenia 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(Plaquetas bajas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Causas: Medicamentos, infecciones, o trastornos autoinmunes.</a:t>
            </a:r>
          </a:p>
          <a:p>
            <a:pPr algn="just"/>
            <a:endParaRPr lang="es-MX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==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Trombocitosis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(Plaquetas altas</a:t>
            </a:r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s-MX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Causas</a:t>
            </a:r>
            <a:r>
              <a:rPr lang="es-MX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Infecciones, inflamaciones, enfermedades de la médula ósea</a:t>
            </a:r>
          </a:p>
        </p:txBody>
      </p:sp>
    </p:spTree>
    <p:extLst>
      <p:ext uri="{BB962C8B-B14F-4D97-AF65-F5344CB8AC3E}">
        <p14:creationId xmlns:p14="http://schemas.microsoft.com/office/powerpoint/2010/main" val="510407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7392" y="-587987"/>
            <a:ext cx="16777864" cy="30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572000" y="0"/>
            <a:ext cx="457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itchFamily="34" charset="0"/>
                <a:cs typeface="Arial" pitchFamily="34" charset="0"/>
              </a:rPr>
              <a:t>Es una matriz líquida que consta de agua (92%), proteínas plasmáticas (7%) y otros solutos (1%; nutrientes, gases, electrolitos).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07504" y="2564904"/>
            <a:ext cx="8928992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El plasma sanguíneo es la parte líquida de la sangre, de color amarillento, que representa aproximadamente el 55% del volumen sanguíneo total.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Es esencial para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la coagulación, la defensa inmunológica y el equilibrio osmótico del cuerpo.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7504" y="4365104"/>
            <a:ext cx="8928992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itchFamily="34" charset="0"/>
                <a:cs typeface="Arial" pitchFamily="34" charset="0"/>
              </a:rPr>
              <a:t>La diferencia principal radica en el proceso de coagulación: 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==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plasma es la parte líquida de la sangre con factores de coagulación (incluido el fibrinógeno) obtenida antes de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coagular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.</a:t>
            </a:r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b="1" dirty="0" smtClean="0">
                <a:latin typeface="Arial" pitchFamily="34" charset="0"/>
                <a:cs typeface="Arial" pitchFamily="34" charset="0"/>
              </a:rPr>
              <a:t>== El </a:t>
            </a:r>
            <a:r>
              <a:rPr lang="es-MX" sz="2000" b="1" dirty="0">
                <a:latin typeface="Arial" pitchFamily="34" charset="0"/>
                <a:cs typeface="Arial" pitchFamily="34" charset="0"/>
              </a:rPr>
              <a:t>suero es el líquido remanente tras la coagulación, por lo que carece de fibrinógeno y factores de coagulación.</a:t>
            </a:r>
            <a:endParaRPr lang="es-A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6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nci-media.cancer.gov/pdq/media/images/553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verview of Blood and Blood Components - Stanford Medicine Children's 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64371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251520" y="3068960"/>
            <a:ext cx="288032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función principal de la médula ósea roja es la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hematopoyesis que es el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proceso vital de producir células sanguíneas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nuevas.</a:t>
            </a:r>
            <a:endParaRPr lang="es-A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896526"/>
            <a:ext cx="864096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proceso continuo de producción, renovación y diferenciación de células sanguíneas (glóbulos rojos, blancos y plaquetas) a partir de células madre hematopoyéticas en la médula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ósea ROJA. </a:t>
            </a: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Garantiza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reemplazo constante de células sanguíneas, siendo fundamental para el transporte de oxígeno, la defensa inmune y la hemostasia.</a:t>
            </a:r>
            <a:endParaRPr lang="es-A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88640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  <a:latin typeface="Blackadder ITC" pitchFamily="82" charset="0"/>
              </a:rPr>
              <a:t>H</a:t>
            </a:r>
            <a:r>
              <a:rPr lang="es-AR" sz="2800" b="1" dirty="0" smtClean="0">
                <a:solidFill>
                  <a:srgbClr val="FF0000"/>
                </a:solidFill>
                <a:latin typeface="Bradley Hand ITC" pitchFamily="66" charset="0"/>
              </a:rPr>
              <a:t>EMATOPOYESIS</a:t>
            </a:r>
            <a:endParaRPr lang="es-AR" sz="28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2996952"/>
            <a:ext cx="4251207" cy="190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Lugar de producción: </a:t>
            </a:r>
          </a:p>
          <a:p>
            <a:pPr algn="just"/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-- En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adultos, ocurre principalmente en la médula ósea roja (vértebras, esternón, costillas, pelvis). </a:t>
            </a:r>
            <a:endParaRPr lang="es-MX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563951" cy="384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5085184"/>
            <a:ext cx="4251207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la médula ósea, se producen, a diario, miles de millones de células sanguíneas nuevas, que provienen de células madre formadoras de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sangre.</a:t>
            </a:r>
            <a:endParaRPr lang="es-A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7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611</Words>
  <Application>Microsoft Office PowerPoint</Application>
  <PresentationFormat>Presentación en pantalla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59</cp:revision>
  <dcterms:created xsi:type="dcterms:W3CDTF">2025-04-24T10:20:18Z</dcterms:created>
  <dcterms:modified xsi:type="dcterms:W3CDTF">2026-04-19T21:08:06Z</dcterms:modified>
</cp:coreProperties>
</file>