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9/4/2026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1736035"/>
            <a:ext cx="7766936" cy="4797287"/>
          </a:xfrm>
        </p:spPr>
        <p:txBody>
          <a:bodyPr/>
          <a:lstStyle/>
          <a:p>
            <a:pPr algn="ctr"/>
            <a:r>
              <a:rPr lang="es-ES" sz="3200" b="1" dirty="0" smtClean="0">
                <a:solidFill>
                  <a:schemeClr val="tx1"/>
                </a:solidFill>
                <a:latin typeface="Arial" panose="020B0604020202020204" pitchFamily="34" charset="0"/>
                <a:cs typeface="Arial" panose="020B0604020202020204" pitchFamily="34" charset="0"/>
              </a:rPr>
              <a:t>La Educación Sanitaria como Herramienta Fundamental en la Prevención Primaria</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t>
            </a: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La educación sanitaria es el pilar central de la atención primaria de salud porque transforma la información medica en herramientas practicas para que las personas prevengan enfermedades y controlen su propio bienestar.</a:t>
            </a: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r>
              <a:rPr lang="es-ES" sz="3200" b="1" dirty="0">
                <a:solidFill>
                  <a:schemeClr val="tx1"/>
                </a:solidFill>
                <a:latin typeface="Arial" panose="020B0604020202020204" pitchFamily="34" charset="0"/>
                <a:cs typeface="Arial" panose="020B0604020202020204" pitchFamily="34" charset="0"/>
              </a:rPr>
              <a:t/>
            </a:r>
            <a:br>
              <a:rPr lang="es-ES" sz="3200" b="1" dirty="0">
                <a:solidFill>
                  <a:schemeClr val="tx1"/>
                </a:solidFill>
                <a:latin typeface="Arial" panose="020B0604020202020204" pitchFamily="34" charset="0"/>
                <a:cs typeface="Arial" panose="020B0604020202020204" pitchFamily="34" charset="0"/>
              </a:rPr>
            </a:br>
            <a:endParaRPr lang="en-US" sz="3200" b="1" dirty="0">
              <a:solidFill>
                <a:schemeClr val="tx1"/>
              </a:solidFill>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07067" y="7036904"/>
            <a:ext cx="7766936" cy="92766"/>
          </a:xfrm>
        </p:spPr>
        <p:txBody>
          <a:bodyPr>
            <a:noAutofit/>
          </a:bodyPr>
          <a:lstStyle/>
          <a:p>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92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781879"/>
            <a:ext cx="8596668" cy="4161182"/>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Funciones Principales </a:t>
            </a:r>
            <a:r>
              <a:rPr lang="en-US" sz="3200" b="1" dirty="0">
                <a:solidFill>
                  <a:schemeClr val="tx1"/>
                </a:solidFill>
                <a:latin typeface="Arial" panose="020B0604020202020204" pitchFamily="34" charset="0"/>
                <a:cs typeface="Arial" panose="020B0604020202020204" pitchFamily="34" charset="0"/>
              </a:rPr>
              <a:t/>
            </a:r>
            <a:br>
              <a:rPr lang="en-US" sz="3200" b="1" dirty="0">
                <a:solidFill>
                  <a:schemeClr val="tx1"/>
                </a:solidFill>
                <a:latin typeface="Arial" panose="020B0604020202020204" pitchFamily="34" charset="0"/>
                <a:cs typeface="Arial" panose="020B0604020202020204" pitchFamily="34" charset="0"/>
              </a:rPr>
            </a:br>
            <a:r>
              <a:rPr lang="en-US" sz="3200" b="1" dirty="0" smtClean="0">
                <a:solidFill>
                  <a:schemeClr val="tx1"/>
                </a:solidFill>
                <a:latin typeface="Arial" panose="020B0604020202020204" pitchFamily="34" charset="0"/>
                <a:cs typeface="Arial" panose="020B0604020202020204" pitchFamily="34" charset="0"/>
              </a:rPr>
              <a:t/>
            </a:r>
            <a:br>
              <a:rPr lang="en-US" sz="3200" b="1" dirty="0" smtClean="0">
                <a:solidFill>
                  <a:schemeClr val="tx1"/>
                </a:solidFill>
                <a:latin typeface="Arial" panose="020B0604020202020204" pitchFamily="34" charset="0"/>
                <a:cs typeface="Arial" panose="020B0604020202020204" pitchFamily="34" charset="0"/>
              </a:rPr>
            </a:br>
            <a:r>
              <a:rPr lang="en-US" sz="3200" b="1" dirty="0" smtClean="0">
                <a:solidFill>
                  <a:schemeClr val="tx1"/>
                </a:solidFill>
                <a:latin typeface="Arial" panose="020B0604020202020204" pitchFamily="34" charset="0"/>
                <a:cs typeface="Arial" panose="020B0604020202020204" pitchFamily="34" charset="0"/>
              </a:rPr>
              <a:t>.Prevencion Activa:</a:t>
            </a:r>
            <a:r>
              <a:rPr lang="en-US" sz="3200" dirty="0" smtClean="0">
                <a:solidFill>
                  <a:schemeClr val="tx1"/>
                </a:solidFill>
                <a:latin typeface="Arial" panose="020B0604020202020204" pitchFamily="34" charset="0"/>
                <a:cs typeface="Arial" panose="020B0604020202020204" pitchFamily="34" charset="0"/>
              </a:rPr>
              <a:t> Enseña habitos de vida saludables que reducen la aparicion de dolencias communes y cronicas.</a:t>
            </a:r>
            <a:br>
              <a:rPr lang="en-US" sz="3200" dirty="0" smtClean="0">
                <a:solidFill>
                  <a:schemeClr val="tx1"/>
                </a:solidFill>
                <a:latin typeface="Arial" panose="020B0604020202020204" pitchFamily="34" charset="0"/>
                <a:cs typeface="Arial" panose="020B0604020202020204" pitchFamily="34" charset="0"/>
              </a:rPr>
            </a:br>
            <a:r>
              <a:rPr lang="en-US" sz="3200" dirty="0">
                <a:solidFill>
                  <a:schemeClr val="tx1"/>
                </a:solidFill>
                <a:latin typeface="Arial" panose="020B0604020202020204" pitchFamily="34" charset="0"/>
                <a:cs typeface="Arial" panose="020B0604020202020204" pitchFamily="34" charset="0"/>
              </a:rPr>
              <a:t/>
            </a:r>
            <a:br>
              <a:rPr lang="en-US" sz="3200" dirty="0">
                <a:solidFill>
                  <a:schemeClr val="tx1"/>
                </a:solidFill>
                <a:latin typeface="Arial" panose="020B0604020202020204" pitchFamily="34" charset="0"/>
                <a:cs typeface="Arial" panose="020B0604020202020204" pitchFamily="34" charset="0"/>
              </a:rPr>
            </a:br>
            <a:r>
              <a:rPr lang="en-US" sz="3200" b="1" dirty="0" smtClean="0">
                <a:solidFill>
                  <a:schemeClr val="tx1"/>
                </a:solidFill>
                <a:latin typeface="Arial" panose="020B0604020202020204" pitchFamily="34" charset="0"/>
                <a:cs typeface="Arial" panose="020B0604020202020204" pitchFamily="34" charset="0"/>
              </a:rPr>
              <a:t>.Empoderamiento Comunitario: </a:t>
            </a:r>
            <a:r>
              <a:rPr lang="en-US" sz="3200" dirty="0" smtClean="0">
                <a:solidFill>
                  <a:schemeClr val="tx1"/>
                </a:solidFill>
                <a:latin typeface="Arial" panose="020B0604020202020204" pitchFamily="34" charset="0"/>
                <a:cs typeface="Arial" panose="020B0604020202020204" pitchFamily="34" charset="0"/>
              </a:rPr>
              <a:t>Otorga conocimientos a los ptes para que tomen decisions informadas sobre su cuerpo y su entorno.</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6228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285461"/>
            <a:ext cx="8596668" cy="3962399"/>
          </a:xfrm>
        </p:spPr>
        <p:txBody>
          <a:bodyPr>
            <a:normAutofit/>
          </a:bodyPr>
          <a:lstStyle/>
          <a:p>
            <a:pPr algn="ctr"/>
            <a:r>
              <a:rPr lang="es-ES" sz="3200" b="1" dirty="0" smtClean="0">
                <a:solidFill>
                  <a:schemeClr val="tx1"/>
                </a:solidFill>
                <a:latin typeface="Arial" panose="020B0604020202020204" pitchFamily="34" charset="0"/>
                <a:cs typeface="Arial" panose="020B0604020202020204" pitchFamily="34" charset="0"/>
              </a:rPr>
              <a:t>.Adherencia a Ttos: </a:t>
            </a:r>
            <a:r>
              <a:rPr lang="es-ES" sz="3200" dirty="0" smtClean="0">
                <a:solidFill>
                  <a:schemeClr val="tx1"/>
                </a:solidFill>
                <a:latin typeface="Arial" panose="020B0604020202020204" pitchFamily="34" charset="0"/>
                <a:cs typeface="Arial" panose="020B0604020202020204" pitchFamily="34" charset="0"/>
              </a:rPr>
              <a:t>Facilita que las personas comprendan sus recetas y sigan las indicaciones medicas de forma correcta.</a:t>
            </a:r>
            <a:br>
              <a:rPr lang="es-ES" sz="3200" dirty="0" smtClean="0">
                <a:solidFill>
                  <a:schemeClr val="tx1"/>
                </a:solidFill>
                <a:latin typeface="Arial" panose="020B0604020202020204" pitchFamily="34" charset="0"/>
                <a:cs typeface="Arial" panose="020B0604020202020204" pitchFamily="34" charset="0"/>
              </a:rPr>
            </a:br>
            <a:r>
              <a:rPr lang="es-ES" sz="3200" dirty="0">
                <a:solidFill>
                  <a:schemeClr val="tx1"/>
                </a:solidFill>
                <a:latin typeface="Arial" panose="020B0604020202020204" pitchFamily="34" charset="0"/>
                <a:cs typeface="Arial" panose="020B0604020202020204" pitchFamily="34" charset="0"/>
              </a:rPr>
              <a:t/>
            </a:r>
            <a:br>
              <a:rPr lang="es-ES" sz="3200"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.Optimización de Recursos: </a:t>
            </a:r>
            <a:r>
              <a:rPr lang="es-ES" sz="3200" dirty="0" smtClean="0">
                <a:solidFill>
                  <a:schemeClr val="tx1"/>
                </a:solidFill>
                <a:latin typeface="Arial" panose="020B0604020202020204" pitchFamily="34" charset="0"/>
                <a:cs typeface="Arial" panose="020B0604020202020204" pitchFamily="34" charset="0"/>
              </a:rPr>
              <a:t>Disminuye la saturación de los hospitales al resolver dudas y fomentar el autocuidado desde el hogar.</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164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569843"/>
            <a:ext cx="8596668" cy="4386470"/>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Estrategias en la Comunidad </a:t>
            </a:r>
            <a:br>
              <a:rPr lang="es-ES" sz="3200" b="1" dirty="0" smtClean="0">
                <a:solidFill>
                  <a:schemeClr val="tx1"/>
                </a:solidFill>
                <a:latin typeface="Arial" panose="020B0604020202020204" pitchFamily="34" charset="0"/>
                <a:cs typeface="Arial" panose="020B0604020202020204" pitchFamily="34" charset="0"/>
              </a:rPr>
            </a:br>
            <a:r>
              <a:rPr lang="es-ES" sz="3200" b="1" dirty="0">
                <a:solidFill>
                  <a:schemeClr val="tx1"/>
                </a:solidFill>
                <a:latin typeface="Arial" panose="020B0604020202020204" pitchFamily="34" charset="0"/>
                <a:cs typeface="Arial" panose="020B0604020202020204" pitchFamily="34" charset="0"/>
              </a:rPr>
              <a:t/>
            </a:r>
            <a:br>
              <a:rPr lang="es-ES" sz="3200" b="1"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.Consultas Personalizadas:</a:t>
            </a:r>
            <a:r>
              <a:rPr lang="es-ES" sz="3200" dirty="0" smtClean="0">
                <a:solidFill>
                  <a:schemeClr val="tx1"/>
                </a:solidFill>
                <a:latin typeface="Arial" panose="020B0604020202020204" pitchFamily="34" charset="0"/>
                <a:cs typeface="Arial" panose="020B0604020202020204" pitchFamily="34" charset="0"/>
              </a:rPr>
              <a:t> Los profesionales adaptan cada consejo al contexto real de cada Pte.</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.Actividades en Escuelas:</a:t>
            </a:r>
            <a:r>
              <a:rPr lang="es-ES" sz="3200" dirty="0" smtClean="0">
                <a:solidFill>
                  <a:schemeClr val="tx1"/>
                </a:solidFill>
                <a:latin typeface="Arial" panose="020B0604020202020204" pitchFamily="34" charset="0"/>
                <a:cs typeface="Arial" panose="020B0604020202020204" pitchFamily="34" charset="0"/>
              </a:rPr>
              <a:t> Se promueven hábitos sanos desde la infancia en conjunto con docentes y familias.</a:t>
            </a:r>
            <a:br>
              <a:rPr lang="es-ES" sz="3200" dirty="0" smtClean="0">
                <a:solidFill>
                  <a:schemeClr val="tx1"/>
                </a:solidFill>
                <a:latin typeface="Arial" panose="020B0604020202020204" pitchFamily="34" charset="0"/>
                <a:cs typeface="Arial" panose="020B0604020202020204" pitchFamily="34" charset="0"/>
              </a:rPr>
            </a:br>
            <a:r>
              <a:rPr lang="es-ES" sz="3200" dirty="0">
                <a:solidFill>
                  <a:schemeClr val="tx1"/>
                </a:solidFill>
                <a:latin typeface="Arial" panose="020B0604020202020204" pitchFamily="34" charset="0"/>
                <a:cs typeface="Arial" panose="020B0604020202020204" pitchFamily="34" charset="0"/>
              </a:rPr>
              <a:t/>
            </a:r>
            <a:br>
              <a:rPr lang="es-ES" sz="3200"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.Participación Social: </a:t>
            </a:r>
            <a:r>
              <a:rPr lang="es-ES" sz="3200" dirty="0" smtClean="0">
                <a:solidFill>
                  <a:schemeClr val="tx1"/>
                </a:solidFill>
                <a:latin typeface="Arial" panose="020B0604020202020204" pitchFamily="34" charset="0"/>
                <a:cs typeface="Arial" panose="020B0604020202020204" pitchFamily="34" charset="0"/>
              </a:rPr>
              <a:t>Se impulsa el dialogo grupal para derribar mitos y resolver problemas sanitarios locales.</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453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510748"/>
            <a:ext cx="8596668" cy="3180522"/>
          </a:xfrm>
        </p:spPr>
        <p:txBody>
          <a:bodyPr>
            <a:normAutofit/>
          </a:bodyPr>
          <a:lstStyle/>
          <a:p>
            <a:pPr algn="ctr"/>
            <a:r>
              <a:rPr lang="es-ES" sz="3200" dirty="0" smtClean="0">
                <a:solidFill>
                  <a:schemeClr val="tx1"/>
                </a:solidFill>
                <a:latin typeface="Arial" panose="020B0604020202020204" pitchFamily="34" charset="0"/>
                <a:cs typeface="Arial" panose="020B0604020202020204" pitchFamily="34" charset="0"/>
              </a:rPr>
              <a:t>La Educación Sanitaria en Radiología es una herramienta fundamental que permite informar al pte, reducir la ansiedad y garantizar la seguridad frente al uso de radiaciones ionizante. </a:t>
            </a:r>
            <a:endParaRPr lang="en-US"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359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437323"/>
            <a:ext cx="8596668" cy="4982816"/>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Objetivos Principales</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a:r>
            <a:br>
              <a:rPr lang="es-ES" sz="3200" b="1"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.Disminuir el Miedo:</a:t>
            </a:r>
            <a:r>
              <a:rPr lang="es-ES" sz="3200" dirty="0" smtClean="0">
                <a:solidFill>
                  <a:schemeClr val="tx1"/>
                </a:solidFill>
                <a:latin typeface="Arial" panose="020B0604020202020204" pitchFamily="34" charset="0"/>
                <a:cs typeface="Arial" panose="020B0604020202020204" pitchFamily="34" charset="0"/>
              </a:rPr>
              <a:t> Explicar el procedimiento ayuda a calmar los nervios del Pte.</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.Proteger la Salud: </a:t>
            </a:r>
            <a:r>
              <a:rPr lang="es-ES" sz="3200" dirty="0" smtClean="0">
                <a:solidFill>
                  <a:schemeClr val="tx1"/>
                </a:solidFill>
                <a:latin typeface="Arial" panose="020B0604020202020204" pitchFamily="34" charset="0"/>
                <a:cs typeface="Arial" panose="020B0604020202020204" pitchFamily="34" charset="0"/>
              </a:rPr>
              <a:t>Enseña medidas de radio protección y cuidados esenciales.</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.Guía al Pte: </a:t>
            </a:r>
            <a:r>
              <a:rPr lang="es-ES" sz="3200" dirty="0" smtClean="0">
                <a:solidFill>
                  <a:schemeClr val="tx1"/>
                </a:solidFill>
                <a:latin typeface="Arial" panose="020B0604020202020204" pitchFamily="34" charset="0"/>
                <a:cs typeface="Arial" panose="020B0604020202020204" pitchFamily="34" charset="0"/>
              </a:rPr>
              <a:t>Detalla como prepararse antes de un estudio medico.</a:t>
            </a:r>
            <a:br>
              <a:rPr lang="es-ES" sz="3200" dirty="0" smtClean="0">
                <a:solidFill>
                  <a:schemeClr val="tx1"/>
                </a:solidFill>
                <a:latin typeface="Arial" panose="020B0604020202020204" pitchFamily="34" charset="0"/>
                <a:cs typeface="Arial" panose="020B0604020202020204" pitchFamily="34" charset="0"/>
              </a:rPr>
            </a:br>
            <a:r>
              <a:rPr lang="es-ES" sz="3200" dirty="0" smtClean="0">
                <a:solidFill>
                  <a:schemeClr val="tx1"/>
                </a:solidFill>
                <a:latin typeface="Arial" panose="020B0604020202020204" pitchFamily="34" charset="0"/>
                <a:cs typeface="Arial" panose="020B0604020202020204" pitchFamily="34" charset="0"/>
              </a:rPr>
              <a:t/>
            </a:r>
            <a:br>
              <a:rPr lang="es-ES" sz="3200" dirty="0" smtClean="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.Fomentar la Prevención: </a:t>
            </a:r>
            <a:r>
              <a:rPr lang="es-ES" sz="3200" dirty="0" smtClean="0">
                <a:solidFill>
                  <a:schemeClr val="tx1"/>
                </a:solidFill>
                <a:latin typeface="Arial" panose="020B0604020202020204" pitchFamily="34" charset="0"/>
                <a:cs typeface="Arial" panose="020B0604020202020204" pitchFamily="34" charset="0"/>
              </a:rPr>
              <a:t>Convierte al personal de rayos en un agente activo de salud publica.</a:t>
            </a:r>
            <a:r>
              <a:rPr lang="es-ES" sz="3200" b="1" dirty="0" smtClean="0">
                <a:solidFill>
                  <a:schemeClr val="tx1"/>
                </a:solidFill>
                <a:latin typeface="Arial" panose="020B0604020202020204" pitchFamily="34" charset="0"/>
                <a:cs typeface="Arial" panose="020B0604020202020204" pitchFamily="34" charset="0"/>
              </a:rPr>
              <a:t> </a:t>
            </a: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0519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874643"/>
            <a:ext cx="8596668" cy="4399721"/>
          </a:xfrm>
        </p:spPr>
        <p:txBody>
          <a:bodyPr>
            <a:normAutofit fontScale="90000"/>
          </a:bodyPr>
          <a:lstStyle/>
          <a:p>
            <a:pPr algn="ctr"/>
            <a:r>
              <a:rPr lang="es-ES" sz="3200" b="1" dirty="0" smtClean="0">
                <a:solidFill>
                  <a:schemeClr val="tx1"/>
                </a:solidFill>
                <a:latin typeface="Arial" panose="020B0604020202020204" pitchFamily="34" charset="0"/>
                <a:cs typeface="Arial" panose="020B0604020202020204" pitchFamily="34" charset="0"/>
              </a:rPr>
              <a:t>Rol del Profesional </a:t>
            </a:r>
            <a:br>
              <a:rPr lang="es-ES" sz="3200" b="1" dirty="0" smtClean="0">
                <a:solidFill>
                  <a:schemeClr val="tx1"/>
                </a:solidFill>
                <a:latin typeface="Arial" panose="020B0604020202020204" pitchFamily="34" charset="0"/>
                <a:cs typeface="Arial" panose="020B0604020202020204" pitchFamily="34" charset="0"/>
              </a:rPr>
            </a:br>
            <a:r>
              <a:rPr lang="es-ES" sz="3200" b="1" dirty="0">
                <a:solidFill>
                  <a:schemeClr val="tx1"/>
                </a:solidFill>
                <a:latin typeface="Arial" panose="020B0604020202020204" pitchFamily="34" charset="0"/>
                <a:cs typeface="Arial" panose="020B0604020202020204" pitchFamily="34" charset="0"/>
              </a:rPr>
              <a:t/>
            </a:r>
            <a:br>
              <a:rPr lang="es-ES" sz="3200" b="1"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 Comunicación Clara: </a:t>
            </a:r>
            <a:r>
              <a:rPr lang="es-ES" sz="3200" dirty="0" smtClean="0">
                <a:solidFill>
                  <a:schemeClr val="tx1"/>
                </a:solidFill>
                <a:latin typeface="Arial" panose="020B0604020202020204" pitchFamily="34" charset="0"/>
                <a:cs typeface="Arial" panose="020B0604020202020204" pitchFamily="34" charset="0"/>
              </a:rPr>
              <a:t>Utilizar palabras sencillas para describir el estudio.</a:t>
            </a:r>
            <a:br>
              <a:rPr lang="es-ES" sz="3200" dirty="0" smtClean="0">
                <a:solidFill>
                  <a:schemeClr val="tx1"/>
                </a:solidFill>
                <a:latin typeface="Arial" panose="020B0604020202020204" pitchFamily="34" charset="0"/>
                <a:cs typeface="Arial" panose="020B0604020202020204" pitchFamily="34" charset="0"/>
              </a:rPr>
            </a:br>
            <a:r>
              <a:rPr lang="es-ES" sz="3200" dirty="0">
                <a:solidFill>
                  <a:schemeClr val="tx1"/>
                </a:solidFill>
                <a:latin typeface="Arial" panose="020B0604020202020204" pitchFamily="34" charset="0"/>
                <a:cs typeface="Arial" panose="020B0604020202020204" pitchFamily="34" charset="0"/>
              </a:rPr>
              <a:t/>
            </a:r>
            <a:br>
              <a:rPr lang="es-ES" sz="3200"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.Formación Continua: </a:t>
            </a:r>
            <a:r>
              <a:rPr lang="es-ES" sz="3200" dirty="0" smtClean="0">
                <a:solidFill>
                  <a:schemeClr val="tx1"/>
                </a:solidFill>
                <a:latin typeface="Arial" panose="020B0604020202020204" pitchFamily="34" charset="0"/>
                <a:cs typeface="Arial" panose="020B0604020202020204" pitchFamily="34" charset="0"/>
              </a:rPr>
              <a:t>Los técnico radiólogos deben actualizarse en normas de seguridad y trato humanizado. </a:t>
            </a:r>
            <a:br>
              <a:rPr lang="es-ES" sz="3200" dirty="0" smtClean="0">
                <a:solidFill>
                  <a:schemeClr val="tx1"/>
                </a:solidFill>
                <a:latin typeface="Arial" panose="020B0604020202020204" pitchFamily="34" charset="0"/>
                <a:cs typeface="Arial" panose="020B0604020202020204" pitchFamily="34" charset="0"/>
              </a:rPr>
            </a:br>
            <a:r>
              <a:rPr lang="es-ES" sz="3200" dirty="0">
                <a:solidFill>
                  <a:schemeClr val="tx1"/>
                </a:solidFill>
                <a:latin typeface="Arial" panose="020B0604020202020204" pitchFamily="34" charset="0"/>
                <a:cs typeface="Arial" panose="020B0604020202020204" pitchFamily="34" charset="0"/>
              </a:rPr>
              <a:t/>
            </a:r>
            <a:br>
              <a:rPr lang="es-ES" sz="3200" dirty="0">
                <a:solidFill>
                  <a:schemeClr val="tx1"/>
                </a:solidFill>
                <a:latin typeface="Arial" panose="020B0604020202020204" pitchFamily="34" charset="0"/>
                <a:cs typeface="Arial" panose="020B0604020202020204" pitchFamily="34" charset="0"/>
              </a:rPr>
            </a:br>
            <a:r>
              <a:rPr lang="es-ES" sz="3200" b="1" dirty="0" smtClean="0">
                <a:solidFill>
                  <a:schemeClr val="tx1"/>
                </a:solidFill>
                <a:latin typeface="Arial" panose="020B0604020202020204" pitchFamily="34" charset="0"/>
                <a:cs typeface="Arial" panose="020B0604020202020204" pitchFamily="34" charset="0"/>
              </a:rPr>
              <a:t>.Educación Activa: </a:t>
            </a:r>
            <a:r>
              <a:rPr lang="es-ES" sz="3200" dirty="0" smtClean="0">
                <a:solidFill>
                  <a:schemeClr val="tx1"/>
                </a:solidFill>
                <a:latin typeface="Arial" panose="020B0604020202020204" pitchFamily="34" charset="0"/>
                <a:cs typeface="Arial" panose="020B0604020202020204" pitchFamily="34" charset="0"/>
              </a:rPr>
              <a:t>Orientar al técnico como un educador  sanitario confiable para la comunidad.</a:t>
            </a:r>
            <a:br>
              <a:rPr lang="es-ES" sz="3200" dirty="0" smtClean="0">
                <a:solidFill>
                  <a:schemeClr val="tx1"/>
                </a:solidFill>
                <a:latin typeface="Arial" panose="020B0604020202020204" pitchFamily="34" charset="0"/>
                <a:cs typeface="Arial" panose="020B0604020202020204" pitchFamily="34" charset="0"/>
              </a:rPr>
            </a:br>
            <a:endParaRPr lang="en-US" sz="32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6551594"/>
      </p:ext>
    </p:extLst>
  </p:cSld>
  <p:clrMapOvr>
    <a:masterClrMapping/>
  </p:clrMapOvr>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37</TotalTime>
  <Words>71</Words>
  <Application>Microsoft Office PowerPoint</Application>
  <PresentationFormat>Panorámica</PresentationFormat>
  <Paragraphs>7</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Trebuchet MS</vt:lpstr>
      <vt:lpstr>Wingdings 3</vt:lpstr>
      <vt:lpstr>Faceta</vt:lpstr>
      <vt:lpstr>La Educación Sanitaria como Herramienta Fundamental en la Prevención Primaria   La educación sanitaria es el pilar central de la atención primaria de salud porque transforma la información medica en herramientas practicas para que las personas prevengan enfermedades y controlen su propio bienestar.  </vt:lpstr>
      <vt:lpstr>Funciones Principales   .Prevencion Activa: Enseña habitos de vida saludables que reducen la aparicion de dolencias communes y cronicas.  .Empoderamiento Comunitario: Otorga conocimientos a los ptes para que tomen decisions informadas sobre su cuerpo y su entorno.</vt:lpstr>
      <vt:lpstr>.Adherencia a Ttos: Facilita que las personas comprendan sus recetas y sigan las indicaciones medicas de forma correcta.  .Optimización de Recursos: Disminuye la saturación de los hospitales al resolver dudas y fomentar el autocuidado desde el hogar.</vt:lpstr>
      <vt:lpstr>Estrategias en la Comunidad   .Consultas Personalizadas: Los profesionales adaptan cada consejo al contexto real de cada Pte.  .Actividades en Escuelas: Se promueven hábitos sanos desde la infancia en conjunto con docentes y familias.  .Participación Social: Se impulsa el dialogo grupal para derribar mitos y resolver problemas sanitarios locales.</vt:lpstr>
      <vt:lpstr>La Educación Sanitaria en Radiología es una herramienta fundamental que permite informar al pte, reducir la ansiedad y garantizar la seguridad frente al uso de radiaciones ionizante. </vt:lpstr>
      <vt:lpstr>Objetivos Principales  .Disminuir el Miedo: Explicar el procedimiento ayuda a calmar los nervios del Pte.  .Proteger la Salud: Enseña medidas de radio protección y cuidados esenciales.  .Guía al Pte: Detalla como prepararse antes de un estudio medico.  .Fomentar la Prevención: Convierte al personal de rayos en un agente activo de salud publica. </vt:lpstr>
      <vt:lpstr>Rol del Profesional   . Comunicación Clara: Utilizar palabras sencillas para describir el estudio.  .Formación Continua: Los técnico radiólogos deben actualizarse en normas de seguridad y trato humanizado.   .Educación Activa: Orientar al técnico como un educador  sanitario confiable para la comunidad.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Educación Sanitaria como Herramienta Fundamental en la Prevención Primaria   La educación sanitaria es el pilar central de la atención primaria de salud porque transforma la información medica en herramientas practicas para que las personas prevengan enfermedades y controlen su propio bienestar.  </dc:title>
  <dc:creator>PC - ZULMA</dc:creator>
  <cp:lastModifiedBy>PC - ZULMA</cp:lastModifiedBy>
  <cp:revision>7</cp:revision>
  <dcterms:created xsi:type="dcterms:W3CDTF">2026-09-04T17:34:42Z</dcterms:created>
  <dcterms:modified xsi:type="dcterms:W3CDTF">2026-09-04T18:12:13Z</dcterms:modified>
</cp:coreProperties>
</file>