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68" r:id="rId4"/>
    <p:sldId id="269" r:id="rId5"/>
    <p:sldId id="270" r:id="rId6"/>
    <p:sldId id="271" r:id="rId7"/>
    <p:sldId id="260" r:id="rId8"/>
    <p:sldId id="258" r:id="rId9"/>
    <p:sldId id="272" r:id="rId10"/>
    <p:sldId id="273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6772-8DCA-499F-AEDD-EB54F9DCC880}" type="datetimeFigureOut">
              <a:rPr lang="es-ES" smtClean="0"/>
              <a:pPr/>
              <a:t>19/04/2026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59759-E7C3-4862-9A7F-DE8BEC2E8F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6772-8DCA-499F-AEDD-EB54F9DCC880}" type="datetimeFigureOut">
              <a:rPr lang="es-ES" smtClean="0"/>
              <a:pPr/>
              <a:t>19/04/2026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59759-E7C3-4862-9A7F-DE8BEC2E8F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6772-8DCA-499F-AEDD-EB54F9DCC880}" type="datetimeFigureOut">
              <a:rPr lang="es-ES" smtClean="0"/>
              <a:pPr/>
              <a:t>19/04/2026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59759-E7C3-4862-9A7F-DE8BEC2E8F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6772-8DCA-499F-AEDD-EB54F9DCC880}" type="datetimeFigureOut">
              <a:rPr lang="es-ES" smtClean="0"/>
              <a:pPr/>
              <a:t>19/04/2026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59759-E7C3-4862-9A7F-DE8BEC2E8F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6772-8DCA-499F-AEDD-EB54F9DCC880}" type="datetimeFigureOut">
              <a:rPr lang="es-ES" smtClean="0"/>
              <a:pPr/>
              <a:t>19/04/2026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59759-E7C3-4862-9A7F-DE8BEC2E8F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6772-8DCA-499F-AEDD-EB54F9DCC880}" type="datetimeFigureOut">
              <a:rPr lang="es-ES" smtClean="0"/>
              <a:pPr/>
              <a:t>19/04/2026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59759-E7C3-4862-9A7F-DE8BEC2E8F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6772-8DCA-499F-AEDD-EB54F9DCC880}" type="datetimeFigureOut">
              <a:rPr lang="es-ES" smtClean="0"/>
              <a:pPr/>
              <a:t>19/04/2026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59759-E7C3-4862-9A7F-DE8BEC2E8F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6772-8DCA-499F-AEDD-EB54F9DCC880}" type="datetimeFigureOut">
              <a:rPr lang="es-ES" smtClean="0"/>
              <a:pPr/>
              <a:t>19/04/2026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59759-E7C3-4862-9A7F-DE8BEC2E8F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6772-8DCA-499F-AEDD-EB54F9DCC880}" type="datetimeFigureOut">
              <a:rPr lang="es-ES" smtClean="0"/>
              <a:pPr/>
              <a:t>19/04/2026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59759-E7C3-4862-9A7F-DE8BEC2E8F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6772-8DCA-499F-AEDD-EB54F9DCC880}" type="datetimeFigureOut">
              <a:rPr lang="es-ES" smtClean="0"/>
              <a:pPr/>
              <a:t>19/04/2026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59759-E7C3-4862-9A7F-DE8BEC2E8F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76772-8DCA-499F-AEDD-EB54F9DCC880}" type="datetimeFigureOut">
              <a:rPr lang="es-ES" smtClean="0"/>
              <a:pPr/>
              <a:t>19/04/2026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59759-E7C3-4862-9A7F-DE8BEC2E8F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76772-8DCA-499F-AEDD-EB54F9DCC880}" type="datetimeFigureOut">
              <a:rPr lang="es-ES" smtClean="0"/>
              <a:pPr/>
              <a:t>19/04/2026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59759-E7C3-4862-9A7F-DE8BEC2E8F6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Sangre: MedlinePlus en españo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Rectángulo"/>
          <p:cNvSpPr/>
          <p:nvPr/>
        </p:nvSpPr>
        <p:spPr>
          <a:xfrm>
            <a:off x="1907704" y="188640"/>
            <a:ext cx="63367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000" b="1" dirty="0" smtClean="0">
                <a:solidFill>
                  <a:srgbClr val="FFFF00"/>
                </a:solidFill>
                <a:latin typeface="Bradley Hand ITC" pitchFamily="66" charset="0"/>
              </a:rPr>
              <a:t>SANGRE </a:t>
            </a:r>
          </a:p>
        </p:txBody>
      </p:sp>
      <p:sp>
        <p:nvSpPr>
          <p:cNvPr id="3" name="2 Rectángulo"/>
          <p:cNvSpPr/>
          <p:nvPr/>
        </p:nvSpPr>
        <p:spPr>
          <a:xfrm>
            <a:off x="539552" y="5805264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AR" sz="4000" b="1" dirty="0">
                <a:solidFill>
                  <a:srgbClr val="FFFF00"/>
                </a:solidFill>
                <a:latin typeface="Bradley Hand ITC" pitchFamily="66" charset="0"/>
              </a:rPr>
              <a:t>Tejido Conectivo Líquido Vivo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 sangre | The Texas Heart Institute®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6632"/>
            <a:ext cx="9144000" cy="4032448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4365104"/>
            <a:ext cx="9721080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3999" cy="2212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107504" y="2212415"/>
            <a:ext cx="8928992" cy="470898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s-MX" sz="2000" b="1" dirty="0" smtClean="0">
                <a:latin typeface="Arial" pitchFamily="34" charset="0"/>
                <a:cs typeface="Arial" pitchFamily="34" charset="0"/>
              </a:rPr>
              <a:t>Son células anucleadas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con forma de disco bicóncavo y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muy  flexibles. </a:t>
            </a:r>
          </a:p>
          <a:p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2000" b="1" dirty="0" smtClean="0">
                <a:latin typeface="Arial" pitchFamily="34" charset="0"/>
                <a:cs typeface="Arial" pitchFamily="34" charset="0"/>
              </a:rPr>
              <a:t>Están diseñadas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para transportar oxígeno mediante la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hemoglobina que es una proteína rica en hierro.</a:t>
            </a:r>
          </a:p>
          <a:p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r>
              <a:rPr lang="es-MX" sz="2000" b="1" dirty="0">
                <a:latin typeface="Arial" pitchFamily="34" charset="0"/>
                <a:cs typeface="Arial" pitchFamily="34" charset="0"/>
              </a:rPr>
              <a:t>S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uministran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oxígeno desde los pulmones a los tejidos y órganos. Viven unos 120 días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r>
              <a:rPr lang="es-MX" sz="2000" b="1" dirty="0">
                <a:latin typeface="Arial" pitchFamily="34" charset="0"/>
                <a:cs typeface="Arial" pitchFamily="34" charset="0"/>
              </a:rPr>
              <a:t>Se producen en la médula ósea roja de los huesos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esponjosos como esternón, humero y fémur. </a:t>
            </a:r>
          </a:p>
          <a:p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r>
              <a:rPr lang="es-MX" sz="2000" b="1" dirty="0" smtClean="0">
                <a:latin typeface="Arial" pitchFamily="34" charset="0"/>
                <a:cs typeface="Arial" pitchFamily="34" charset="0"/>
              </a:rPr>
              <a:t>VALORES NORMALES: HOMBRES: 4,7 – 6,1 millones. </a:t>
            </a:r>
          </a:p>
          <a:p>
            <a:r>
              <a:rPr lang="es-MX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                                         MUJERES: 4,2 – 5,4 millones.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endParaRPr lang="es-AR" sz="2000" b="1" dirty="0" smtClean="0">
              <a:latin typeface="Arial" pitchFamily="34" charset="0"/>
              <a:cs typeface="Arial" pitchFamily="34" charset="0"/>
            </a:endParaRPr>
          </a:p>
          <a:p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3528" y="116632"/>
            <a:ext cx="25922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GLOBULOS ROJOS  </a:t>
            </a:r>
          </a:p>
          <a:p>
            <a:r>
              <a:rPr lang="es-AR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ERITROCITOS </a:t>
            </a:r>
          </a:p>
          <a:p>
            <a:r>
              <a:rPr lang="es-AR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HEMATIES </a:t>
            </a:r>
            <a:endParaRPr lang="es-AR" sz="20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213440"/>
            <a:ext cx="2339751" cy="1707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6933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32"/>
            <a:ext cx="9144000" cy="1831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107505" y="116632"/>
            <a:ext cx="2952327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s-AR" sz="2000" b="1" dirty="0" smtClean="0">
                <a:latin typeface="Arial" pitchFamily="34" charset="0"/>
                <a:cs typeface="Arial" pitchFamily="34" charset="0"/>
              </a:rPr>
              <a:t>GLOBULOS BLANCOS</a:t>
            </a:r>
          </a:p>
          <a:p>
            <a:r>
              <a:rPr lang="es-AR" sz="2000" b="1" dirty="0" smtClean="0">
                <a:latin typeface="Arial" pitchFamily="34" charset="0"/>
                <a:cs typeface="Arial" pitchFamily="34" charset="0"/>
              </a:rPr>
              <a:t>LEUCOCITOS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07505" y="2060848"/>
            <a:ext cx="8928991" cy="132343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Son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células del sistema inmunitario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que cuentan con un núcleo y son mas grandes que los glóbulos rojos  y producidas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en la médula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ósea roja con la funcion de proteger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el cuerpo contra infecciones, virus, bacterias y cuerpos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extraños.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1" y="39800"/>
            <a:ext cx="1763689" cy="1277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07505" y="3573016"/>
            <a:ext cx="8928991" cy="193899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s-MX" sz="2000" b="1" dirty="0">
                <a:latin typeface="Arial" pitchFamily="34" charset="0"/>
                <a:cs typeface="Arial" pitchFamily="34" charset="0"/>
              </a:rPr>
              <a:t>Existen cinco tipos de glóbulos blancos: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2000" b="1" dirty="0" smtClean="0">
                <a:latin typeface="Arial" pitchFamily="34" charset="0"/>
                <a:cs typeface="Arial" pitchFamily="34" charset="0"/>
              </a:rPr>
              <a:t>1-NEUTROFILOS: primera linea de defensa (40%-75%)</a:t>
            </a:r>
          </a:p>
          <a:p>
            <a:r>
              <a:rPr lang="es-MX" sz="2000" b="1" dirty="0" smtClean="0">
                <a:latin typeface="Arial" pitchFamily="34" charset="0"/>
                <a:cs typeface="Arial" pitchFamily="34" charset="0"/>
              </a:rPr>
              <a:t>2-LINFOCITOS: producen anticuerpos (20%-40%)</a:t>
            </a:r>
          </a:p>
          <a:p>
            <a:r>
              <a:rPr lang="es-MX" sz="2000" b="1" dirty="0" smtClean="0">
                <a:latin typeface="Arial" pitchFamily="34" charset="0"/>
                <a:cs typeface="Arial" pitchFamily="34" charset="0"/>
              </a:rPr>
              <a:t>3-MONOCITOS: eliminan patógenos y tejido dañado (1%-6%)</a:t>
            </a:r>
          </a:p>
          <a:p>
            <a:r>
              <a:rPr lang="es-MX" sz="2000" b="1" dirty="0" smtClean="0">
                <a:latin typeface="Arial" pitchFamily="34" charset="0"/>
                <a:cs typeface="Arial" pitchFamily="34" charset="0"/>
              </a:rPr>
              <a:t>4-EOCINOFILOS: actúan en infecciones parasitarias y alergias (1%-3%)</a:t>
            </a:r>
          </a:p>
          <a:p>
            <a:r>
              <a:rPr lang="es-MX" sz="2000" b="1" dirty="0" smtClean="0">
                <a:latin typeface="Arial" pitchFamily="34" charset="0"/>
                <a:cs typeface="Arial" pitchFamily="34" charset="0"/>
              </a:rPr>
              <a:t>5-BASOFILOS: liberan histamina en reacciones alérgicas (menos de 1%)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07505" y="5512008"/>
            <a:ext cx="8928991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AR" b="1" dirty="0">
                <a:latin typeface="Arial" pitchFamily="34" charset="0"/>
                <a:cs typeface="Arial" pitchFamily="34" charset="0"/>
              </a:rPr>
              <a:t>Valores altos (Leucocitosis): </a:t>
            </a:r>
            <a:r>
              <a:rPr lang="es-AR" b="1" dirty="0" smtClean="0">
                <a:latin typeface="Arial" pitchFamily="34" charset="0"/>
                <a:cs typeface="Arial" pitchFamily="34" charset="0"/>
              </a:rPr>
              <a:t>indican </a:t>
            </a:r>
            <a:r>
              <a:rPr lang="es-AR" b="1" dirty="0">
                <a:latin typeface="Arial" pitchFamily="34" charset="0"/>
                <a:cs typeface="Arial" pitchFamily="34" charset="0"/>
              </a:rPr>
              <a:t>infecciones, inflamación, estrés o enfermedades de la médula ósea.</a:t>
            </a:r>
          </a:p>
          <a:p>
            <a:pPr algn="just"/>
            <a:r>
              <a:rPr lang="es-AR" b="1" dirty="0">
                <a:latin typeface="Arial" pitchFamily="34" charset="0"/>
                <a:cs typeface="Arial" pitchFamily="34" charset="0"/>
              </a:rPr>
              <a:t>Valores bajos (Leucopenia): Indican mayor riesgo de infecciones, a menudo causados por virus, medicamentos o problemas en la médula ósea. </a:t>
            </a:r>
          </a:p>
        </p:txBody>
      </p:sp>
    </p:spTree>
    <p:extLst>
      <p:ext uri="{BB962C8B-B14F-4D97-AF65-F5344CB8AC3E}">
        <p14:creationId xmlns:p14="http://schemas.microsoft.com/office/powerpoint/2010/main" val="1628176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3999" cy="2216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" y="2"/>
            <a:ext cx="2123727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s-AR" sz="2000" dirty="0" smtClean="0">
                <a:latin typeface="Arial" pitchFamily="34" charset="0"/>
                <a:cs typeface="Arial" pitchFamily="34" charset="0"/>
              </a:rPr>
              <a:t>PLAQUETAS</a:t>
            </a:r>
          </a:p>
          <a:p>
            <a:r>
              <a:rPr lang="es-AR" sz="2000" dirty="0" smtClean="0">
                <a:latin typeface="Arial" pitchFamily="34" charset="0"/>
                <a:cs typeface="Arial" pitchFamily="34" charset="0"/>
              </a:rPr>
              <a:t>TROMBOCITOS</a:t>
            </a:r>
            <a:endParaRPr lang="es-A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" y="836712"/>
            <a:ext cx="4788022" cy="132343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latin typeface="Arial" pitchFamily="34" charset="0"/>
                <a:cs typeface="Arial" pitchFamily="34" charset="0"/>
              </a:rPr>
              <a:t>Su función principal es ayudar a frenar el sangrado cuando se lesiona un vaso sanguíneo mediante la formación de un coágulo.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0"/>
            <a:ext cx="2448271" cy="824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07504" y="2348880"/>
            <a:ext cx="8928992" cy="163121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sz="2000" b="1" dirty="0">
                <a:latin typeface="Arial" pitchFamily="34" charset="0"/>
                <a:cs typeface="Arial" pitchFamily="34" charset="0"/>
              </a:rPr>
              <a:t>Las plaquetas se adhieren a las paredes vasculares del vaso lesionado y reaccionan con la fibrina que se encuentran en el plasma, formando un coágulo sanguíneo firme en un tiempo aproximado de 1 a 3 minutos (tiempo de sangría).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TIEMPO DE COAGULACION:7-15 minutos a 37°C.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7308304" y="2"/>
            <a:ext cx="17281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AR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Hemostasia</a:t>
            </a:r>
            <a:r>
              <a:rPr lang="es-AR" dirty="0" smtClean="0"/>
              <a:t> </a:t>
            </a:r>
            <a:endParaRPr lang="es-AR" dirty="0"/>
          </a:p>
        </p:txBody>
      </p:sp>
      <p:sp>
        <p:nvSpPr>
          <p:cNvPr id="8" name="7 Rectángulo"/>
          <p:cNvSpPr/>
          <p:nvPr/>
        </p:nvSpPr>
        <p:spPr>
          <a:xfrm>
            <a:off x="107504" y="4149079"/>
            <a:ext cx="8928992" cy="22467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Alteraciones en los Niveles de </a:t>
            </a:r>
            <a:r>
              <a:rPr lang="es-MX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Plaquetas</a:t>
            </a:r>
            <a:endParaRPr lang="es-MX" sz="20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MX" sz="20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==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Trombocitopenia </a:t>
            </a:r>
            <a:r>
              <a:rPr lang="es-MX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(Plaquetas bajas</a:t>
            </a:r>
            <a:r>
              <a:rPr lang="es-MX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pPr algn="just"/>
            <a:r>
              <a:rPr lang="es-MX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Causas: Medicamentos, infecciones, o trastornos autoinmunes.</a:t>
            </a:r>
          </a:p>
          <a:p>
            <a:pPr algn="just"/>
            <a:endParaRPr lang="es-MX" sz="20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==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Trombocitosis</a:t>
            </a:r>
            <a:r>
              <a:rPr lang="es-MX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(Plaquetas altas</a:t>
            </a:r>
            <a:r>
              <a:rPr lang="es-MX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r>
              <a:rPr lang="es-MX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Causas</a:t>
            </a:r>
            <a:r>
              <a:rPr lang="es-MX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: Infecciones, inflamaciones, enfermedades de la médula ósea</a:t>
            </a:r>
          </a:p>
        </p:txBody>
      </p:sp>
    </p:spTree>
    <p:extLst>
      <p:ext uri="{BB962C8B-B14F-4D97-AF65-F5344CB8AC3E}">
        <p14:creationId xmlns:p14="http://schemas.microsoft.com/office/powerpoint/2010/main" val="510407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57392" y="-587987"/>
            <a:ext cx="16777864" cy="300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4572000" y="0"/>
            <a:ext cx="4572000" cy="132343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s-MX" sz="2000" b="1" dirty="0">
                <a:latin typeface="Arial" pitchFamily="34" charset="0"/>
                <a:cs typeface="Arial" pitchFamily="34" charset="0"/>
              </a:rPr>
              <a:t>Es una matriz líquida que consta de agua (92%), proteínas plasmáticas (7%) y otros solutos (1%; nutrientes, gases, electrolitos).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07504" y="2564904"/>
            <a:ext cx="8928992" cy="163121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latin typeface="Arial" pitchFamily="34" charset="0"/>
                <a:cs typeface="Arial" pitchFamily="34" charset="0"/>
              </a:rPr>
              <a:t>El plasma sanguíneo es la parte líquida de la sangre, de color amarillento, que representa aproximadamente el 55% del volumen sanguíneo total.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Es esencial para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la coagulación, la defensa inmunológica y el equilibrio osmótico del cuerpo.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07504" y="4365104"/>
            <a:ext cx="8928992" cy="224676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latin typeface="Arial" pitchFamily="34" charset="0"/>
                <a:cs typeface="Arial" pitchFamily="34" charset="0"/>
              </a:rPr>
              <a:t>La diferencia principal radica en el proceso de coagulación: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== El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plasma es la parte líquida de la sangre con factores de coagulación (incluido el fibrinógeno) obtenida antes de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coagular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.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== El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suero es el líquido remanente tras la coagulación, por lo que carece de fibrinógeno y factores de coagulación.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561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nci-media.cancer.gov/pdq/media/images/5535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01222" cy="7286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Overview of Blood and Blood Components - Stanford Medicine Children's Healt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72660" cy="6643710"/>
          </a:xfrm>
          <a:prstGeom prst="rect">
            <a:avLst/>
          </a:prstGeom>
          <a:noFill/>
        </p:spPr>
      </p:pic>
      <p:sp>
        <p:nvSpPr>
          <p:cNvPr id="2" name="1 Rectángulo"/>
          <p:cNvSpPr/>
          <p:nvPr/>
        </p:nvSpPr>
        <p:spPr>
          <a:xfrm>
            <a:off x="251520" y="3068960"/>
            <a:ext cx="2880320" cy="22467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 función principal de la médula ósea roja es la </a:t>
            </a: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hematopoyesis que es el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proceso vital de producir células sanguíneas </a:t>
            </a: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nuevas.</a:t>
            </a:r>
            <a:endParaRPr lang="es-A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896526"/>
            <a:ext cx="8640960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 proceso continuo de producción, renovación y diferenciación de células sanguíneas (glóbulos rojos, blancos y plaquetas) a partir de células madre hematopoyéticas en la médula </a:t>
            </a: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ósea ROJA. </a:t>
            </a:r>
          </a:p>
          <a:p>
            <a:pPr algn="just"/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Garantiza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 reemplazo constante de células sanguíneas, siendo fundamental para el transporte de oxígeno, la defensa inmune y la hemostasia.</a:t>
            </a:r>
            <a:endParaRPr lang="es-A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539552" y="188640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4000" b="1" dirty="0" smtClean="0">
                <a:solidFill>
                  <a:srgbClr val="FF0000"/>
                </a:solidFill>
                <a:latin typeface="Blackadder ITC" pitchFamily="82" charset="0"/>
              </a:rPr>
              <a:t>H</a:t>
            </a:r>
            <a:r>
              <a:rPr lang="es-AR" sz="2800" b="1" dirty="0" smtClean="0">
                <a:solidFill>
                  <a:srgbClr val="FF0000"/>
                </a:solidFill>
                <a:latin typeface="Bradley Hand ITC" pitchFamily="66" charset="0"/>
              </a:rPr>
              <a:t>EMATOPOYESIS</a:t>
            </a:r>
            <a:endParaRPr lang="es-AR" sz="2800" b="1" dirty="0">
              <a:solidFill>
                <a:srgbClr val="FF0000"/>
              </a:solidFill>
              <a:latin typeface="Bradley Hand ITC" pitchFamily="66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51520" y="2996952"/>
            <a:ext cx="4251207" cy="19082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Lugar de producción: </a:t>
            </a:r>
          </a:p>
          <a:p>
            <a:pPr algn="just"/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En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adultos, ocurre principalmente en la médula ósea roja (vértebras, esternón, costillas, pelvis). </a:t>
            </a:r>
            <a:endParaRPr lang="es-MX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s-MX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996952"/>
            <a:ext cx="4563951" cy="3847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251520" y="5085184"/>
            <a:ext cx="4251207" cy="1631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 la médula ósea, se producen, a diario, miles de millones de células sanguíneas nuevas, que provienen de células madre formadoras de </a:t>
            </a: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sangre.</a:t>
            </a:r>
            <a:endParaRPr lang="es-A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537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5416"/>
            <a:ext cx="9144000" cy="8280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54512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611</Words>
  <Application>Microsoft Office PowerPoint</Application>
  <PresentationFormat>Presentación en pantalla (4:3)</PresentationFormat>
  <Paragraphs>54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59</cp:revision>
  <dcterms:created xsi:type="dcterms:W3CDTF">2025-04-24T10:20:18Z</dcterms:created>
  <dcterms:modified xsi:type="dcterms:W3CDTF">2026-04-19T21:08:06Z</dcterms:modified>
</cp:coreProperties>
</file>