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1"/>
  </p:notesMasterIdLst>
  <p:sldIdLst>
    <p:sldId id="264" r:id="rId4"/>
    <p:sldId id="257" r:id="rId5"/>
    <p:sldId id="265" r:id="rId6"/>
    <p:sldId id="266" r:id="rId7"/>
    <p:sldId id="261" r:id="rId8"/>
    <p:sldId id="263" r:id="rId9"/>
    <p:sldId id="260" r:id="rId10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A6A3A9-CB6B-4E95-9BAD-8F72F588C370}" type="datetimeFigureOut">
              <a:rPr lang="es-AR" smtClean="0"/>
              <a:t>7/4/2026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1BF7D9-99BF-45DA-8542-0B0B1463E3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3877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BF7D9-99BF-45DA-8542-0B0B1463E398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08095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C864-5740-4FCF-A174-2622D83CF5CA}" type="datetimeFigureOut">
              <a:rPr lang="es-AR" smtClean="0"/>
              <a:t>7/4/2026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A4B4-90C6-4ACE-B26E-CBC4FBB6D29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26909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C864-5740-4FCF-A174-2622D83CF5CA}" type="datetimeFigureOut">
              <a:rPr lang="es-AR" smtClean="0"/>
              <a:t>7/4/2026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A4B4-90C6-4ACE-B26E-CBC4FBB6D29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51593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C864-5740-4FCF-A174-2622D83CF5CA}" type="datetimeFigureOut">
              <a:rPr lang="es-AR" smtClean="0"/>
              <a:t>7/4/2026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A4B4-90C6-4ACE-B26E-CBC4FBB6D29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46589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C864-5740-4FCF-A174-2622D83CF5CA}" type="datetimeFigureOut">
              <a:rPr lang="es-AR" smtClean="0"/>
              <a:t>7/4/2026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A4B4-90C6-4ACE-B26E-CBC4FBB6D29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45258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C864-5740-4FCF-A174-2622D83CF5CA}" type="datetimeFigureOut">
              <a:rPr lang="es-AR" smtClean="0"/>
              <a:t>7/4/2026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A4B4-90C6-4ACE-B26E-CBC4FBB6D29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22941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C864-5740-4FCF-A174-2622D83CF5CA}" type="datetimeFigureOut">
              <a:rPr lang="es-AR" smtClean="0"/>
              <a:t>7/4/2026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A4B4-90C6-4ACE-B26E-CBC4FBB6D29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44144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C864-5740-4FCF-A174-2622D83CF5CA}" type="datetimeFigureOut">
              <a:rPr lang="es-AR" smtClean="0"/>
              <a:t>7/4/2026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A4B4-90C6-4ACE-B26E-CBC4FBB6D29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4915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C864-5740-4FCF-A174-2622D83CF5CA}" type="datetimeFigureOut">
              <a:rPr lang="es-AR" smtClean="0"/>
              <a:t>7/4/2026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A4B4-90C6-4ACE-B26E-CBC4FBB6D29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8472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C864-5740-4FCF-A174-2622D83CF5CA}" type="datetimeFigureOut">
              <a:rPr lang="es-AR" smtClean="0"/>
              <a:t>7/4/2026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A4B4-90C6-4ACE-B26E-CBC4FBB6D29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94259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C864-5740-4FCF-A174-2622D83CF5CA}" type="datetimeFigureOut">
              <a:rPr lang="es-AR" smtClean="0"/>
              <a:t>7/4/2026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A4B4-90C6-4ACE-B26E-CBC4FBB6D29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46034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C864-5740-4FCF-A174-2622D83CF5CA}" type="datetimeFigureOut">
              <a:rPr lang="es-AR" smtClean="0"/>
              <a:t>7/4/2026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BA4B4-90C6-4ACE-B26E-CBC4FBB6D29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0668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7372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63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800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7519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893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8397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1979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372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2251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584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0593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0863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5487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4228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798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4528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683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8159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8095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0481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339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56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1C864-5740-4FCF-A174-2622D83CF5CA}" type="datetimeFigureOut">
              <a:rPr lang="es-AR" smtClean="0"/>
              <a:t>7/4/2026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BA4B4-90C6-4ACE-B26E-CBC4FBB6D29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4161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426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017A1-4DE8-4E90-B02B-C88E50227C83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07/04/2026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D6488-48E4-429A-8EC1-9F755AFF576B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450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07504" y="188640"/>
            <a:ext cx="8856984" cy="163121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MX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agua actúa </a:t>
            </a:r>
            <a:r>
              <a:rPr lang="es-MX" sz="20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como disolvente universal, regulador térmico y medio de transporte esencial. </a:t>
            </a:r>
            <a:endParaRPr lang="es-MX" sz="20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 </a:t>
            </a:r>
            <a:r>
              <a:rPr lang="es-MX" sz="20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distribuye en los compartimentos </a:t>
            </a:r>
            <a:r>
              <a:rPr lang="es-MX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intracelular </a:t>
            </a:r>
            <a:r>
              <a:rPr lang="es-MX" sz="20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y </a:t>
            </a:r>
            <a:r>
              <a:rPr lang="es-MX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extracelular moviéndose </a:t>
            </a:r>
            <a:r>
              <a:rPr lang="es-MX" sz="20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libremente por ósmosis para mantener la homeostasis, perdiéndose diariamente (2-2.5L) por orina, sudor y respiración. </a:t>
            </a:r>
            <a:endParaRPr lang="es-AR" sz="20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Líquido intracelular: características, composición, funcio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11619"/>
            <a:ext cx="4139952" cy="504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6832"/>
            <a:ext cx="4716016" cy="494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9970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639852"/>
            <a:ext cx="87849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 smtClean="0">
                <a:latin typeface="Arial Black" pitchFamily="34" charset="0"/>
              </a:rPr>
              <a:t>El agua es el componente químico principal representando un </a:t>
            </a:r>
            <a:r>
              <a:rPr lang="es-MX" sz="2000" b="1" dirty="0" smtClean="0">
                <a:solidFill>
                  <a:schemeClr val="accent5"/>
                </a:solidFill>
                <a:latin typeface="Arial Black" pitchFamily="34" charset="0"/>
              </a:rPr>
              <a:t>60%</a:t>
            </a:r>
            <a:r>
              <a:rPr lang="es-MX" sz="2000" b="1" dirty="0" smtClean="0">
                <a:latin typeface="Arial Black" pitchFamily="34" charset="0"/>
              </a:rPr>
              <a:t>del peso corporal total en un adulto joven (20-40 años) y es esencial para la supervivencia, ya que:</a:t>
            </a:r>
          </a:p>
        </p:txBody>
      </p:sp>
      <p:sp>
        <p:nvSpPr>
          <p:cNvPr id="3" name="2 Rectángulo"/>
          <p:cNvSpPr/>
          <p:nvPr/>
        </p:nvSpPr>
        <p:spPr>
          <a:xfrm>
            <a:off x="179512" y="116632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solidFill>
                  <a:schemeClr val="accent5"/>
                </a:solidFill>
                <a:latin typeface="Algerian" pitchFamily="82" charset="0"/>
              </a:rPr>
              <a:t>Funcion del Agua en el Organismo</a:t>
            </a:r>
            <a:endParaRPr lang="es-AR" sz="2800" b="1" dirty="0">
              <a:solidFill>
                <a:schemeClr val="accent5"/>
              </a:solidFill>
              <a:latin typeface="Algerian" pitchFamily="82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79512" y="1772816"/>
            <a:ext cx="8784976" cy="5207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 smtClean="0">
                <a:solidFill>
                  <a:schemeClr val="accent5"/>
                </a:solidFill>
                <a:latin typeface="Arial Black" pitchFamily="34" charset="0"/>
              </a:rPr>
              <a:t>1. </a:t>
            </a:r>
            <a:r>
              <a:rPr lang="es-MX" sz="2000" dirty="0" smtClean="0">
                <a:latin typeface="Arial Black" pitchFamily="34" charset="0"/>
              </a:rPr>
              <a:t>Mantiene la temperatura corporal. </a:t>
            </a:r>
          </a:p>
          <a:p>
            <a:pPr algn="just"/>
            <a:endParaRPr lang="es-MX" sz="2000" dirty="0" smtClean="0">
              <a:latin typeface="Arial Black" pitchFamily="34" charset="0"/>
            </a:endParaRPr>
          </a:p>
          <a:p>
            <a:pPr algn="just"/>
            <a:r>
              <a:rPr lang="es-MX" sz="2000" dirty="0" smtClean="0">
                <a:solidFill>
                  <a:schemeClr val="accent5"/>
                </a:solidFill>
                <a:latin typeface="Arial Black" pitchFamily="34" charset="0"/>
              </a:rPr>
              <a:t>2. </a:t>
            </a:r>
            <a:r>
              <a:rPr lang="es-MX" sz="2000" dirty="0" smtClean="0">
                <a:latin typeface="Arial Black" pitchFamily="34" charset="0"/>
              </a:rPr>
              <a:t>Alivia la fatiga y aumenta la energía. </a:t>
            </a:r>
          </a:p>
          <a:p>
            <a:pPr algn="just"/>
            <a:endParaRPr lang="es-MX" sz="2000" dirty="0" smtClean="0">
              <a:latin typeface="Arial Black" pitchFamily="34" charset="0"/>
            </a:endParaRPr>
          </a:p>
          <a:p>
            <a:pPr algn="just"/>
            <a:r>
              <a:rPr lang="es-MX" sz="2000" dirty="0" smtClean="0">
                <a:solidFill>
                  <a:schemeClr val="accent5"/>
                </a:solidFill>
                <a:latin typeface="Arial Black" pitchFamily="34" charset="0"/>
              </a:rPr>
              <a:t>3. </a:t>
            </a:r>
            <a:r>
              <a:rPr lang="es-MX" sz="2000" dirty="0" smtClean="0">
                <a:latin typeface="Arial Black" pitchFamily="34" charset="0"/>
              </a:rPr>
              <a:t>Mantiene la piel sana. </a:t>
            </a:r>
          </a:p>
          <a:p>
            <a:pPr algn="just"/>
            <a:endParaRPr lang="es-MX" sz="2000" dirty="0" smtClean="0">
              <a:latin typeface="Arial Black" pitchFamily="34" charset="0"/>
            </a:endParaRPr>
          </a:p>
          <a:p>
            <a:pPr algn="just"/>
            <a:r>
              <a:rPr lang="es-MX" sz="2000" dirty="0" smtClean="0">
                <a:solidFill>
                  <a:schemeClr val="accent5"/>
                </a:solidFill>
                <a:latin typeface="Arial Black" pitchFamily="34" charset="0"/>
              </a:rPr>
              <a:t>4. </a:t>
            </a:r>
            <a:r>
              <a:rPr lang="es-MX" sz="2000" dirty="0" smtClean="0">
                <a:latin typeface="Arial Black" pitchFamily="34" charset="0"/>
              </a:rPr>
              <a:t>Ayuda a la digestión. </a:t>
            </a:r>
          </a:p>
          <a:p>
            <a:pPr algn="just"/>
            <a:endParaRPr lang="es-MX" sz="2000" dirty="0" smtClean="0">
              <a:latin typeface="Arial Black" pitchFamily="34" charset="0"/>
            </a:endParaRPr>
          </a:p>
          <a:p>
            <a:pPr algn="just"/>
            <a:r>
              <a:rPr lang="es-MX" sz="2000" dirty="0" smtClean="0">
                <a:solidFill>
                  <a:schemeClr val="accent5"/>
                </a:solidFill>
                <a:latin typeface="Arial Black" pitchFamily="34" charset="0"/>
              </a:rPr>
              <a:t>5. </a:t>
            </a:r>
            <a:r>
              <a:rPr lang="es-MX" sz="2000" dirty="0" smtClean="0">
                <a:latin typeface="Arial Black" pitchFamily="34" charset="0"/>
              </a:rPr>
              <a:t>Reduce el riesgo de cáncer y mejora el sistema inmunológico. </a:t>
            </a:r>
          </a:p>
          <a:p>
            <a:pPr algn="just"/>
            <a:endParaRPr lang="es-MX" sz="2000" dirty="0" smtClean="0">
              <a:latin typeface="Arial Black" pitchFamily="34" charset="0"/>
            </a:endParaRPr>
          </a:p>
          <a:p>
            <a:pPr algn="just"/>
            <a:r>
              <a:rPr lang="es-MX" sz="2000" dirty="0" smtClean="0">
                <a:solidFill>
                  <a:schemeClr val="accent5"/>
                </a:solidFill>
                <a:latin typeface="Arial Black" pitchFamily="34" charset="0"/>
              </a:rPr>
              <a:t>6. </a:t>
            </a:r>
            <a:r>
              <a:rPr lang="es-MX" sz="2000" dirty="0" smtClean="0">
                <a:latin typeface="Arial Black" pitchFamily="34" charset="0"/>
              </a:rPr>
              <a:t>Mejora el funcionamiento del cerebro. </a:t>
            </a:r>
          </a:p>
          <a:p>
            <a:pPr algn="just"/>
            <a:endParaRPr lang="es-MX" sz="2000" dirty="0" smtClean="0">
              <a:latin typeface="Arial Black" pitchFamily="34" charset="0"/>
            </a:endParaRPr>
          </a:p>
          <a:p>
            <a:pPr algn="just"/>
            <a:r>
              <a:rPr lang="es-MX" sz="2000" dirty="0" smtClean="0">
                <a:solidFill>
                  <a:schemeClr val="accent5"/>
                </a:solidFill>
                <a:latin typeface="Arial Black" pitchFamily="34" charset="0"/>
              </a:rPr>
              <a:t>7. </a:t>
            </a:r>
            <a:r>
              <a:rPr lang="es-MX" sz="2000" dirty="0" smtClean="0">
                <a:latin typeface="Arial Black" pitchFamily="34" charset="0"/>
              </a:rPr>
              <a:t>Ayuda a los riñones para  eliminar toxinas.</a:t>
            </a:r>
          </a:p>
          <a:p>
            <a:pPr algn="just"/>
            <a:endParaRPr lang="es-MX" sz="2000" dirty="0" smtClean="0">
              <a:latin typeface="Arial Black" pitchFamily="34" charset="0"/>
            </a:endParaRPr>
          </a:p>
          <a:p>
            <a:pPr algn="just"/>
            <a:r>
              <a:rPr lang="es-MX" sz="2000" dirty="0" smtClean="0">
                <a:solidFill>
                  <a:schemeClr val="accent5"/>
                </a:solidFill>
                <a:latin typeface="Arial Black" pitchFamily="34" charset="0"/>
              </a:rPr>
              <a:t>8. </a:t>
            </a:r>
            <a:r>
              <a:rPr lang="es-MX" sz="2000" dirty="0" smtClean="0">
                <a:latin typeface="Arial Black" pitchFamily="34" charset="0"/>
              </a:rPr>
              <a:t>Lubrica las articulaciones. </a:t>
            </a:r>
            <a:endParaRPr lang="es-MX" sz="2000" dirty="0">
              <a:latin typeface="Arial Black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370" y="4725144"/>
            <a:ext cx="2143125" cy="213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1655515"/>
            <a:ext cx="3017351" cy="22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488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3902284"/>
            <a:ext cx="87849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es-MX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es-MX" sz="2400" b="1" dirty="0">
                <a:latin typeface="Arial" pitchFamily="34" charset="0"/>
                <a:cs typeface="Arial" pitchFamily="34" charset="0"/>
              </a:rPr>
              <a:t>pérdidas ordinarias </a:t>
            </a:r>
            <a:r>
              <a:rPr lang="es-MX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son la eliminación constante y normal de agua y electrolitos del cuerpo para mantener la homeostasis, sin ser conscientes de ellas la mayor parte del tiempo. </a:t>
            </a:r>
            <a:endParaRPr lang="es-MX" sz="24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Incluyen </a:t>
            </a:r>
            <a:r>
              <a:rPr lang="es-MX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 orina, las heces y las pérdidas insensibles (respiración y evaporación cutánea), sumando </a:t>
            </a:r>
            <a:r>
              <a:rPr lang="es-MX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alrededor de </a:t>
            </a:r>
            <a:r>
              <a:rPr lang="es-MX" sz="2400" b="1" dirty="0" smtClean="0">
                <a:latin typeface="Arial" pitchFamily="34" charset="0"/>
                <a:cs typeface="Arial" pitchFamily="34" charset="0"/>
              </a:rPr>
              <a:t>dos litros y medio por día</a:t>
            </a:r>
            <a:r>
              <a:rPr lang="es-MX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MX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79512" y="116632"/>
            <a:ext cx="87849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Las </a:t>
            </a:r>
            <a:r>
              <a:rPr lang="es-MX" sz="2400" b="1" dirty="0">
                <a:latin typeface="Arial" pitchFamily="34" charset="0"/>
                <a:cs typeface="Arial" pitchFamily="34" charset="0"/>
              </a:rPr>
              <a:t>perdidas insensibles</a:t>
            </a:r>
            <a:r>
              <a:rPr lang="es-MX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son las pérdidas de líquidos que no son objetivables o evidentes y que por lo tanto no se pueden medir con exactitud. Tienen su causa en los fenómenos de convección y evaporación (26,27,28,29):</a:t>
            </a:r>
          </a:p>
          <a:p>
            <a:pPr algn="just"/>
            <a:r>
              <a:rPr lang="es-MX" sz="2400" b="1" dirty="0" smtClean="0">
                <a:latin typeface="Arial" pitchFamily="34" charset="0"/>
                <a:cs typeface="Arial" pitchFamily="34" charset="0"/>
              </a:rPr>
              <a:t>Convección</a:t>
            </a:r>
            <a:r>
              <a:rPr lang="es-MX" sz="2400" b="1" dirty="0">
                <a:latin typeface="Arial" pitchFamily="34" charset="0"/>
                <a:cs typeface="Arial" pitchFamily="34" charset="0"/>
              </a:rPr>
              <a:t>: </a:t>
            </a:r>
            <a:r>
              <a:rPr lang="es-MX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Es la transferencia de calor desde el cuerpo hasta las partículas de aire o agua que entran en contacto con él.</a:t>
            </a:r>
          </a:p>
          <a:p>
            <a:pPr algn="just"/>
            <a:r>
              <a:rPr lang="es-MX" sz="2400" b="1" dirty="0" smtClean="0">
                <a:latin typeface="Arial" pitchFamily="34" charset="0"/>
                <a:cs typeface="Arial" pitchFamily="34" charset="0"/>
              </a:rPr>
              <a:t>Evaporación</a:t>
            </a:r>
            <a:r>
              <a:rPr lang="es-MX" sz="2400" b="1" dirty="0">
                <a:latin typeface="Arial" pitchFamily="34" charset="0"/>
                <a:cs typeface="Arial" pitchFamily="34" charset="0"/>
              </a:rPr>
              <a:t>: </a:t>
            </a:r>
            <a:r>
              <a:rPr lang="es-MX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el aire que entra en el sistema respiratorio se calienta y se satura con agua que es expulsada a través de la espiración</a:t>
            </a:r>
            <a:endParaRPr lang="es-AR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040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116632"/>
            <a:ext cx="87129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es-MX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es-MX" sz="2400" b="1" dirty="0">
                <a:latin typeface="Arial" pitchFamily="34" charset="0"/>
                <a:cs typeface="Arial" pitchFamily="34" charset="0"/>
              </a:rPr>
              <a:t>pérdidas extraordinarias </a:t>
            </a:r>
            <a:r>
              <a:rPr lang="es-MX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son salidas de agua y electrolitos adicionales a las pérdidas basales (orina, heces, respiración, sudoración basal), causadas por situaciones </a:t>
            </a:r>
            <a:r>
              <a:rPr lang="es-MX" sz="2400" b="1" dirty="0">
                <a:latin typeface="Arial" pitchFamily="34" charset="0"/>
                <a:cs typeface="Arial" pitchFamily="34" charset="0"/>
              </a:rPr>
              <a:t>patológicas</a:t>
            </a:r>
            <a:r>
              <a:rPr lang="es-MX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o fisiológicas especiales, como fiebre, vómitos, diarrea, sudoración profusa, hemorragias o drenajes quirúrgicos. </a:t>
            </a:r>
          </a:p>
          <a:p>
            <a:endParaRPr lang="es-MX" dirty="0"/>
          </a:p>
        </p:txBody>
      </p:sp>
      <p:sp>
        <p:nvSpPr>
          <p:cNvPr id="3" name="2 Rectángulo"/>
          <p:cNvSpPr/>
          <p:nvPr/>
        </p:nvSpPr>
        <p:spPr>
          <a:xfrm>
            <a:off x="251520" y="2701956"/>
            <a:ext cx="87129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Las pérdidas extraordinarias de </a:t>
            </a:r>
            <a:r>
              <a:rPr lang="es-MX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fluidos generan </a:t>
            </a:r>
            <a:r>
              <a:rPr lang="es-MX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graves riesgos fisiológicos, especialmente en ancianos. </a:t>
            </a:r>
            <a:endParaRPr lang="es-MX" sz="24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Estos </a:t>
            </a:r>
            <a:r>
              <a:rPr lang="es-MX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incluyen desequilibrio </a:t>
            </a:r>
            <a:r>
              <a:rPr lang="es-MX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electrolítico como la hipopotasemia/hiponatremia (niveles bajos de potasio y sodio), en sangre provocando disfunción </a:t>
            </a:r>
            <a:r>
              <a:rPr lang="es-MX" sz="24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muscular, caídas con fracturas óseas, úlceras por presión por inmovilidad, insuficiencia renal y compromiso </a:t>
            </a:r>
            <a:r>
              <a:rPr lang="es-MX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respiratorio.</a:t>
            </a:r>
          </a:p>
          <a:p>
            <a:pPr algn="just"/>
            <a:endParaRPr lang="es-MX" sz="24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400" b="1" dirty="0" smtClean="0">
                <a:latin typeface="Arial" pitchFamily="34" charset="0"/>
                <a:cs typeface="Arial" pitchFamily="34" charset="0"/>
              </a:rPr>
              <a:t>BASAL: </a:t>
            </a:r>
            <a:r>
              <a:rPr lang="es-MX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es el funcionamiento </a:t>
            </a:r>
            <a:r>
              <a:rPr lang="es-MX" sz="2400" b="1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minimo</a:t>
            </a:r>
            <a:r>
              <a:rPr lang="es-MX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y constante de un organismo o sistema.</a:t>
            </a:r>
            <a:endParaRPr lang="es-AR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755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Potencial de Hidrógeno (pH) » Enagic Méxic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" y="-315416"/>
            <a:ext cx="9144000" cy="4392488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3096"/>
            <a:ext cx="9144178" cy="25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737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escubre el poder del pH del agua: tu guía para una vida saludable -  Hydrasana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2630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29200" y="-1683569"/>
            <a:ext cx="14905656" cy="8928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731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409</Words>
  <Application>Microsoft Office PowerPoint</Application>
  <PresentationFormat>Presentación en pantalla (4:3)</PresentationFormat>
  <Paragraphs>30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Tema de Office</vt:lpstr>
      <vt:lpstr>1_Tema de Office</vt:lpstr>
      <vt:lpstr>2_Tema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22</cp:revision>
  <dcterms:created xsi:type="dcterms:W3CDTF">2026-03-25T20:40:18Z</dcterms:created>
  <dcterms:modified xsi:type="dcterms:W3CDTF">2026-04-07T23:25:18Z</dcterms:modified>
</cp:coreProperties>
</file>