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62" r:id="rId6"/>
    <p:sldId id="263" r:id="rId7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BA8EA-D324-4BD2-868B-7F6737F3F5E3}" type="datetimeFigureOut">
              <a:rPr lang="es-AR" smtClean="0"/>
              <a:t>29/4/2026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DEDF-0689-460B-8A81-E120AFDAA962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33197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BA8EA-D324-4BD2-868B-7F6737F3F5E3}" type="datetimeFigureOut">
              <a:rPr lang="es-AR" smtClean="0"/>
              <a:t>29/4/2026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DEDF-0689-460B-8A81-E120AFDAA962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5818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BA8EA-D324-4BD2-868B-7F6737F3F5E3}" type="datetimeFigureOut">
              <a:rPr lang="es-AR" smtClean="0"/>
              <a:t>29/4/2026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DEDF-0689-460B-8A81-E120AFDAA962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69266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BA8EA-D324-4BD2-868B-7F6737F3F5E3}" type="datetimeFigureOut">
              <a:rPr lang="es-AR" smtClean="0"/>
              <a:t>29/4/2026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DEDF-0689-460B-8A81-E120AFDAA962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13500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BA8EA-D324-4BD2-868B-7F6737F3F5E3}" type="datetimeFigureOut">
              <a:rPr lang="es-AR" smtClean="0"/>
              <a:t>29/4/2026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DEDF-0689-460B-8A81-E120AFDAA962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98108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BA8EA-D324-4BD2-868B-7F6737F3F5E3}" type="datetimeFigureOut">
              <a:rPr lang="es-AR" smtClean="0"/>
              <a:t>29/4/2026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DEDF-0689-460B-8A81-E120AFDAA962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77551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BA8EA-D324-4BD2-868B-7F6737F3F5E3}" type="datetimeFigureOut">
              <a:rPr lang="es-AR" smtClean="0"/>
              <a:t>29/4/2026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DEDF-0689-460B-8A81-E120AFDAA962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81826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BA8EA-D324-4BD2-868B-7F6737F3F5E3}" type="datetimeFigureOut">
              <a:rPr lang="es-AR" smtClean="0"/>
              <a:t>29/4/2026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DEDF-0689-460B-8A81-E120AFDAA962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30564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BA8EA-D324-4BD2-868B-7F6737F3F5E3}" type="datetimeFigureOut">
              <a:rPr lang="es-AR" smtClean="0"/>
              <a:t>29/4/2026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DEDF-0689-460B-8A81-E120AFDAA962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5041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BA8EA-D324-4BD2-868B-7F6737F3F5E3}" type="datetimeFigureOut">
              <a:rPr lang="es-AR" smtClean="0"/>
              <a:t>29/4/2026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DEDF-0689-460B-8A81-E120AFDAA962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5519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BA8EA-D324-4BD2-868B-7F6737F3F5E3}" type="datetimeFigureOut">
              <a:rPr lang="es-AR" smtClean="0"/>
              <a:t>29/4/2026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DEDF-0689-460B-8A81-E120AFDAA962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61322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0BA8EA-D324-4BD2-868B-7F6737F3F5E3}" type="datetimeFigureOut">
              <a:rPr lang="es-AR" smtClean="0"/>
              <a:t>29/4/2026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3DEDF-0689-460B-8A81-E120AFDAA962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76366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79512" y="1124745"/>
            <a:ext cx="8712968" cy="5632311"/>
          </a:xfrm>
          <a:prstGeom prst="rect">
            <a:avLst/>
          </a:prstGeom>
          <a:solidFill>
            <a:srgbClr val="FFFF99"/>
          </a:solidFill>
        </p:spPr>
        <p:txBody>
          <a:bodyPr wrap="square">
            <a:spAutoFit/>
          </a:bodyPr>
          <a:lstStyle/>
          <a:p>
            <a:pPr algn="ctr"/>
            <a:r>
              <a:rPr lang="es-MX" sz="2000" b="1" dirty="0">
                <a:solidFill>
                  <a:schemeClr val="accent6"/>
                </a:solidFill>
                <a:latin typeface="Algerian" pitchFamily="82" charset="0"/>
                <a:cs typeface="Arial" pitchFamily="34" charset="0"/>
              </a:rPr>
              <a:t>E</a:t>
            </a:r>
            <a:r>
              <a:rPr lang="es-MX" sz="2000" b="1" dirty="0" smtClean="0">
                <a:solidFill>
                  <a:schemeClr val="accent6"/>
                </a:solidFill>
                <a:latin typeface="Algerian" pitchFamily="82" charset="0"/>
                <a:cs typeface="Arial" pitchFamily="34" charset="0"/>
              </a:rPr>
              <a:t>s la capacidad del organismo para mantener la temperatura corporal central constante equilibrando la producción y pérdida de calor. </a:t>
            </a:r>
            <a:endParaRPr lang="es-MX" sz="2000" b="1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000" b="1" dirty="0" smtClean="0">
                <a:latin typeface="Arial" pitchFamily="34" charset="0"/>
                <a:cs typeface="Arial" pitchFamily="34" charset="0"/>
              </a:rPr>
              <a:t>El</a:t>
            </a:r>
            <a:r>
              <a:rPr lang="es-MX" sz="2000" b="1" dirty="0" smtClean="0">
                <a:solidFill>
                  <a:schemeClr val="accent6"/>
                </a:solidFill>
                <a:latin typeface="Algerian" pitchFamily="82" charset="0"/>
                <a:cs typeface="Arial" pitchFamily="34" charset="0"/>
              </a:rPr>
              <a:t> hipotálamo 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actúa como </a:t>
            </a:r>
            <a:r>
              <a:rPr lang="es-MX" sz="2000" b="1" dirty="0" smtClean="0">
                <a:solidFill>
                  <a:schemeClr val="accent6"/>
                </a:solidFill>
                <a:latin typeface="Algerian" pitchFamily="82" charset="0"/>
                <a:cs typeface="Arial" pitchFamily="34" charset="0"/>
              </a:rPr>
              <a:t>termostato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, recibiendo información de </a:t>
            </a:r>
            <a:r>
              <a:rPr lang="es-MX" sz="2000" b="1" dirty="0" smtClean="0">
                <a:solidFill>
                  <a:schemeClr val="accent6"/>
                </a:solidFill>
                <a:latin typeface="Algerian" pitchFamily="82" charset="0"/>
                <a:cs typeface="Arial" pitchFamily="34" charset="0"/>
              </a:rPr>
              <a:t>termorreceptores periféricos 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y </a:t>
            </a:r>
            <a:r>
              <a:rPr lang="es-MX" sz="2000" b="1" dirty="0" smtClean="0">
                <a:solidFill>
                  <a:schemeClr val="accent6"/>
                </a:solidFill>
                <a:latin typeface="Algerian" pitchFamily="82" charset="0"/>
                <a:cs typeface="Arial" pitchFamily="34" charset="0"/>
              </a:rPr>
              <a:t>centrales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 para activar mecanismos de defensa como son: </a:t>
            </a:r>
          </a:p>
          <a:p>
            <a:pPr algn="just"/>
            <a:endParaRPr lang="es-MX" sz="2000" b="1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0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1-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 la sudoración, </a:t>
            </a:r>
          </a:p>
          <a:p>
            <a:pPr algn="just"/>
            <a:r>
              <a:rPr lang="es-MX" sz="20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2-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 la vasoconstricción, </a:t>
            </a:r>
          </a:p>
          <a:p>
            <a:pPr algn="just"/>
            <a:r>
              <a:rPr lang="es-MX" sz="20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3-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 la vasodilatación o escalofríos.</a:t>
            </a:r>
          </a:p>
          <a:p>
            <a:pPr algn="just"/>
            <a:endParaRPr lang="es-MX" sz="2000" b="1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000" b="1" dirty="0" smtClean="0">
                <a:solidFill>
                  <a:schemeClr val="accent6"/>
                </a:solidFill>
                <a:latin typeface="Arial Black" pitchFamily="34" charset="0"/>
                <a:cs typeface="Arial" pitchFamily="34" charset="0"/>
              </a:rPr>
              <a:t>Sensores: 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Termorreceptores en la piel (frío/calor) y médula espinal envían información al cerebro.</a:t>
            </a:r>
          </a:p>
          <a:p>
            <a:pPr algn="just"/>
            <a:r>
              <a:rPr lang="es-MX" sz="2000" b="1" dirty="0" smtClean="0">
                <a:solidFill>
                  <a:schemeClr val="accent6"/>
                </a:solidFill>
                <a:latin typeface="Arial Black" pitchFamily="34" charset="0"/>
                <a:cs typeface="Arial" pitchFamily="34" charset="0"/>
              </a:rPr>
              <a:t>Integrador: 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El hipotálamo (zona anterior/preóptica) compara la temperatura con un valor de referencia, activando respuestas de enfriamiento o calentamiento.</a:t>
            </a:r>
          </a:p>
          <a:p>
            <a:pPr algn="just"/>
            <a:r>
              <a:rPr lang="es-MX" sz="2000" b="1" dirty="0" smtClean="0">
                <a:solidFill>
                  <a:schemeClr val="accent6"/>
                </a:solidFill>
                <a:latin typeface="Arial Black" pitchFamily="34" charset="0"/>
                <a:cs typeface="Arial" pitchFamily="34" charset="0"/>
              </a:rPr>
              <a:t>Efectores: 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Vasos sanguíneos, glándulas sudoríparas y músculos esqueléticos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.</a:t>
            </a:r>
            <a:endParaRPr lang="es-MX" sz="20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2627784" y="116632"/>
            <a:ext cx="4230216" cy="871008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AR" sz="4400" b="1" dirty="0" smtClean="0">
                <a:solidFill>
                  <a:srgbClr val="F79646"/>
                </a:solidFill>
                <a:effectLst/>
                <a:latin typeface="Snap ITC"/>
                <a:ea typeface="Calibri"/>
                <a:cs typeface="Times New Roman"/>
              </a:rPr>
              <a:t>T</a:t>
            </a:r>
            <a:r>
              <a:rPr lang="es-AR" sz="2800" b="1" dirty="0" smtClean="0">
                <a:solidFill>
                  <a:srgbClr val="000000"/>
                </a:solidFill>
                <a:effectLst/>
                <a:latin typeface="Viner Hand ITC"/>
                <a:ea typeface="Calibri"/>
                <a:cs typeface="Times New Roman"/>
              </a:rPr>
              <a:t>ERMOREGULACION</a:t>
            </a:r>
            <a:endParaRPr lang="es-AR" sz="28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19079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3902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4572000" y="116632"/>
            <a:ext cx="4320480" cy="378565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MX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El centro de control de la termorregulación se encuentra en el hipotálamo, una región del cerebro que actúa como termostato interno, encargado de monitorear y ajustar la temperatura corporal en respuesta a las variaciones térmicas. </a:t>
            </a:r>
            <a:endParaRPr lang="es-AR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3 Conector recto"/>
          <p:cNvCxnSpPr/>
          <p:nvPr/>
        </p:nvCxnSpPr>
        <p:spPr>
          <a:xfrm flipV="1">
            <a:off x="2411760" y="2009458"/>
            <a:ext cx="2498576" cy="6169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Rectángulo"/>
          <p:cNvSpPr/>
          <p:nvPr/>
        </p:nvSpPr>
        <p:spPr>
          <a:xfrm>
            <a:off x="179512" y="3902284"/>
            <a:ext cx="8712968" cy="28623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MX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Cuando la temperatura corporal se aleja de su valor de referencia, el hipotálamo activa respuestas termorreguladoras apropiadas para contrarrestar el cambio y estas pueden ser de dos tipos: </a:t>
            </a:r>
            <a:endParaRPr lang="es-MX" sz="20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es-MX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1-	endógenas, como la producción o disipación de calor mediante procesos metabólicos y fisiológicos, o </a:t>
            </a:r>
            <a:endParaRPr lang="es-MX" sz="20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es-MX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2-	exógenas, como los comportamientos destinados a modificar el intercambio de calor con el entorno.</a:t>
            </a:r>
          </a:p>
        </p:txBody>
      </p:sp>
      <p:sp>
        <p:nvSpPr>
          <p:cNvPr id="3" name="2 Rectángulo"/>
          <p:cNvSpPr/>
          <p:nvPr/>
        </p:nvSpPr>
        <p:spPr>
          <a:xfrm>
            <a:off x="323528" y="116632"/>
            <a:ext cx="4212468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MX" sz="1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 MIDE EN GRADOS CELSIUS = GRADOS CENTIGRADOS  = T°C.</a:t>
            </a:r>
            <a:endParaRPr lang="es-AR" sz="1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5432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249382" y="2563092"/>
            <a:ext cx="6608618" cy="784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s-AR" sz="1100" b="1" dirty="0">
                <a:solidFill>
                  <a:srgbClr val="000000"/>
                </a:solidFill>
                <a:latin typeface="Arial"/>
                <a:ea typeface="Calibri"/>
                <a:cs typeface="Times New Roman"/>
              </a:rPr>
              <a:t> </a:t>
            </a:r>
            <a:endParaRPr lang="es-AR" sz="1050" dirty="0">
              <a:ea typeface="Calibri"/>
              <a:cs typeface="Times New Roman"/>
            </a:endParaRPr>
          </a:p>
          <a:p>
            <a:r>
              <a:rPr lang="es-AR" sz="2400" b="1" dirty="0">
                <a:solidFill>
                  <a:srgbClr val="F79646"/>
                </a:solidFill>
                <a:latin typeface="Snap ITC"/>
                <a:ea typeface="Calibri"/>
                <a:cs typeface="Arial"/>
              </a:rPr>
              <a:t>C</a:t>
            </a:r>
            <a:r>
              <a:rPr lang="es-AR" sz="2400" b="1" dirty="0">
                <a:solidFill>
                  <a:srgbClr val="000000"/>
                </a:solidFill>
                <a:latin typeface="Snap ITC"/>
                <a:ea typeface="Calibri"/>
                <a:cs typeface="Arial"/>
              </a:rPr>
              <a:t>omponentes </a:t>
            </a:r>
            <a:endParaRPr lang="es-AR" sz="2400" dirty="0"/>
          </a:p>
        </p:txBody>
      </p:sp>
      <p:sp>
        <p:nvSpPr>
          <p:cNvPr id="4" name="3 Rectángulo"/>
          <p:cNvSpPr/>
          <p:nvPr/>
        </p:nvSpPr>
        <p:spPr>
          <a:xfrm>
            <a:off x="179512" y="4365104"/>
            <a:ext cx="8673542" cy="221599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Clr>
                <a:srgbClr val="F79646"/>
              </a:buClr>
              <a:buSzPts val="2000"/>
              <a:buFont typeface="Symbol"/>
              <a:buChar char=""/>
            </a:pPr>
            <a:r>
              <a:rPr lang="es-AR" sz="2000" b="1" dirty="0">
                <a:solidFill>
                  <a:srgbClr val="000000"/>
                </a:solidFill>
                <a:latin typeface="Arial" pitchFamily="34" charset="0"/>
                <a:ea typeface="Calibri"/>
                <a:cs typeface="Arial" pitchFamily="34" charset="0"/>
              </a:rPr>
              <a:t>Sensores: </a:t>
            </a:r>
            <a:r>
              <a:rPr lang="es-AR" sz="2000" b="1" dirty="0">
                <a:solidFill>
                  <a:srgbClr val="F79646"/>
                </a:solidFill>
                <a:latin typeface="Arial" pitchFamily="34" charset="0"/>
                <a:ea typeface="Calibri"/>
                <a:cs typeface="Arial" pitchFamily="34" charset="0"/>
              </a:rPr>
              <a:t>Termorreceptores en la piel (frío/calor) y médula espinal envían información al cerebro.</a:t>
            </a:r>
            <a:endParaRPr lang="es-AR" sz="2000" dirty="0">
              <a:latin typeface="Arial" pitchFamily="34" charset="0"/>
              <a:ea typeface="Calibri"/>
              <a:cs typeface="Arial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Clr>
                <a:srgbClr val="F79646"/>
              </a:buClr>
              <a:buSzPts val="2000"/>
              <a:buFont typeface="Symbol"/>
              <a:buChar char=""/>
            </a:pPr>
            <a:r>
              <a:rPr lang="es-AR" sz="2000" b="1" dirty="0">
                <a:solidFill>
                  <a:srgbClr val="000000"/>
                </a:solidFill>
                <a:latin typeface="Arial" pitchFamily="34" charset="0"/>
                <a:ea typeface="Calibri"/>
                <a:cs typeface="Arial" pitchFamily="34" charset="0"/>
              </a:rPr>
              <a:t>Integrador: </a:t>
            </a:r>
            <a:r>
              <a:rPr lang="es-AR" sz="2000" b="1" dirty="0">
                <a:solidFill>
                  <a:srgbClr val="F79646"/>
                </a:solidFill>
                <a:latin typeface="Arial" pitchFamily="34" charset="0"/>
                <a:ea typeface="Calibri"/>
                <a:cs typeface="Arial" pitchFamily="34" charset="0"/>
              </a:rPr>
              <a:t>El hipotálamo </a:t>
            </a:r>
            <a:r>
              <a:rPr lang="es-AR" sz="2000" b="1" dirty="0" smtClean="0">
                <a:solidFill>
                  <a:srgbClr val="F79646"/>
                </a:solidFill>
                <a:latin typeface="Arial" pitchFamily="34" charset="0"/>
                <a:ea typeface="Calibri"/>
                <a:cs typeface="Arial" pitchFamily="34" charset="0"/>
              </a:rPr>
              <a:t>zona anterior activa </a:t>
            </a:r>
            <a:r>
              <a:rPr lang="es-AR" sz="2000" b="1" dirty="0">
                <a:solidFill>
                  <a:srgbClr val="F79646"/>
                </a:solidFill>
                <a:latin typeface="Arial" pitchFamily="34" charset="0"/>
                <a:ea typeface="Calibri"/>
                <a:cs typeface="Arial" pitchFamily="34" charset="0"/>
              </a:rPr>
              <a:t>respuestas de enfriamiento o calentamiento.</a:t>
            </a:r>
            <a:endParaRPr lang="es-AR" sz="2000" dirty="0">
              <a:latin typeface="Arial" pitchFamily="34" charset="0"/>
              <a:ea typeface="Calibri"/>
              <a:cs typeface="Arial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Clr>
                <a:srgbClr val="F79646"/>
              </a:buClr>
              <a:buSzPts val="2000"/>
              <a:buFont typeface="Symbol"/>
              <a:buChar char=""/>
            </a:pPr>
            <a:r>
              <a:rPr lang="es-AR" sz="2000" b="1" dirty="0">
                <a:solidFill>
                  <a:srgbClr val="000000"/>
                </a:solidFill>
                <a:latin typeface="Arial" pitchFamily="34" charset="0"/>
                <a:ea typeface="Calibri"/>
                <a:cs typeface="Arial" pitchFamily="34" charset="0"/>
              </a:rPr>
              <a:t>Efectores: </a:t>
            </a:r>
            <a:r>
              <a:rPr lang="es-AR" sz="2000" b="1" dirty="0">
                <a:solidFill>
                  <a:srgbClr val="F79646"/>
                </a:solidFill>
                <a:latin typeface="Arial" pitchFamily="34" charset="0"/>
                <a:ea typeface="Calibri"/>
                <a:cs typeface="Arial" pitchFamily="34" charset="0"/>
              </a:rPr>
              <a:t>Vasos sanguíneos, glándulas sudoríparas y músculos esqueléticos</a:t>
            </a:r>
            <a:r>
              <a:rPr lang="es-AR" b="1" dirty="0">
                <a:solidFill>
                  <a:srgbClr val="F79646"/>
                </a:solidFill>
                <a:latin typeface="Arial"/>
                <a:ea typeface="Calibri"/>
                <a:cs typeface="Arial"/>
              </a:rPr>
              <a:t>. </a:t>
            </a:r>
            <a:endParaRPr lang="es-AR" sz="1600" dirty="0">
              <a:ea typeface="Calibri"/>
              <a:cs typeface="Arial"/>
            </a:endParaRPr>
          </a:p>
        </p:txBody>
      </p:sp>
      <p:sp>
        <p:nvSpPr>
          <p:cNvPr id="5" name="4 Flecha a la derecha con bandas"/>
          <p:cNvSpPr/>
          <p:nvPr/>
        </p:nvSpPr>
        <p:spPr>
          <a:xfrm rot="2615444" flipV="1">
            <a:off x="1172944" y="3653705"/>
            <a:ext cx="1362778" cy="185376"/>
          </a:xfrm>
          <a:prstGeom prst="striped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74" y="116632"/>
            <a:ext cx="2952750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296"/>
            <a:ext cx="5832648" cy="4145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48187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572000" y="1268762"/>
            <a:ext cx="4392488" cy="532453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MX" sz="20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Ante el Calor </a:t>
            </a:r>
            <a:endParaRPr lang="es-MX" sz="2000" b="1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MX" sz="2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s-MX" sz="20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Disipación): </a:t>
            </a:r>
            <a:endParaRPr lang="es-MX" sz="2000" b="1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MX" sz="2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El </a:t>
            </a:r>
            <a:r>
              <a:rPr lang="es-MX" sz="20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hipotálamo anterior activa la vasodilatación cutánea (aumenta el flujo sanguíneo a la piel para liberar calor) y la sudoración (enfriamiento por evaporación</a:t>
            </a:r>
            <a:r>
              <a:rPr lang="es-MX" sz="2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).</a:t>
            </a:r>
          </a:p>
          <a:p>
            <a:pPr algn="just"/>
            <a:endParaRPr lang="es-MX" sz="2000" b="1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MX" sz="20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Ante el Frío (Conservación/Producción): </a:t>
            </a:r>
            <a:endParaRPr lang="es-MX" sz="2000" b="1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MX" sz="2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El </a:t>
            </a:r>
            <a:r>
              <a:rPr lang="es-MX" sz="20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hipotálamo posterior activa la vasoconstricción periférica (reduce flujo a la piel para conservar calor) y la termogénesis (escalofríos, aumento del metabolismo, liberación de adrenalina). </a:t>
            </a:r>
          </a:p>
        </p:txBody>
      </p:sp>
      <p:sp>
        <p:nvSpPr>
          <p:cNvPr id="3" name="2 Rectángulo"/>
          <p:cNvSpPr/>
          <p:nvPr/>
        </p:nvSpPr>
        <p:spPr>
          <a:xfrm>
            <a:off x="179512" y="116632"/>
            <a:ext cx="8784976" cy="101566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MX" sz="20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El hipotálamo y la hipófisis forman una unidad funcional clave (eje hipotálamo-hipofisario) que conecta el sistema nervioso con el endocrino. </a:t>
            </a:r>
            <a:endParaRPr lang="es-AR" sz="2000" b="1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8761"/>
            <a:ext cx="4211960" cy="5589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94400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79512" y="188640"/>
            <a:ext cx="8812088" cy="470898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MX" sz="20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PERDIDA DE CALOR</a:t>
            </a:r>
          </a:p>
          <a:p>
            <a:pPr algn="just"/>
            <a:endParaRPr lang="es-MX" sz="20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000" b="1" dirty="0" smtClean="0">
                <a:latin typeface="Arial" pitchFamily="34" charset="0"/>
                <a:cs typeface="Arial" pitchFamily="34" charset="0"/>
              </a:rPr>
              <a:t>El 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cuerpo pierde calor a través de cuatro mecanismos físicos fundamentales: </a:t>
            </a:r>
            <a:endParaRPr lang="es-MX" sz="20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MX" sz="2000" b="1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0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1-	Radiación: 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Emisión de calor en forma de infrarrojos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es-MX" sz="2000" b="1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0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2-	Conducción: 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Transferencia directa de calor al tocar objetos más fríos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es-MX" sz="2000" b="1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0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3-	Convección: 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Pérdida de calor por movimiento de aire o agua sobre la piel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es-MX" sz="2000" b="1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0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4-	Evaporación: 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Sudoración y respiración (principal mecanismo en altas temperaturas).</a:t>
            </a:r>
          </a:p>
        </p:txBody>
      </p:sp>
      <p:sp>
        <p:nvSpPr>
          <p:cNvPr id="3" name="2 Rectángulo"/>
          <p:cNvSpPr/>
          <p:nvPr/>
        </p:nvSpPr>
        <p:spPr>
          <a:xfrm>
            <a:off x="138545" y="4959927"/>
            <a:ext cx="8897951" cy="163121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s-AR" sz="2000" b="1" dirty="0" smtClean="0">
                <a:latin typeface="Arial" pitchFamily="34" charset="0"/>
                <a:cs typeface="Arial" pitchFamily="34" charset="0"/>
              </a:rPr>
              <a:t>Termorreceptores</a:t>
            </a:r>
            <a:r>
              <a:rPr lang="es-AR" sz="2000" b="1" dirty="0">
                <a:latin typeface="Arial" pitchFamily="34" charset="0"/>
                <a:cs typeface="Arial" pitchFamily="34" charset="0"/>
              </a:rPr>
              <a:t>: Son terminaciones nerviosas que detectan variaciones de temperatura</a:t>
            </a:r>
            <a:r>
              <a:rPr lang="es-AR" sz="20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s-AR" sz="20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s-AR" sz="2000" b="1" dirty="0" smtClean="0">
                <a:latin typeface="Arial" pitchFamily="34" charset="0"/>
                <a:cs typeface="Arial" pitchFamily="34" charset="0"/>
              </a:rPr>
              <a:t>Mecanismos Efectores: Son las respuestas a esas variaciones. </a:t>
            </a:r>
          </a:p>
          <a:p>
            <a:r>
              <a:rPr lang="es-AR" sz="2000" b="1" dirty="0" smtClean="0">
                <a:latin typeface="Arial" pitchFamily="34" charset="0"/>
                <a:cs typeface="Arial" pitchFamily="34" charset="0"/>
              </a:rPr>
              <a:t>(vasocontricion-vasodilatacion-sudoracion-evaporacion-piloereccion)</a:t>
            </a:r>
            <a:endParaRPr lang="es-AR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8669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195736" y="116632"/>
            <a:ext cx="3888432" cy="64633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es-AR" sz="3600" b="1" dirty="0">
                <a:solidFill>
                  <a:schemeClr val="accent6">
                    <a:lumMod val="50000"/>
                  </a:schemeClr>
                </a:solidFill>
                <a:latin typeface="Bradley Hand ITC" pitchFamily="66" charset="0"/>
              </a:rPr>
              <a:t>Ritmo circadiano</a:t>
            </a:r>
          </a:p>
        </p:txBody>
      </p:sp>
      <p:sp>
        <p:nvSpPr>
          <p:cNvPr id="3" name="2 Rectángulo"/>
          <p:cNvSpPr/>
          <p:nvPr/>
        </p:nvSpPr>
        <p:spPr>
          <a:xfrm>
            <a:off x="107504" y="1278052"/>
            <a:ext cx="8856984" cy="532453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MX" sz="20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El ritmo circadiano es el reloj biológico natural de 24 horas del cuerpo manteniendo el organismo funcionando con un ciclo saludable de sueño-vigilia. </a:t>
            </a:r>
          </a:p>
          <a:p>
            <a:pPr algn="just"/>
            <a:endParaRPr lang="es-MX" sz="20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MX" sz="20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El </a:t>
            </a:r>
            <a:r>
              <a:rPr lang="es-MX" sz="20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ritmo circadiano afecta a muchos otros sistemas </a:t>
            </a:r>
            <a:r>
              <a:rPr lang="es-MX" sz="20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del </a:t>
            </a:r>
            <a:r>
              <a:rPr lang="es-MX" sz="20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cuerpo. </a:t>
            </a:r>
            <a:endParaRPr lang="es-MX" sz="2000" b="1" dirty="0" smtClean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es-MX" sz="20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0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 </a:t>
            </a:r>
            <a:r>
              <a:rPr lang="es-MX" sz="20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la mayoría de las personas, los ritmos circadianos son automáticos, pero ciertos factores, como la luz, pueden influir en ellos</a:t>
            </a:r>
            <a:r>
              <a:rPr lang="es-MX" sz="20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es-MX" sz="20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0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Este ritmo le indica </a:t>
            </a:r>
            <a:r>
              <a:rPr lang="es-MX" sz="20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al </a:t>
            </a:r>
            <a:r>
              <a:rPr lang="es-MX" sz="20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cuerpo cuándo dormir y cuándo </a:t>
            </a:r>
            <a:r>
              <a:rPr lang="es-MX" sz="20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despertar influyendo también en otros procesos corporales, como las hormonas , la digestión y la temperatura corporal.</a:t>
            </a:r>
          </a:p>
          <a:p>
            <a:pPr algn="just"/>
            <a:endParaRPr lang="es-MX" sz="20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0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Este ritmo </a:t>
            </a:r>
            <a:r>
              <a:rPr lang="es-MX" sz="20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coordina los sistemas físicos y mentales de </a:t>
            </a:r>
            <a:r>
              <a:rPr lang="es-MX" sz="20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todo el </a:t>
            </a:r>
            <a:r>
              <a:rPr lang="es-MX" sz="20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cuerpo. </a:t>
            </a:r>
            <a:endParaRPr lang="es-MX" sz="2000" b="1" dirty="0" smtClean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es-MX" sz="20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0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 los adultos mayores pueden </a:t>
            </a:r>
            <a:r>
              <a:rPr lang="es-MX" sz="20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notar cambios en su ritmo </a:t>
            </a:r>
            <a:r>
              <a:rPr lang="es-MX" sz="20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circadiano y es posible </a:t>
            </a:r>
            <a:r>
              <a:rPr lang="es-MX" sz="20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que se acuesten y se levanten más temprano</a:t>
            </a:r>
            <a:r>
              <a:rPr lang="es-MX" sz="20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AR" sz="20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1619672" y="908720"/>
            <a:ext cx="56166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 smtClean="0">
                <a:solidFill>
                  <a:schemeClr val="accent6">
                    <a:lumMod val="50000"/>
                  </a:schemeClr>
                </a:solidFill>
              </a:rPr>
              <a:t>CIRCA</a:t>
            </a:r>
            <a:r>
              <a:rPr lang="es-MX" dirty="0" smtClean="0"/>
              <a:t> "alrededor </a:t>
            </a:r>
            <a:r>
              <a:rPr lang="es-MX" dirty="0"/>
              <a:t>o aproximadamente" </a:t>
            </a:r>
            <a:r>
              <a:rPr lang="es-MX" dirty="0" smtClean="0">
                <a:solidFill>
                  <a:schemeClr val="accent6">
                    <a:lumMod val="50000"/>
                  </a:schemeClr>
                </a:solidFill>
              </a:rPr>
              <a:t>DIEM </a:t>
            </a:r>
            <a:r>
              <a:rPr lang="es-MX" dirty="0"/>
              <a:t>"un día" </a:t>
            </a:r>
          </a:p>
        </p:txBody>
      </p:sp>
    </p:spTree>
    <p:extLst>
      <p:ext uri="{BB962C8B-B14F-4D97-AF65-F5344CB8AC3E}">
        <p14:creationId xmlns:p14="http://schemas.microsoft.com/office/powerpoint/2010/main" val="332424038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501</Words>
  <Application>Microsoft Office PowerPoint</Application>
  <PresentationFormat>Presentación en pantalla (4:3)</PresentationFormat>
  <Paragraphs>58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Usuario</cp:lastModifiedBy>
  <cp:revision>17</cp:revision>
  <dcterms:created xsi:type="dcterms:W3CDTF">2026-04-27T22:39:08Z</dcterms:created>
  <dcterms:modified xsi:type="dcterms:W3CDTF">2026-04-29T08:15:53Z</dcterms:modified>
</cp:coreProperties>
</file>