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56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48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3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051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4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7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1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59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4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0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750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39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598A0B-92D3-4462-BBD3-ABE4171FC819}" type="datetimeFigureOut">
              <a:rPr lang="es-AR" smtClean="0"/>
              <a:t>23/07/2024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E61FF8-DDAF-48E9-8839-DCD7F38238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3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EAA635-E332-1C92-69E9-7431DA4FC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459" y="2659419"/>
            <a:ext cx="6815669" cy="587873"/>
          </a:xfrm>
        </p:spPr>
        <p:txBody>
          <a:bodyPr/>
          <a:lstStyle/>
          <a:p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/>
              <a:t/>
            </a:r>
            <a:br>
              <a:rPr lang="es-AR" sz="3200" dirty="0"/>
            </a:br>
            <a:r>
              <a:rPr lang="es-A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</a:t>
            </a:r>
            <a:r>
              <a:rPr lang="es-A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674E35-0165-44DF-1C93-CDAAFEF7B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274" y="3598985"/>
            <a:ext cx="6815669" cy="12309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000" dirty="0" smtClean="0"/>
              <a:t>¿CÓMO </a:t>
            </a:r>
            <a:r>
              <a:rPr lang="es-AR" sz="2000" dirty="0"/>
              <a:t>INSERTAR LOS PRINCIPIOS DEL MUTUALISMO EN LOS CONTENIDOS DE </a:t>
            </a:r>
            <a:r>
              <a:rPr lang="es-AR" sz="2000" dirty="0" smtClean="0"/>
              <a:t>APRENDIZAJE?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7426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9A2FC-E6A4-A3F1-354F-B2773F14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85" y="982132"/>
            <a:ext cx="9870830" cy="1303867"/>
          </a:xfrm>
        </p:spPr>
        <p:txBody>
          <a:bodyPr>
            <a:normAutofit fontScale="90000"/>
          </a:bodyPr>
          <a:lstStyle/>
          <a:p>
            <a:r>
              <a:rPr lang="es-A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</a:t>
            </a:r>
            <a:r>
              <a:rPr lang="es-A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METODOLÓGICAS</a:t>
            </a: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¿</a:t>
            </a:r>
            <a:r>
              <a:rPr lang="es-AR" sz="3600" dirty="0" smtClean="0"/>
              <a:t>CÓMO </a:t>
            </a:r>
            <a:r>
              <a:rPr lang="es-AR" sz="3600" dirty="0"/>
              <a:t>SE VAN </a:t>
            </a:r>
            <a:r>
              <a:rPr lang="es-AR" sz="3600" dirty="0" smtClean="0"/>
              <a:t>A  </a:t>
            </a:r>
            <a:r>
              <a:rPr lang="es-AR" sz="3600" dirty="0"/>
              <a:t>ALCANZAR </a:t>
            </a:r>
            <a:r>
              <a:rPr lang="es-AR" sz="3600" dirty="0" smtClean="0"/>
              <a:t> ESOS </a:t>
            </a:r>
            <a:r>
              <a:rPr lang="es-AR" sz="3600" dirty="0"/>
              <a:t>CONCEPTOS?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43C2E7-1A57-5950-E074-23CDE9659F74}"/>
              </a:ext>
            </a:extLst>
          </p:cNvPr>
          <p:cNvSpPr txBox="1"/>
          <p:nvPr/>
        </p:nvSpPr>
        <p:spPr>
          <a:xfrm>
            <a:off x="1391228" y="2678544"/>
            <a:ext cx="9409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Integrar el mutualismo escolar como un eje transversal en el currículo implica que este enfoque no se limita a una sola asignatura, sino que se aplica a través de todas las áreas de aprendizaje, promoviendo una cultura de cooperación y apoyo mutuo en toda la escuela. </a:t>
            </a:r>
            <a:r>
              <a:rPr lang="es-ES" sz="2800" dirty="0" smtClean="0"/>
              <a:t>Aquí, algunas </a:t>
            </a:r>
            <a:r>
              <a:rPr lang="es-ES" sz="2800" dirty="0"/>
              <a:t>ideas de cómo articular el mutualismo con los contenidos curriculares en el nivel primario: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68043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422CB-536C-8D6D-12E8-5FB9B9DE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u="sng" dirty="0"/>
              <a:t>CONTENIDOS</a:t>
            </a:r>
            <a:r>
              <a:rPr lang="es-AR" b="1" dirty="0"/>
              <a:t>: </a:t>
            </a:r>
            <a:r>
              <a:rPr lang="es-AR" b="1" dirty="0" smtClean="0"/>
              <a:t>EJEMPLOS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Construcción Ciudadana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295401" y="2556932"/>
            <a:ext cx="9185030" cy="3318936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Campaña electoral.</a:t>
            </a:r>
          </a:p>
          <a:p>
            <a:r>
              <a:rPr lang="es-AR" dirty="0" smtClean="0"/>
              <a:t>Acto eleccionario.</a:t>
            </a:r>
          </a:p>
          <a:p>
            <a:r>
              <a:rPr lang="es-AR" dirty="0" smtClean="0"/>
              <a:t>Asamblea.</a:t>
            </a:r>
          </a:p>
          <a:p>
            <a:r>
              <a:rPr lang="es-AR" dirty="0" smtClean="0"/>
              <a:t>Participación en la asamblea: moción de orden, aprobación y/o rechazo de una propuesta.</a:t>
            </a:r>
          </a:p>
          <a:p>
            <a:r>
              <a:rPr lang="es-AR" dirty="0" smtClean="0"/>
              <a:t> El voto.</a:t>
            </a:r>
          </a:p>
          <a:p>
            <a:r>
              <a:rPr lang="es-AR" dirty="0" smtClean="0"/>
              <a:t>El cuarto oscuro.</a:t>
            </a:r>
          </a:p>
          <a:p>
            <a:r>
              <a:rPr lang="es-AR" dirty="0" smtClean="0"/>
              <a:t>Escrutinio.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325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99AA68-5B32-D1CD-27E8-BEA76D4230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94386"/>
            <a:ext cx="9601200" cy="869583"/>
          </a:xfrm>
        </p:spPr>
        <p:txBody>
          <a:bodyPr/>
          <a:lstStyle/>
          <a:p>
            <a:r>
              <a:rPr lang="es-AR" b="1" u="sng" dirty="0" smtClean="0"/>
              <a:t>ESTRATEGIAS </a:t>
            </a:r>
            <a:r>
              <a:rPr lang="es-AR" b="1" u="sng" dirty="0"/>
              <a:t>POR </a:t>
            </a:r>
            <a:r>
              <a:rPr lang="es-AR" b="1" u="sng" dirty="0"/>
              <a:t>Á</a:t>
            </a:r>
            <a:r>
              <a:rPr lang="es-AR" b="1" u="sng" dirty="0" smtClean="0"/>
              <a:t>REAS</a:t>
            </a:r>
            <a:r>
              <a:rPr lang="es-AR" b="1" u="sng" dirty="0"/>
              <a:t>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0C5E6AD-A3EB-E964-A2C7-45C93440385F}"/>
              </a:ext>
            </a:extLst>
          </p:cNvPr>
          <p:cNvSpPr txBox="1"/>
          <p:nvPr/>
        </p:nvSpPr>
        <p:spPr>
          <a:xfrm>
            <a:off x="1160584" y="2028447"/>
            <a:ext cx="98356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 </a:t>
            </a:r>
            <a:r>
              <a:rPr lang="es-ES" sz="2000" b="1" u="sng" dirty="0" smtClean="0"/>
              <a:t>Lengua y Literatura: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Lectura Cooperativa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u="sng" dirty="0" smtClean="0"/>
              <a:t>Escritura Colaborativa</a:t>
            </a:r>
          </a:p>
          <a:p>
            <a:r>
              <a:rPr lang="es-ES" b="1" dirty="0" smtClean="0"/>
              <a:t>2. </a:t>
            </a:r>
            <a:r>
              <a:rPr lang="es-ES" b="1" u="sng" dirty="0" smtClean="0"/>
              <a:t>Matemáticas: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Resolución de Problemas en Grupos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Juegos Matemáticos Cooperativos</a:t>
            </a:r>
          </a:p>
          <a:p>
            <a:r>
              <a:rPr lang="es-ES" b="1" dirty="0" smtClean="0"/>
              <a:t>3. </a:t>
            </a:r>
            <a:r>
              <a:rPr lang="es-ES" b="1" u="sng" dirty="0" smtClean="0"/>
              <a:t>Ciencias Naturales: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Experimentos en Equipo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Proyectos de Investigación           </a:t>
            </a:r>
          </a:p>
          <a:p>
            <a:r>
              <a:rPr lang="es-ES" b="1" dirty="0" smtClean="0"/>
              <a:t>4. </a:t>
            </a:r>
            <a:r>
              <a:rPr lang="es-ES" b="1" u="sng" dirty="0" smtClean="0"/>
              <a:t>Ciencias Sociales: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Debates y Discusiones Grupales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Proyectos de Historia Local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63C5146-2BDD-F8B4-7928-64D8367EC422}"/>
              </a:ext>
            </a:extLst>
          </p:cNvPr>
          <p:cNvSpPr txBox="1"/>
          <p:nvPr/>
        </p:nvSpPr>
        <p:spPr>
          <a:xfrm>
            <a:off x="5334000" y="2567709"/>
            <a:ext cx="552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639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4294967295"/>
          </p:nvPr>
        </p:nvSpPr>
        <p:spPr>
          <a:xfrm>
            <a:off x="1184031" y="1019908"/>
            <a:ext cx="9648092" cy="4900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200" b="1" dirty="0"/>
              <a:t>5. </a:t>
            </a:r>
            <a:r>
              <a:rPr lang="es-AR" sz="2200" b="1" u="sng" dirty="0" smtClean="0"/>
              <a:t>Educación Artística:</a:t>
            </a:r>
          </a:p>
          <a:p>
            <a:pPr lvl="1"/>
            <a:r>
              <a:rPr lang="es-AR" sz="1800" dirty="0" smtClean="0"/>
              <a:t>Proyecto de Arte en Grupo. Evaluación Cooperativa.</a:t>
            </a:r>
          </a:p>
          <a:p>
            <a:pPr marL="0" indent="0">
              <a:buNone/>
            </a:pPr>
            <a:r>
              <a:rPr lang="es-AR" sz="2200" b="1" dirty="0" smtClean="0"/>
              <a:t>6. </a:t>
            </a:r>
            <a:r>
              <a:rPr lang="es-AR" sz="2200" b="1" u="sng" dirty="0" smtClean="0"/>
              <a:t>Educación Física:  </a:t>
            </a:r>
          </a:p>
          <a:p>
            <a:pPr lvl="1"/>
            <a:r>
              <a:rPr lang="es-AR" sz="1800" dirty="0"/>
              <a:t>J</a:t>
            </a:r>
            <a:r>
              <a:rPr lang="es-AR" sz="1800" dirty="0" smtClean="0"/>
              <a:t>uegos y Deportes </a:t>
            </a:r>
            <a:r>
              <a:rPr lang="es-AR" sz="1800" dirty="0"/>
              <a:t>C</a:t>
            </a:r>
            <a:r>
              <a:rPr lang="es-AR" sz="1800" dirty="0" smtClean="0"/>
              <a:t>ooperativos. Competencias.</a:t>
            </a:r>
          </a:p>
          <a:p>
            <a:pPr lvl="1"/>
            <a:r>
              <a:rPr lang="es-AR" sz="1800" dirty="0" smtClean="0"/>
              <a:t>Dinámicas Grupales.</a:t>
            </a:r>
          </a:p>
          <a:p>
            <a:pPr marL="0" indent="0">
              <a:buNone/>
            </a:pPr>
            <a:r>
              <a:rPr lang="es-AR" sz="2200" b="1" dirty="0"/>
              <a:t>7. </a:t>
            </a:r>
            <a:r>
              <a:rPr lang="es-AR" sz="2200" b="1" u="sng" dirty="0" smtClean="0"/>
              <a:t>Tecnología y Computación:  </a:t>
            </a:r>
          </a:p>
          <a:p>
            <a:pPr lvl="1"/>
            <a:r>
              <a:rPr lang="es-AR" sz="1800" dirty="0" smtClean="0"/>
              <a:t>Proyectos Tecnológicos Colaborativos.</a:t>
            </a:r>
          </a:p>
          <a:p>
            <a:pPr lvl="1"/>
            <a:r>
              <a:rPr lang="es-AR" sz="1800" dirty="0" smtClean="0"/>
              <a:t>Resolución de Problemas Tecnológicos Técnicos en Grupos. </a:t>
            </a:r>
          </a:p>
          <a:p>
            <a:pPr marL="0" indent="0">
              <a:buNone/>
            </a:pPr>
            <a:r>
              <a:rPr lang="es-AR" sz="2200" b="1" dirty="0"/>
              <a:t>8. </a:t>
            </a:r>
            <a:r>
              <a:rPr lang="es-AR" sz="2200" b="1" u="sng" dirty="0" smtClean="0"/>
              <a:t>Desarrollo Personal y Social:</a:t>
            </a:r>
          </a:p>
          <a:p>
            <a:pPr lvl="1"/>
            <a:r>
              <a:rPr lang="es-AR" sz="1800" dirty="0" smtClean="0"/>
              <a:t>Talleres de Habilidades Sociales. Proyecto de </a:t>
            </a:r>
            <a:r>
              <a:rPr lang="es-AR" sz="1800" dirty="0"/>
              <a:t>S</a:t>
            </a:r>
            <a:r>
              <a:rPr lang="es-AR" sz="1800" dirty="0" smtClean="0"/>
              <a:t>ervicios Comunitarios.</a:t>
            </a:r>
          </a:p>
          <a:p>
            <a:pPr lvl="1"/>
            <a:r>
              <a:rPr lang="es-AR" sz="1800" dirty="0" smtClean="0"/>
              <a:t>Estrategias  Transversales.</a:t>
            </a:r>
          </a:p>
          <a:p>
            <a:pPr lvl="1"/>
            <a:r>
              <a:rPr lang="es-AR" sz="1800" dirty="0" smtClean="0"/>
              <a:t>Creación de Normas de Clase Cooperativas. Evaluaciones Grupales.</a:t>
            </a:r>
          </a:p>
          <a:p>
            <a:endParaRPr lang="es-AR" sz="1800" dirty="0" smtClean="0"/>
          </a:p>
          <a:p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56864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DCB949-754D-733D-0C6E-C052D5D9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4278"/>
            <a:ext cx="9601196" cy="1303867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           </a:t>
            </a:r>
            <a:br>
              <a:rPr lang="es-ES" sz="2400" dirty="0" smtClean="0"/>
            </a:br>
            <a:r>
              <a:rPr lang="es-ES" sz="2400" dirty="0" smtClean="0"/>
              <a:t>           Estos </a:t>
            </a:r>
            <a:r>
              <a:rPr lang="es-ES" sz="2400" dirty="0"/>
              <a:t>autores y sus teorías proporcionan una base sólida para explorar cómo el mutualismo puede aplicarse en entornos educativos. Te recomendamos buscar sus obras y artículos académicos para obtener una comprensión más profunda de sus enfoques y metodologías.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BBFC7B-EF79-08A0-3CD5-65E88C505ED9}"/>
              </a:ext>
            </a:extLst>
          </p:cNvPr>
          <p:cNvSpPr txBox="1"/>
          <p:nvPr/>
        </p:nvSpPr>
        <p:spPr>
          <a:xfrm>
            <a:off x="902678" y="2613891"/>
            <a:ext cx="10222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u="sng" dirty="0"/>
              <a:t>Jean Piaget</a:t>
            </a:r>
            <a:r>
              <a:rPr lang="es-ES" dirty="0"/>
              <a:t>: Aunque es más conocido por su teoría del desarrollo cognitivo, Piaget también exploró cómo los niños aprenden a través de la interacción y la colaboración.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u="sng" dirty="0"/>
              <a:t>Lev Vygotsky</a:t>
            </a:r>
            <a:r>
              <a:rPr lang="es-ES" dirty="0"/>
              <a:t>: Su teoría del aprendizaje social y el concepto de la "zona de desarrollo próximo" subrayan la importancia del aprendizaje colaborativo y el papel del mediador en la educación.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u="sng" dirty="0"/>
              <a:t>Paulo Freire</a:t>
            </a:r>
            <a:r>
              <a:rPr lang="es-ES" dirty="0"/>
              <a:t>: En "Pedagogía del oprimido", Freire aboga por una educación liberadora y dialogante donde la colaboración y el mutualismo son fundamentales</a:t>
            </a:r>
            <a:r>
              <a:rPr lang="es-E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u="sng" dirty="0" smtClean="0"/>
              <a:t>David Johnson y Roger Johnson</a:t>
            </a:r>
            <a:r>
              <a:rPr lang="es-ES" dirty="0" smtClean="0"/>
              <a:t>: Han investigado extensamente sobre el aprendizaje cooperativo y sus beneficios en el aula.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u="sng" dirty="0" smtClean="0"/>
              <a:t>Henry A. </a:t>
            </a:r>
            <a:r>
              <a:rPr lang="es-ES" b="1" u="sng" dirty="0" err="1" smtClean="0"/>
              <a:t>Giroux</a:t>
            </a:r>
            <a:r>
              <a:rPr lang="es-ES" dirty="0" smtClean="0"/>
              <a:t>: Con su enfoque en la pedagogía crítica, </a:t>
            </a:r>
            <a:r>
              <a:rPr lang="es-ES" dirty="0" err="1" smtClean="0"/>
              <a:t>Giroux</a:t>
            </a:r>
            <a:r>
              <a:rPr lang="es-ES" dirty="0" smtClean="0"/>
              <a:t> también discute la importancia de la colaboración y el mutualismo en la educación.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u="sng" dirty="0" err="1" smtClean="0"/>
              <a:t>Ivan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Illich</a:t>
            </a:r>
            <a:r>
              <a:rPr lang="es-ES" dirty="0" smtClean="0"/>
              <a:t>: En "</a:t>
            </a:r>
            <a:r>
              <a:rPr lang="es-ES" dirty="0" err="1" smtClean="0"/>
              <a:t>Deschooling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", </a:t>
            </a:r>
            <a:r>
              <a:rPr lang="es-ES" dirty="0" err="1" smtClean="0"/>
              <a:t>Illich</a:t>
            </a:r>
            <a:r>
              <a:rPr lang="es-ES" dirty="0" smtClean="0"/>
              <a:t> propone un modelo de educación descentralizada que promueve el aprendizaje colaborativo fuera del sistema escolar tradicional.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943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391508"/>
            <a:ext cx="9601196" cy="3484360"/>
          </a:xfrm>
        </p:spPr>
        <p:txBody>
          <a:bodyPr/>
          <a:lstStyle/>
          <a:p>
            <a:r>
              <a:rPr lang="es-AR" dirty="0"/>
              <a:t>La economía social solidaria puede surgir en diferentes contextos y situaciones, pero generalmente se observa en respuesta a ciertos desafíos o deficiencias dentro de los sistemas económicos tradicionales. </a:t>
            </a:r>
            <a:endParaRPr lang="es-AR" dirty="0" smtClean="0"/>
          </a:p>
          <a:p>
            <a:r>
              <a:rPr lang="es-AR" dirty="0" smtClean="0"/>
              <a:t>Algunas </a:t>
            </a:r>
            <a:r>
              <a:rPr lang="es-AR" dirty="0"/>
              <a:t>de las circunstancias que pueden impulsar la aplicación de la economía social incluyen la desigualdad económica, exclusión social, fragmentación comunitaria, la ausencia de políticas sociales y de desarrollo económico, entre otras. O bien puede fortalecer la ayuda mutua, la cooperación, la inclusión, etc.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7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81D0F-56FF-E66E-C4FA-17438856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8073"/>
            <a:ext cx="9601196" cy="1616363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FUNDAMENTACIÓN</a:t>
            </a:r>
            <a:r>
              <a:rPr lang="es-AR" sz="3600" b="1" dirty="0"/>
              <a:t/>
            </a:r>
            <a:br>
              <a:rPr lang="es-AR" sz="3600" b="1" dirty="0"/>
            </a:br>
            <a:r>
              <a:rPr lang="es-AR" sz="2700" b="1" dirty="0"/>
              <a:t>ETAPA DE </a:t>
            </a:r>
            <a:r>
              <a:rPr lang="es-AR" sz="2700" b="1" dirty="0" smtClean="0"/>
              <a:t>JUSTIFICACIÓN</a:t>
            </a:r>
            <a:br>
              <a:rPr lang="es-AR" sz="2700" b="1" dirty="0" smtClean="0"/>
            </a:br>
            <a:r>
              <a:rPr lang="es-AR" sz="2700" b="1" dirty="0" smtClean="0"/>
              <a:t>¿POR QUÉ Y PARA QUÉ SE </a:t>
            </a:r>
            <a:r>
              <a:rPr lang="es-AR" sz="2700" b="1" dirty="0"/>
              <a:t>QUIERE </a:t>
            </a:r>
            <a:r>
              <a:rPr lang="es-AR" sz="2700" b="1" dirty="0" smtClean="0"/>
              <a:t>REALIZAR?</a:t>
            </a:r>
            <a:endParaRPr lang="es-AR" sz="27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AE5F11C-6C79-EF08-B0C6-20B8DD603705}"/>
              </a:ext>
            </a:extLst>
          </p:cNvPr>
          <p:cNvSpPr txBox="1"/>
          <p:nvPr/>
        </p:nvSpPr>
        <p:spPr>
          <a:xfrm>
            <a:off x="2262554" y="2579077"/>
            <a:ext cx="7584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PROBLEMÁTICA O NECESIDAD, </a:t>
            </a:r>
            <a:endParaRPr lang="es-A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CONTEXTO</a:t>
            </a: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s-A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ANTECEDENTES  Y/O JUSTIFICACIÓN TEÓRICA</a:t>
            </a: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s-A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IMPACTO</a:t>
            </a: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s-A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VIABILIDAD</a:t>
            </a: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s-AR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</a:t>
            </a:r>
            <a:r>
              <a:rPr lang="es-A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A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CONCLUSIÓN.</a:t>
            </a:r>
            <a:endParaRPr lang="es-A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6B99CC-466F-2448-BD8C-F7A8E358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128"/>
            <a:ext cx="9144000" cy="1173163"/>
          </a:xfrm>
        </p:spPr>
        <p:txBody>
          <a:bodyPr>
            <a:normAutofit fontScale="92500"/>
          </a:bodyPr>
          <a:lstStyle/>
          <a:p>
            <a:r>
              <a:rPr lang="es-AR" sz="3200" dirty="0">
                <a:latin typeface="Aharoni" panose="02010803020104030203" pitchFamily="2" charset="-79"/>
                <a:cs typeface="Aharoni" panose="02010803020104030203" pitchFamily="2" charset="-79"/>
              </a:rPr>
              <a:t>PROYECTO INTEGRADO</a:t>
            </a:r>
          </a:p>
          <a:p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UNA PROPUESTA INTEGRADORA PARA APLICAR MUTUALISMO ESCOLAR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0C3251-78B4-EE61-46F7-C2667A0D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6" y="1496291"/>
            <a:ext cx="1894464" cy="205501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1193627-9AC5-4B1A-DD8A-0E01EE6D3CF4}"/>
              </a:ext>
            </a:extLst>
          </p:cNvPr>
          <p:cNvSpPr/>
          <p:nvPr/>
        </p:nvSpPr>
        <p:spPr>
          <a:xfrm>
            <a:off x="3980874" y="3733502"/>
            <a:ext cx="3888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MECCyT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E58C0C-A1EE-0FFF-9ED7-DB42C286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9674"/>
            <a:ext cx="9601196" cy="1556326"/>
          </a:xfrm>
        </p:spPr>
        <p:txBody>
          <a:bodyPr>
            <a:normAutofit/>
          </a:bodyPr>
          <a:lstStyle/>
          <a:p>
            <a:r>
              <a:rPr lang="es-AR" b="1" u="sng" dirty="0" smtClean="0"/>
              <a:t>OBJETIVOS</a:t>
            </a: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¿</a:t>
            </a:r>
            <a:r>
              <a:rPr lang="es-AR" sz="3600" dirty="0" smtClean="0"/>
              <a:t>QUÉ </a:t>
            </a:r>
            <a:r>
              <a:rPr lang="es-AR" sz="3600" dirty="0"/>
              <a:t>SE QUIERE LOGRAR?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E4F20C-4BCB-7013-AC0B-66C9E921B685}"/>
              </a:ext>
            </a:extLst>
          </p:cNvPr>
          <p:cNvSpPr txBox="1"/>
          <p:nvPr/>
        </p:nvSpPr>
        <p:spPr>
          <a:xfrm>
            <a:off x="1301262" y="2419926"/>
            <a:ext cx="9835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Entender </a:t>
            </a:r>
            <a:r>
              <a:rPr lang="es-ES" sz="2800" dirty="0"/>
              <a:t>el concepto de mutualismo y cómo se aplica en el entorno escolar.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/>
              <a:t>Identificar ejemplos de mutualismo en la vida diaria y en la escuela.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Desarrollar </a:t>
            </a:r>
            <a:r>
              <a:rPr lang="es-ES" sz="2800" dirty="0"/>
              <a:t>habilidades de cooperación y trabajo en equipo.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/>
              <a:t>Fomentar la empatía y el respeto mutuo entre los estudiantes.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Valorar </a:t>
            </a:r>
            <a:r>
              <a:rPr lang="es-ES" sz="2800" dirty="0"/>
              <a:t>la importancia de la cooperación y la ayuda mutua.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/>
              <a:t>Promover actitudes positivas hacia la colaboración y el apoyo entre compañeros.</a:t>
            </a:r>
          </a:p>
        </p:txBody>
      </p:sp>
    </p:spTree>
    <p:extLst>
      <p:ext uri="{BB962C8B-B14F-4D97-AF65-F5344CB8AC3E}">
        <p14:creationId xmlns:p14="http://schemas.microsoft.com/office/powerpoint/2010/main" val="3906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A0B933-7656-2C75-10EE-51E4A520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2" y="760460"/>
            <a:ext cx="10751128" cy="1303867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 A </a:t>
            </a:r>
            <a:r>
              <a:rPr lang="es-A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ENSEÑAR</a:t>
            </a:r>
            <a:r>
              <a:rPr lang="es-AR" u="sng" dirty="0">
                <a:solidFill>
                  <a:schemeClr val="tx1"/>
                </a:solidFill>
              </a:rPr>
              <a:t/>
            </a:r>
            <a:br>
              <a:rPr lang="es-AR" u="sng" dirty="0">
                <a:solidFill>
                  <a:schemeClr val="tx1"/>
                </a:solidFill>
              </a:rPr>
            </a:br>
            <a:r>
              <a:rPr lang="es-AR" dirty="0" smtClean="0">
                <a:solidFill>
                  <a:schemeClr val="tx1"/>
                </a:solidFill>
              </a:rPr>
              <a:t>¿</a:t>
            </a:r>
            <a:r>
              <a:rPr lang="es-AR" sz="3600" dirty="0" smtClean="0">
                <a:solidFill>
                  <a:schemeClr val="tx1"/>
                </a:solidFill>
              </a:rPr>
              <a:t>QUÉ </a:t>
            </a:r>
            <a:r>
              <a:rPr lang="es-AR" sz="3600" dirty="0">
                <a:solidFill>
                  <a:schemeClr val="tx1"/>
                </a:solidFill>
              </a:rPr>
              <a:t>SE VA A ENSEÑAR?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1A5FB48-8C39-BF62-8EB2-1A14586F44BB}"/>
              </a:ext>
            </a:extLst>
          </p:cNvPr>
          <p:cNvSpPr txBox="1"/>
          <p:nvPr/>
        </p:nvSpPr>
        <p:spPr>
          <a:xfrm>
            <a:off x="1230921" y="2427743"/>
            <a:ext cx="9988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Introducción al Mutualismo</a:t>
            </a:r>
          </a:p>
          <a:p>
            <a:r>
              <a:rPr lang="es-ES" sz="2000" dirty="0"/>
              <a:t>Definición del mutualismo: Explicación del concepto en biología y su aplicación en la vida cotidiana y en el ámbito escolar.</a:t>
            </a:r>
          </a:p>
          <a:p>
            <a:r>
              <a:rPr lang="es-ES" sz="2000" dirty="0"/>
              <a:t>Ejemplos de mutualismo en la naturaleza: </a:t>
            </a:r>
            <a:r>
              <a:rPr lang="es-ES" sz="2000" dirty="0" smtClean="0"/>
              <a:t>Como </a:t>
            </a:r>
            <a:r>
              <a:rPr lang="es-ES" sz="2000" dirty="0"/>
              <a:t>las relaciones entre abejas y flores, peces limpiadores y grandes peces, etc.</a:t>
            </a:r>
          </a:p>
          <a:p>
            <a:r>
              <a:rPr lang="es-ES" sz="2000" dirty="0"/>
              <a:t>Paralelismos en la vida escolar: Cómo se manifiestan estas relaciones en el aula y la </a:t>
            </a:r>
            <a:r>
              <a:rPr lang="es-ES" sz="2000" dirty="0" smtClean="0"/>
              <a:t>escuela.</a:t>
            </a:r>
          </a:p>
          <a:p>
            <a:endParaRPr lang="es-ES" sz="2000" dirty="0" smtClean="0"/>
          </a:p>
          <a:p>
            <a:r>
              <a:rPr lang="es-ES" sz="2000" b="1" u="sng" dirty="0" smtClean="0"/>
              <a:t>Principios </a:t>
            </a:r>
            <a:r>
              <a:rPr lang="es-ES" sz="2000" b="1" u="sng" dirty="0"/>
              <a:t>del Mutualismo</a:t>
            </a:r>
          </a:p>
          <a:p>
            <a:r>
              <a:rPr lang="es-ES" sz="2000" dirty="0"/>
              <a:t>Beneficio mutuo: Explicación de cómo ambos participantes en una relación mutualista se benefician.</a:t>
            </a:r>
          </a:p>
          <a:p>
            <a:r>
              <a:rPr lang="es-ES" sz="2000" dirty="0"/>
              <a:t>Interdependencia: La importancia de la interdependencia y cómo cada individuo juega un papel crucial en el éxito colectivo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358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6431" y="1567098"/>
            <a:ext cx="96011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u="sng" dirty="0" smtClean="0"/>
              <a:t>Cooperación </a:t>
            </a:r>
            <a:r>
              <a:rPr lang="es-AR" sz="2000" b="1" u="sng" dirty="0"/>
              <a:t>y Trabajo en Equipo</a:t>
            </a:r>
          </a:p>
          <a:p>
            <a:r>
              <a:rPr lang="es-AR" sz="2000" dirty="0"/>
              <a:t>Habilidades de trabajo en equipo: Cómo colaborar efectivamente, roles en un equipo, y la importancia de la comunicación clara y abierta.</a:t>
            </a:r>
          </a:p>
          <a:p>
            <a:r>
              <a:rPr lang="es-AR" sz="2000" dirty="0"/>
              <a:t>Ejercicios prácticos: Actividades grupales que requieran cooperación, como proyectos, juegos y </a:t>
            </a:r>
            <a:r>
              <a:rPr lang="es-AR" sz="2000" dirty="0" smtClean="0"/>
              <a:t>dinámicas.</a:t>
            </a:r>
            <a:endParaRPr lang="es-AR" sz="2000" dirty="0"/>
          </a:p>
          <a:p>
            <a:endParaRPr lang="es-AR" sz="2000" dirty="0"/>
          </a:p>
          <a:p>
            <a:r>
              <a:rPr lang="es-AR" sz="2000" b="1" u="sng" dirty="0" smtClean="0"/>
              <a:t>Empatía </a:t>
            </a:r>
            <a:r>
              <a:rPr lang="es-AR" sz="2000" b="1" u="sng" dirty="0"/>
              <a:t>y Respeto</a:t>
            </a:r>
          </a:p>
          <a:p>
            <a:r>
              <a:rPr lang="es-AR" sz="2000" dirty="0"/>
              <a:t>Desarrollo de la empatía: Ejercicios para entender y compartir los sentimientos de los demás.</a:t>
            </a:r>
          </a:p>
          <a:p>
            <a:r>
              <a:rPr lang="es-AR" sz="2000" dirty="0"/>
              <a:t>Respeto a las diferencias: Aceptación y celebración de la diversidad en el aula</a:t>
            </a:r>
            <a:r>
              <a:rPr lang="es-AR" sz="2000" dirty="0" smtClean="0"/>
              <a:t>.</a:t>
            </a:r>
          </a:p>
          <a:p>
            <a:endParaRPr lang="es-AR" sz="2000" dirty="0"/>
          </a:p>
          <a:p>
            <a:r>
              <a:rPr lang="es-ES" b="1" u="sng" dirty="0"/>
              <a:t>Comunicación Efectiva</a:t>
            </a:r>
          </a:p>
          <a:p>
            <a:r>
              <a:rPr lang="es-ES" dirty="0"/>
              <a:t>Habilidades de comunicación: Escucha activa, expresión clara, </a:t>
            </a:r>
            <a:r>
              <a:rPr lang="es-ES" dirty="0" err="1"/>
              <a:t>feedback</a:t>
            </a:r>
            <a:r>
              <a:rPr lang="es-ES" dirty="0"/>
              <a:t> constructivo.</a:t>
            </a:r>
          </a:p>
          <a:p>
            <a:r>
              <a:rPr lang="es-ES" dirty="0"/>
              <a:t>Resolución de conflictos: Técnicas para manejar desacuerdos de manera constructiva.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49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F10942D-04C9-85E5-C1BC-7FCAE22D9FAB}"/>
              </a:ext>
            </a:extLst>
          </p:cNvPr>
          <p:cNvSpPr txBox="1"/>
          <p:nvPr/>
        </p:nvSpPr>
        <p:spPr>
          <a:xfrm>
            <a:off x="1524000" y="1410487"/>
            <a:ext cx="94370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/>
          </a:p>
          <a:p>
            <a:r>
              <a:rPr lang="es-ES" sz="2000" b="1" u="sng" dirty="0" smtClean="0"/>
              <a:t>Proyectos </a:t>
            </a:r>
            <a:r>
              <a:rPr lang="es-ES" sz="2000" b="1" u="sng" dirty="0"/>
              <a:t>Colaborativos</a:t>
            </a:r>
          </a:p>
          <a:p>
            <a:r>
              <a:rPr lang="es-ES" sz="2000" dirty="0"/>
              <a:t>Planificación y ejecución de proyectos en grupo: Cómo organizar y llevar a cabo proyectos que requieran la contribución de todos.</a:t>
            </a:r>
          </a:p>
          <a:p>
            <a:r>
              <a:rPr lang="es-ES" sz="2000" dirty="0"/>
              <a:t>Evaluación colaborativa: Métodos para evaluar el trabajo en equipo y la contribución individual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AR" sz="2000" b="1" u="sng" dirty="0" smtClean="0"/>
              <a:t>Servicio </a:t>
            </a:r>
            <a:r>
              <a:rPr lang="es-AR" sz="2000" b="1" u="sng" dirty="0"/>
              <a:t>Comunitario y Responsabilidad Social</a:t>
            </a:r>
          </a:p>
          <a:p>
            <a:r>
              <a:rPr lang="es-AR" sz="2000" dirty="0"/>
              <a:t>Actividades de servicio comunitario: Involucrar a los estudiantes en proyectos que beneficien a la comunidad escolar o local.</a:t>
            </a:r>
          </a:p>
          <a:p>
            <a:r>
              <a:rPr lang="es-AR" sz="2000" dirty="0"/>
              <a:t>Reflexión sobre el impacto: Cómo el servicio comunitario fomenta un sentido de responsabilidad y contribución.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487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AE5EDC0-64F3-7723-1EE0-BF43FC6FC8DA}"/>
              </a:ext>
            </a:extLst>
          </p:cNvPr>
          <p:cNvSpPr txBox="1"/>
          <p:nvPr/>
        </p:nvSpPr>
        <p:spPr>
          <a:xfrm>
            <a:off x="1191489" y="1014224"/>
            <a:ext cx="9513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u="sng" dirty="0" smtClean="0"/>
              <a:t>Beneficios </a:t>
            </a:r>
            <a:r>
              <a:rPr lang="es-AR" sz="2000" b="1" u="sng" dirty="0"/>
              <a:t>del Mutualismo</a:t>
            </a:r>
          </a:p>
          <a:p>
            <a:r>
              <a:rPr lang="es-AR" sz="2000" dirty="0"/>
              <a:t>Impacto positivo en el aprendizaje: Cómo la cooperación puede mejorar el rendimiento académico y el bienestar emocional.</a:t>
            </a:r>
          </a:p>
          <a:p>
            <a:r>
              <a:rPr lang="es-AR" sz="2000" dirty="0"/>
              <a:t>Creación de un ambiente escolar positivo: Fomentar una cultura de apoyo y colaboración en la escuela.</a:t>
            </a:r>
          </a:p>
          <a:p>
            <a:endParaRPr lang="es-ES" sz="2000" dirty="0"/>
          </a:p>
          <a:p>
            <a:r>
              <a:rPr lang="es-ES" sz="2000" b="1" u="sng" dirty="0"/>
              <a:t>Autoevaluación </a:t>
            </a:r>
            <a:r>
              <a:rPr lang="es-ES" sz="2000" b="1" u="sng" dirty="0"/>
              <a:t>y Evaluación Entre Pares</a:t>
            </a:r>
          </a:p>
          <a:p>
            <a:r>
              <a:rPr lang="es-ES" sz="2000" dirty="0"/>
              <a:t>Métodos de autoevaluación: Reflexión sobre el propio desempeño y contribución al grupo.</a:t>
            </a:r>
          </a:p>
          <a:p>
            <a:r>
              <a:rPr lang="es-ES" sz="2000" dirty="0"/>
              <a:t>Evaluación entre pares: Cómo dar y recibir </a:t>
            </a:r>
            <a:r>
              <a:rPr lang="es-ES" sz="2000" dirty="0" smtClean="0"/>
              <a:t>(</a:t>
            </a:r>
            <a:r>
              <a:rPr lang="es-ES" sz="2000" dirty="0" err="1" smtClean="0"/>
              <a:t>feedback</a:t>
            </a:r>
            <a:r>
              <a:rPr lang="es-ES" sz="2000" dirty="0" smtClean="0"/>
              <a:t>) </a:t>
            </a:r>
            <a:r>
              <a:rPr lang="es-ES" sz="2000" dirty="0"/>
              <a:t>de los compañeros de manera constructiva</a:t>
            </a:r>
            <a:r>
              <a:rPr lang="es-ES" sz="2000" dirty="0" smtClean="0"/>
              <a:t>. </a:t>
            </a:r>
          </a:p>
          <a:p>
            <a:endParaRPr lang="es-ES" sz="2000" dirty="0" smtClean="0"/>
          </a:p>
          <a:p>
            <a:r>
              <a:rPr lang="es-ES" sz="2000" b="1" u="sng" dirty="0" smtClean="0"/>
              <a:t>Actividades </a:t>
            </a:r>
            <a:r>
              <a:rPr lang="es-ES" sz="2000" b="1" u="sng" dirty="0"/>
              <a:t>y Juegos</a:t>
            </a:r>
          </a:p>
          <a:p>
            <a:r>
              <a:rPr lang="es-ES" sz="2000" dirty="0"/>
              <a:t>Juegos de cooperación: Actividades lúdicas que requieran colaboración y promuevan la confianza y el trabajo en equipo.</a:t>
            </a:r>
          </a:p>
          <a:p>
            <a:r>
              <a:rPr lang="es-ES" sz="2000" dirty="0"/>
              <a:t>Dinámicas grupales: Ejercicios que enfaticen la importancia de la interdependencia y el beneficio mutuo.</a:t>
            </a:r>
          </a:p>
        </p:txBody>
      </p:sp>
    </p:spTree>
    <p:extLst>
      <p:ext uri="{BB962C8B-B14F-4D97-AF65-F5344CB8AC3E}">
        <p14:creationId xmlns:p14="http://schemas.microsoft.com/office/powerpoint/2010/main" val="38612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3920</TotalTime>
  <Words>1005</Words>
  <Application>Microsoft Office PowerPoint</Application>
  <PresentationFormat>Personalizado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  PROBLEMÁTICA </vt:lpstr>
      <vt:lpstr>Presentación de PowerPoint</vt:lpstr>
      <vt:lpstr>FUNDAMENTACIÓN ETAPA DE JUSTIFICACIÓN ¿POR QUÉ Y PARA QUÉ SE QUIERE REALIZAR?</vt:lpstr>
      <vt:lpstr>Presentación de PowerPoint</vt:lpstr>
      <vt:lpstr>OBJETIVOS ¿QUÉ SE QUIERE LOGRAR? </vt:lpstr>
      <vt:lpstr>SABERES A ENSEÑAR ¿QUÉ SE VA A ENSEÑAR?</vt:lpstr>
      <vt:lpstr>Presentación de PowerPoint</vt:lpstr>
      <vt:lpstr>Presentación de PowerPoint</vt:lpstr>
      <vt:lpstr>Presentación de PowerPoint</vt:lpstr>
      <vt:lpstr>ESTRATEGIAS METODOLÓGICAS ¿CÓMO SE VAN A  ALCANZAR  ESOS CONCEPTOS?</vt:lpstr>
      <vt:lpstr>CONTENIDOS: EJEMPLOS Construcción Ciudadana</vt:lpstr>
      <vt:lpstr>ESTRATEGIAS POR ÁREAS:</vt:lpstr>
      <vt:lpstr>Presentación de PowerPoint</vt:lpstr>
      <vt:lpstr>                       Estos autores y sus teorías proporcionan una base sólida para explorar cómo el mutualismo puede aplicarse en entornos educativos. Te recomendamos buscar sus obras y artículos académicos para obtener una comprensión más profunda de sus enfoques y metodologías.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Esteban Jellussich</dc:creator>
  <cp:lastModifiedBy>amudoch</cp:lastModifiedBy>
  <cp:revision>35</cp:revision>
  <dcterms:created xsi:type="dcterms:W3CDTF">2024-07-02T04:42:24Z</dcterms:created>
  <dcterms:modified xsi:type="dcterms:W3CDTF">2024-07-25T12:59:19Z</dcterms:modified>
</cp:coreProperties>
</file>