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32" autoAdjust="0"/>
    <p:restoredTop sz="94162" autoAdjust="0"/>
  </p:normalViewPr>
  <p:slideViewPr>
    <p:cSldViewPr snapToGrid="0">
      <p:cViewPr>
        <p:scale>
          <a:sx n="100" d="100"/>
          <a:sy n="100" d="100"/>
        </p:scale>
        <p:origin x="78" y="-1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2/9/2020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ector recto de flecha 26"/>
          <p:cNvCxnSpPr/>
          <p:nvPr/>
        </p:nvCxnSpPr>
        <p:spPr>
          <a:xfrm>
            <a:off x="2031056" y="3809358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348217" y="2731905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47411" y="1985734"/>
            <a:ext cx="2554940" cy="26161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</a:t>
            </a:r>
            <a:r>
              <a:rPr lang="es-AR" sz="1100" b="1" baseline="-25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30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834099" y="0"/>
            <a:ext cx="3534639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b="1" dirty="0" smtClean="0">
                <a:solidFill>
                  <a:srgbClr val="002060"/>
                </a:solidFill>
              </a:rPr>
              <a:t>OXIDOS ACIDOS O ANHIDRIDOS</a:t>
            </a:r>
            <a:endParaRPr lang="es-AR" dirty="0"/>
          </a:p>
        </p:txBody>
      </p:sp>
      <p:cxnSp>
        <p:nvCxnSpPr>
          <p:cNvPr id="4" name="Line 30"/>
          <p:cNvCxnSpPr>
            <a:cxnSpLocks noChangeShapeType="1"/>
          </p:cNvCxnSpPr>
          <p:nvPr/>
        </p:nvCxnSpPr>
        <p:spPr bwMode="auto">
          <a:xfrm>
            <a:off x="9955306" y="971204"/>
            <a:ext cx="607358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ángulo 5"/>
          <p:cNvSpPr/>
          <p:nvPr/>
        </p:nvSpPr>
        <p:spPr>
          <a:xfrm>
            <a:off x="10480861" y="1015138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  <a:tabLst>
                <a:tab pos="2914650" algn="l"/>
                <a:tab pos="5381625" algn="l"/>
                <a:tab pos="7439025" algn="l"/>
              </a:tabLst>
            </a:pPr>
            <a:r>
              <a:rPr lang="es-A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O</a:t>
            </a:r>
            <a:r>
              <a:rPr lang="es-AR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0" y="542486"/>
            <a:ext cx="6343649" cy="276999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/>
              <a:t>el  </a:t>
            </a:r>
            <a:r>
              <a:rPr lang="es-AR" sz="1100" b="1" dirty="0"/>
              <a:t>NO </a:t>
            </a:r>
            <a:r>
              <a:rPr lang="es-AR" sz="1100" b="1" dirty="0" smtClean="0"/>
              <a:t>METAL  </a:t>
            </a:r>
            <a:r>
              <a:rPr lang="es-AR" sz="1100" b="1" dirty="0"/>
              <a:t>B</a:t>
            </a:r>
            <a:r>
              <a:rPr lang="es-AR" sz="1100" b="1" dirty="0" smtClean="0"/>
              <a:t> (</a:t>
            </a:r>
            <a:r>
              <a:rPr lang="es-AR" sz="1100" b="1" dirty="0" smtClean="0"/>
              <a:t>tiene </a:t>
            </a:r>
            <a:r>
              <a:rPr lang="es-AR" sz="1100" b="1" dirty="0" smtClean="0"/>
              <a:t>una </a:t>
            </a:r>
            <a:r>
              <a:rPr lang="es-AR" sz="1100" b="1" dirty="0"/>
              <a:t>1</a:t>
            </a:r>
            <a:r>
              <a:rPr lang="es-AR" sz="1100" b="1" dirty="0" smtClean="0"/>
              <a:t> </a:t>
            </a:r>
            <a:r>
              <a:rPr lang="es-AR" sz="1100" b="1" dirty="0" smtClean="0"/>
              <a:t>Nro. </a:t>
            </a:r>
            <a:r>
              <a:rPr lang="es-AR" sz="1100" b="1" dirty="0" smtClean="0"/>
              <a:t>de valencia= 3“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7785" y="895652"/>
            <a:ext cx="3646965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Nro. 1: Anhídrido </a:t>
            </a:r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BorICO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0499" y="1198402"/>
            <a:ext cx="597833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Se forma  con átomo</a:t>
            </a:r>
            <a:r>
              <a:rPr lang="es-AR" sz="1100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(Nro.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átomo</a:t>
            </a:r>
            <a:r>
              <a:rPr lang="es-AR" sz="11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de O (Nro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Valencia = 2</a:t>
            </a:r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5433720" y="228840"/>
            <a:ext cx="3369049" cy="276999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Fórmula General : NO METAL  + OXIGENO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774985" y="2102877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164820" y="1470674"/>
            <a:ext cx="167696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Ecuación Química</a:t>
            </a:r>
            <a:endParaRPr lang="es-A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95019" y="168708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Reactivos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2216780" y="1696009"/>
            <a:ext cx="98780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Productos</a:t>
            </a:r>
            <a:endParaRPr lang="es-AR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1545520" y="1825588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31229" y="2292839"/>
            <a:ext cx="5402491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Pasos a seguir y Respetar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1100" b="1" dirty="0">
                <a:latin typeface="Arial" panose="020B0604020202020204" pitchFamily="34" charset="0"/>
                <a:cs typeface="Arial" panose="020B0604020202020204" pitchFamily="34" charset="0"/>
              </a:rPr>
              <a:t>1ro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.Se hace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entrecruzamiento de valencias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70161" y="3114851"/>
            <a:ext cx="11814098" cy="430887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2do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AR" sz="1100" u="sng" dirty="0">
                <a:latin typeface="Arial" panose="020B0604020202020204" pitchFamily="34" charset="0"/>
                <a:cs typeface="Arial" panose="020B0604020202020204" pitchFamily="34" charset="0"/>
              </a:rPr>
              <a:t>Balanceo de la ecuación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: para” </a:t>
            </a:r>
            <a:r>
              <a:rPr lang="es-AR" sz="1100" i="1" dirty="0">
                <a:latin typeface="Arial" panose="020B0604020202020204" pitchFamily="34" charset="0"/>
                <a:cs typeface="Arial" panose="020B0604020202020204" pitchFamily="34" charset="0"/>
              </a:rPr>
              <a:t>cumplir con la ley de conservación de masa, debe haber la misma cantidad de átomos a la izquierda y la derecha</a:t>
            </a:r>
            <a:r>
              <a:rPr lang="es-AR" sz="1100" dirty="0">
                <a:latin typeface="Arial" panose="020B0604020202020204" pitchFamily="34" charset="0"/>
                <a:cs typeface="Arial" panose="020B0604020202020204" pitchFamily="34" charset="0"/>
              </a:rPr>
              <a:t>.” Aquí se utiliza lo que se denomina </a:t>
            </a:r>
            <a:r>
              <a:rPr lang="es-AR" sz="1100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COEFICIENTES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1411632" y="2882591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2086492" y="2745789"/>
            <a:ext cx="328224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es el Anhídrido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BorICO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44649" y="3583672"/>
            <a:ext cx="11814098" cy="600164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Ahora  </a:t>
            </a:r>
            <a:r>
              <a:rPr lang="es-AR" sz="11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 lápiz  </a:t>
            </a:r>
            <a:r>
              <a:rPr lang="es-AR" sz="1100" i="1" dirty="0"/>
              <a:t>probamos colocar un numero 2 delante del compuesto </a:t>
            </a:r>
            <a:r>
              <a:rPr lang="es-AR" sz="1100" i="1" dirty="0" smtClean="0"/>
              <a:t>formado (</a:t>
            </a:r>
            <a:r>
              <a:rPr lang="es-AR" sz="1100" b="1" i="1" dirty="0" smtClean="0">
                <a:solidFill>
                  <a:srgbClr val="FF0000"/>
                </a:solidFill>
              </a:rPr>
              <a:t>Producto</a:t>
            </a:r>
            <a:r>
              <a:rPr lang="es-AR" sz="1100" i="1" dirty="0" smtClean="0"/>
              <a:t>)2B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O</a:t>
            </a:r>
            <a:r>
              <a:rPr lang="es-AR" sz="1100" i="1" baseline="-25000" dirty="0"/>
              <a:t>3</a:t>
            </a:r>
            <a:r>
              <a:rPr lang="es-AR" sz="1100" i="1" dirty="0" smtClean="0"/>
              <a:t> =4B6O </a:t>
            </a:r>
            <a:r>
              <a:rPr lang="es-AR" sz="1100" i="1" dirty="0" smtClean="0"/>
              <a:t>(Realizamos la multiplicación por sus respectivos Subíndices) y  entonces </a:t>
            </a:r>
            <a:r>
              <a:rPr lang="es-AR" sz="1100" i="1" dirty="0"/>
              <a:t>me fijo en los reactivos </a:t>
            </a:r>
            <a:r>
              <a:rPr lang="es-AR" sz="1100" i="1" dirty="0" smtClean="0"/>
              <a:t>y resulta que  </a:t>
            </a:r>
            <a:r>
              <a:rPr lang="es-AR" sz="1100" b="1" i="1" dirty="0" smtClean="0">
                <a:solidFill>
                  <a:srgbClr val="002060"/>
                </a:solidFill>
              </a:rPr>
              <a:t>NO tengo </a:t>
            </a:r>
            <a:r>
              <a:rPr lang="es-AR" sz="1100" i="1" dirty="0"/>
              <a:t>la misma cantidad de </a:t>
            </a:r>
            <a:r>
              <a:rPr lang="es-AR" sz="1100" i="1" dirty="0" smtClean="0"/>
              <a:t>átomos </a:t>
            </a:r>
            <a:r>
              <a:rPr lang="es-AR" sz="1100" i="1" dirty="0"/>
              <a:t>de </a:t>
            </a:r>
            <a:r>
              <a:rPr lang="es-AR" sz="1100" i="1" dirty="0" smtClean="0"/>
              <a:t>B </a:t>
            </a:r>
            <a:r>
              <a:rPr lang="es-AR" sz="1100" i="1" dirty="0" smtClean="0"/>
              <a:t>y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, </a:t>
            </a:r>
            <a:r>
              <a:rPr lang="es-AR" sz="1100" i="1" dirty="0"/>
              <a:t>para lo </a:t>
            </a:r>
            <a:r>
              <a:rPr lang="es-AR" sz="1100" b="1" i="1" u="sng" dirty="0"/>
              <a:t>cual debo </a:t>
            </a:r>
            <a:r>
              <a:rPr lang="es-AR" sz="1100" b="1" i="1" u="sng" dirty="0" smtClean="0"/>
              <a:t>colocar un Coeficiente </a:t>
            </a:r>
            <a:r>
              <a:rPr lang="es-AR" sz="1100" b="1" i="1" u="sng" dirty="0" smtClean="0"/>
              <a:t>4 </a:t>
            </a:r>
            <a:r>
              <a:rPr lang="es-AR" sz="1100" b="1" i="1" u="sng" dirty="0" smtClean="0"/>
              <a:t>delante del </a:t>
            </a:r>
            <a:r>
              <a:rPr lang="es-AR" sz="1100" b="1" i="1" u="sng" dirty="0" smtClean="0"/>
              <a:t>B </a:t>
            </a:r>
            <a:r>
              <a:rPr lang="es-AR" sz="1100" b="1" i="1" u="sng" smtClean="0"/>
              <a:t>y3 delante del O</a:t>
            </a:r>
            <a:r>
              <a:rPr lang="es-AR" sz="1100" b="1" i="1" u="sng" baseline="-25000" smtClean="0"/>
              <a:t>2</a:t>
            </a:r>
            <a:r>
              <a:rPr lang="es-AR" sz="1100" b="1" i="1" u="sng" smtClean="0"/>
              <a:t>  </a:t>
            </a:r>
            <a:r>
              <a:rPr lang="es-AR" sz="1100" i="1" dirty="0" smtClean="0"/>
              <a:t>en los reactivos </a:t>
            </a:r>
            <a:r>
              <a:rPr lang="es-AR" sz="1100" i="1" smtClean="0"/>
              <a:t>= </a:t>
            </a:r>
            <a:r>
              <a:rPr lang="es-AR" sz="1100" i="1" smtClean="0"/>
              <a:t>4B +6O</a:t>
            </a:r>
            <a:r>
              <a:rPr lang="es-AR" sz="1100" i="1" baseline="-25000" smtClean="0"/>
              <a:t>  </a:t>
            </a:r>
            <a:r>
              <a:rPr lang="es-AR" sz="1100" i="1" smtClean="0"/>
              <a:t> </a:t>
            </a:r>
            <a:r>
              <a:rPr lang="es-AR" sz="1100" i="1" dirty="0" smtClean="0"/>
              <a:t>“Realizo la multiplicación correspondientes con los subíndices(en este ejemplo el coeficiente </a:t>
            </a:r>
            <a:r>
              <a:rPr lang="es-AR" sz="1100" i="1" smtClean="0"/>
              <a:t>del </a:t>
            </a:r>
            <a:r>
              <a:rPr lang="es-AR" sz="1100" i="1" smtClean="0"/>
              <a:t>B </a:t>
            </a:r>
            <a:r>
              <a:rPr lang="es-AR" sz="1100" i="1" smtClean="0"/>
              <a:t>es </a:t>
            </a:r>
            <a:r>
              <a:rPr lang="es-AR" sz="1100" i="1" smtClean="0"/>
              <a:t>4 </a:t>
            </a:r>
            <a:r>
              <a:rPr lang="es-AR" sz="1100" i="1" dirty="0" smtClean="0"/>
              <a:t>y Coeficiente del O</a:t>
            </a:r>
            <a:r>
              <a:rPr lang="es-AR" sz="1100" i="1" baseline="-25000" dirty="0" smtClean="0"/>
              <a:t>2</a:t>
            </a:r>
            <a:r>
              <a:rPr lang="es-AR" sz="1100" i="1" dirty="0" smtClean="0"/>
              <a:t> </a:t>
            </a:r>
            <a:r>
              <a:rPr lang="es-AR" sz="1100" i="1" smtClean="0"/>
              <a:t>es </a:t>
            </a:r>
            <a:r>
              <a:rPr lang="es-AR" sz="1100" i="1" smtClean="0"/>
              <a:t>3* </a:t>
            </a:r>
            <a:r>
              <a:rPr lang="es-AR" sz="1100" i="1" dirty="0" smtClean="0"/>
              <a:t>”</a:t>
            </a:r>
            <a:r>
              <a:rPr lang="es-AR" sz="1100" i="1" baseline="-25000" dirty="0" smtClean="0"/>
              <a:t>  </a:t>
            </a:r>
            <a:r>
              <a:rPr lang="es-AR" sz="1100" i="1" dirty="0" smtClean="0"/>
              <a:t>, </a:t>
            </a:r>
            <a:r>
              <a:rPr lang="es-AR" sz="1100" b="1" i="1" u="sng" dirty="0"/>
              <a:t>entonces tengo</a:t>
            </a:r>
            <a:r>
              <a:rPr lang="es-AR" sz="1100" b="1" i="1" u="sng" baseline="-25000" dirty="0"/>
              <a:t> </a:t>
            </a:r>
            <a:r>
              <a:rPr lang="es-AR" sz="1100" b="1" i="1" u="sng" dirty="0"/>
              <a:t>la ecuación balanceada ó </a:t>
            </a:r>
            <a:r>
              <a:rPr lang="es-AR" sz="1100" b="1" i="1" u="sng" dirty="0" smtClean="0"/>
              <a:t>equilibrada</a:t>
            </a:r>
            <a:endParaRPr lang="es-A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uadroTexto 31"/>
          <p:cNvSpPr txBox="1"/>
          <p:nvPr/>
        </p:nvSpPr>
        <p:spPr>
          <a:xfrm>
            <a:off x="134162" y="4183836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s-AR" sz="1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                              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3" name="Conector recto de flecha 32"/>
          <p:cNvCxnSpPr/>
          <p:nvPr/>
        </p:nvCxnSpPr>
        <p:spPr>
          <a:xfrm>
            <a:off x="1164820" y="4304840"/>
            <a:ext cx="591670" cy="0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-5630" y="4461441"/>
            <a:ext cx="5936319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/>
              <a:t>3ro</a:t>
            </a:r>
            <a:r>
              <a:rPr lang="es-AR" sz="1100" dirty="0" smtClean="0"/>
              <a:t>.</a:t>
            </a:r>
            <a:r>
              <a:rPr lang="es-AR" sz="1100" u="sng" dirty="0" smtClean="0"/>
              <a:t>Verificacion</a:t>
            </a:r>
            <a:r>
              <a:rPr lang="es-AR" sz="1100" u="sng" dirty="0"/>
              <a:t>:</a:t>
            </a:r>
            <a:r>
              <a:rPr lang="es-AR" sz="1100" dirty="0"/>
              <a:t> se realiza la verificación de la cantidad de átomos de  ambos </a:t>
            </a:r>
            <a:r>
              <a:rPr lang="es-AR" sz="1100" dirty="0" smtClean="0"/>
              <a:t>lados sean iguales</a:t>
            </a:r>
            <a:endParaRPr lang="es-AR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CuadroTexto 35"/>
          <p:cNvSpPr txBox="1"/>
          <p:nvPr/>
        </p:nvSpPr>
        <p:spPr>
          <a:xfrm>
            <a:off x="429997" y="4739143"/>
            <a:ext cx="255494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6O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4B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4B</a:t>
            </a:r>
            <a:endParaRPr lang="es-AR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208932" y="4821934"/>
            <a:ext cx="3146606" cy="26161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u="sng" dirty="0" smtClean="0">
                <a:solidFill>
                  <a:schemeClr val="bg1"/>
                </a:solidFill>
              </a:rPr>
              <a:t>Nomenclatura </a:t>
            </a:r>
            <a:r>
              <a:rPr lang="es-AR" sz="1100" b="1" u="sng" dirty="0">
                <a:solidFill>
                  <a:schemeClr val="bg1"/>
                </a:solidFill>
              </a:rPr>
              <a:t>de los Óxidos </a:t>
            </a:r>
            <a:r>
              <a:rPr lang="es-AR" sz="1100" b="1" u="sng" dirty="0" smtClean="0">
                <a:solidFill>
                  <a:schemeClr val="bg1"/>
                </a:solidFill>
              </a:rPr>
              <a:t>Ácidos o Anhídridos</a:t>
            </a:r>
            <a:endParaRPr lang="es-AR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CuadroTexto 37"/>
          <p:cNvSpPr txBox="1"/>
          <p:nvPr/>
        </p:nvSpPr>
        <p:spPr>
          <a:xfrm>
            <a:off x="230258" y="5152350"/>
            <a:ext cx="10406923" cy="600164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chemeClr val="bg1"/>
                </a:solidFill>
              </a:rPr>
              <a:t>Tradicional</a:t>
            </a:r>
            <a:r>
              <a:rPr lang="es-AR" sz="1100" b="1" dirty="0">
                <a:solidFill>
                  <a:schemeClr val="bg1"/>
                </a:solidFill>
              </a:rPr>
              <a:t>: </a:t>
            </a:r>
          </a:p>
          <a:p>
            <a:r>
              <a:rPr lang="es-AR" sz="1100" b="1" dirty="0">
                <a:solidFill>
                  <a:schemeClr val="bg1"/>
                </a:solidFill>
              </a:rPr>
              <a:t>          a</a:t>
            </a:r>
            <a:r>
              <a:rPr lang="es-AR" sz="1100" b="1" dirty="0" smtClean="0">
                <a:solidFill>
                  <a:schemeClr val="bg1"/>
                </a:solidFill>
              </a:rPr>
              <a:t>)-</a:t>
            </a:r>
            <a:r>
              <a:rPr lang="es-AR" sz="1100" dirty="0" smtClean="0">
                <a:solidFill>
                  <a:schemeClr val="bg1"/>
                </a:solidFill>
              </a:rPr>
              <a:t>Si </a:t>
            </a:r>
            <a:r>
              <a:rPr lang="es-AR" sz="1100" dirty="0">
                <a:solidFill>
                  <a:schemeClr val="bg1"/>
                </a:solidFill>
              </a:rPr>
              <a:t>el NO METAL  que forma el óxido ácido tiene un solo número de valencia se añade a éste la terminación ICO.</a:t>
            </a:r>
          </a:p>
          <a:p>
            <a:endParaRPr lang="es-AR" sz="11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483898" y="6133408"/>
            <a:ext cx="255494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Anhídrido 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BorICO  B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s-AR" sz="1100" b="1" baseline="-25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s-AR" sz="11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73"/>
          <p:cNvSpPr>
            <a:spLocks noChangeArrowheads="1"/>
          </p:cNvSpPr>
          <p:nvPr/>
        </p:nvSpPr>
        <p:spPr bwMode="auto">
          <a:xfrm>
            <a:off x="8766361" y="496214"/>
            <a:ext cx="1714500" cy="457200"/>
          </a:xfrm>
          <a:prstGeom prst="rect">
            <a:avLst/>
          </a:prstGeom>
          <a:solidFill>
            <a:srgbClr val="CCFFCC"/>
          </a:solidFill>
          <a:ln w="9525">
            <a:solidFill>
              <a:srgbClr val="99CC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METAL</a:t>
            </a:r>
          </a:p>
        </p:txBody>
      </p:sp>
      <p:sp>
        <p:nvSpPr>
          <p:cNvPr id="39" name="Rectangle 74"/>
          <p:cNvSpPr>
            <a:spLocks noChangeArrowheads="1"/>
          </p:cNvSpPr>
          <p:nvPr/>
        </p:nvSpPr>
        <p:spPr bwMode="auto">
          <a:xfrm>
            <a:off x="10029947" y="1454261"/>
            <a:ext cx="1828800" cy="501015"/>
          </a:xfrm>
          <a:prstGeom prst="rect">
            <a:avLst/>
          </a:prstGeom>
          <a:gradFill rotWithShape="1">
            <a:gsLst>
              <a:gs pos="0">
                <a:srgbClr val="CCFF66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66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ÓXIDO ÁCIDO </a:t>
            </a:r>
          </a:p>
          <a:p>
            <a:pPr algn="ctr">
              <a:spcAft>
                <a:spcPts val="0"/>
              </a:spcAft>
            </a:pPr>
            <a:r>
              <a:rPr lang="es-AR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Ó ANHIDRIDO</a:t>
            </a: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2" grpId="0" animBg="1"/>
      <p:bldP spid="2" grpId="0" animBg="1"/>
      <p:bldP spid="6" grpId="0"/>
      <p:bldP spid="8" grpId="0" animBg="1"/>
      <p:bldP spid="9" grpId="0" animBg="1"/>
      <p:bldP spid="10" grpId="0" animBg="1"/>
      <p:bldP spid="11" grpId="0" animBg="1"/>
      <p:bldP spid="14" grpId="0"/>
      <p:bldP spid="15" grpId="0"/>
      <p:bldP spid="16" grpId="0"/>
      <p:bldP spid="18" grpId="0" animBg="1"/>
      <p:bldP spid="22" grpId="0" animBg="1"/>
      <p:bldP spid="30" grpId="0"/>
      <p:bldP spid="31" grpId="0" animBg="1"/>
      <p:bldP spid="32" grpId="0"/>
      <p:bldP spid="35" grpId="0" animBg="1"/>
      <p:bldP spid="36" grpId="0"/>
      <p:bldP spid="37" grpId="0" animBg="1"/>
      <p:bldP spid="38" grpId="0" animBg="1"/>
      <p:bldP spid="41" grpId="0"/>
      <p:bldP spid="34" grpId="0" animBg="1"/>
      <p:bldP spid="39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306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51</cp:revision>
  <dcterms:created xsi:type="dcterms:W3CDTF">2020-08-21T15:05:12Z</dcterms:created>
  <dcterms:modified xsi:type="dcterms:W3CDTF">2020-09-02T22:01:25Z</dcterms:modified>
</cp:coreProperties>
</file>