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8" d="100"/>
          <a:sy n="68" d="100"/>
        </p:scale>
        <p:origin x="816"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C764DE79-268F-4C1A-8933-263129D2AF90}" type="datetimeFigureOut">
              <a:rPr lang="en-US" dirty="0"/>
              <a:t>9/15/2025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9/15/2025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9/15/2025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9/15/2025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4DE79-268F-4C1A-8933-263129D2AF90}" type="datetimeFigureOut">
              <a:rPr lang="en-US" dirty="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C764DE79-268F-4C1A-8933-263129D2AF90}" type="datetimeFigureOut">
              <a:rPr lang="en-US" dirty="0"/>
              <a:t>9/15/2025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64DE79-268F-4C1A-8933-263129D2AF90}" type="datetimeFigureOut">
              <a:rPr lang="en-US" dirty="0"/>
              <a:t>9/15/2025</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48F63A3B-78C7-47BE-AE5E-E10140E04643}" type="slidenum">
              <a:rPr lang="en-US" dirty="0"/>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2C13D78-1226-FE53-3027-CC695A109052}"/>
              </a:ext>
            </a:extLst>
          </p:cNvPr>
          <p:cNvSpPr>
            <a:spLocks noGrp="1"/>
          </p:cNvSpPr>
          <p:nvPr>
            <p:ph type="ctrTitle"/>
          </p:nvPr>
        </p:nvSpPr>
        <p:spPr>
          <a:xfrm>
            <a:off x="1524000" y="1445342"/>
            <a:ext cx="9144000" cy="5147187"/>
          </a:xfrm>
        </p:spPr>
        <p:txBody>
          <a:bodyPr>
            <a:normAutofit fontScale="90000"/>
          </a:bodyPr>
          <a:lstStyle/>
          <a:p>
            <a:r>
              <a:rPr lang="es-AR" sz="3600" b="1" dirty="0">
                <a:latin typeface="Arial" panose="020B0604020202020204" pitchFamily="34" charset="0"/>
                <a:cs typeface="Arial" panose="020B0604020202020204" pitchFamily="34" charset="0"/>
              </a:rPr>
              <a:t>Glándulas Endocrinas</a:t>
            </a:r>
            <a:r>
              <a:rPr lang="es-AR" sz="3600" dirty="0">
                <a:latin typeface="Arial" panose="020B0604020202020204" pitchFamily="34" charset="0"/>
                <a:cs typeface="Arial" panose="020B0604020202020204" pitchFamily="34" charset="0"/>
              </a:rPr>
              <a:t>:</a:t>
            </a:r>
            <a:br>
              <a:rPr lang="es-AR" sz="3600" dirty="0">
                <a:latin typeface="Arial" panose="020B0604020202020204" pitchFamily="34" charset="0"/>
                <a:cs typeface="Arial" panose="020B0604020202020204" pitchFamily="34" charset="0"/>
              </a:rPr>
            </a:br>
            <a:r>
              <a:rPr lang="es-AR" sz="3600" dirty="0">
                <a:latin typeface="Arial" panose="020B0604020202020204" pitchFamily="34" charset="0"/>
                <a:cs typeface="Arial" panose="020B0604020202020204" pitchFamily="34" charset="0"/>
              </a:rPr>
              <a:t>Son órganos que producen y liberan hormonas directamente en el torrente sanguíneo, las cuales actúan como mensajeros químicos para regular funciones corporales esenciales como el crecimiento, el metabolismo y la reproducción.</a:t>
            </a:r>
            <a:br>
              <a:rPr lang="es-AR" sz="3600" dirty="0">
                <a:latin typeface="Arial" panose="020B0604020202020204" pitchFamily="34" charset="0"/>
                <a:cs typeface="Arial" panose="020B0604020202020204" pitchFamily="34" charset="0"/>
              </a:rPr>
            </a:br>
            <a:r>
              <a:rPr lang="es-AR" sz="3600" dirty="0">
                <a:latin typeface="Arial" panose="020B0604020202020204" pitchFamily="34" charset="0"/>
                <a:cs typeface="Arial" panose="020B0604020202020204" pitchFamily="34" charset="0"/>
              </a:rPr>
              <a:t>Estas hormonas viajan por la sangre hasta tejidos y órganos específicos, donde desencadenan procesos químicos que controlan el correcto funcionamiento del cuerpo.</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endParaRPr lang="es-AR" sz="3200" dirty="0">
              <a:latin typeface="Arial" panose="020B0604020202020204" pitchFamily="34" charset="0"/>
              <a:cs typeface="Arial" panose="020B0604020202020204" pitchFamily="34" charset="0"/>
            </a:endParaRPr>
          </a:p>
        </p:txBody>
      </p:sp>
      <p:sp>
        <p:nvSpPr>
          <p:cNvPr id="3" name="Subtítulo 2">
            <a:extLst>
              <a:ext uri="{FF2B5EF4-FFF2-40B4-BE49-F238E27FC236}">
                <a16:creationId xmlns:a16="http://schemas.microsoft.com/office/drawing/2014/main" id="{11F09FFF-156D-C7B5-ED6A-E1D9884672EC}"/>
              </a:ext>
            </a:extLst>
          </p:cNvPr>
          <p:cNvSpPr>
            <a:spLocks noGrp="1"/>
          </p:cNvSpPr>
          <p:nvPr>
            <p:ph type="subTitle" idx="1"/>
          </p:nvPr>
        </p:nvSpPr>
        <p:spPr>
          <a:xfrm flipV="1">
            <a:off x="1524000" y="7138218"/>
            <a:ext cx="9144000" cy="162233"/>
          </a:xfrm>
        </p:spPr>
        <p:txBody>
          <a:bodyPr>
            <a:normAutofit fontScale="25000" lnSpcReduction="20000"/>
          </a:bodyPr>
          <a:lstStyle/>
          <a:p>
            <a:endParaRPr lang="es-AR" dirty="0"/>
          </a:p>
        </p:txBody>
      </p:sp>
    </p:spTree>
    <p:extLst>
      <p:ext uri="{BB962C8B-B14F-4D97-AF65-F5344CB8AC3E}">
        <p14:creationId xmlns:p14="http://schemas.microsoft.com/office/powerpoint/2010/main" val="11261023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F1756A0B-C9AB-4500-4FA2-5FF88B8D4126}"/>
              </a:ext>
            </a:extLst>
          </p:cNvPr>
          <p:cNvPicPr>
            <a:picLocks noChangeAspect="1"/>
          </p:cNvPicPr>
          <p:nvPr/>
        </p:nvPicPr>
        <p:blipFill>
          <a:blip r:embed="rId2"/>
          <a:stretch>
            <a:fillRect/>
          </a:stretch>
        </p:blipFill>
        <p:spPr>
          <a:xfrm>
            <a:off x="1651000" y="742950"/>
            <a:ext cx="8890000" cy="5372100"/>
          </a:xfrm>
          <a:prstGeom prst="rect">
            <a:avLst/>
          </a:prstGeom>
        </p:spPr>
      </p:pic>
    </p:spTree>
    <p:extLst>
      <p:ext uri="{BB962C8B-B14F-4D97-AF65-F5344CB8AC3E}">
        <p14:creationId xmlns:p14="http://schemas.microsoft.com/office/powerpoint/2010/main" val="9199157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Imagen 2">
            <a:extLst>
              <a:ext uri="{FF2B5EF4-FFF2-40B4-BE49-F238E27FC236}">
                <a16:creationId xmlns:a16="http://schemas.microsoft.com/office/drawing/2014/main" id="{4065FBD3-FDA2-A6CF-051F-FDD2E22938A7}"/>
              </a:ext>
            </a:extLst>
          </p:cNvPr>
          <p:cNvPicPr>
            <a:picLocks noChangeAspect="1"/>
          </p:cNvPicPr>
          <p:nvPr/>
        </p:nvPicPr>
        <p:blipFill>
          <a:blip r:embed="rId2"/>
          <a:stretch>
            <a:fillRect/>
          </a:stretch>
        </p:blipFill>
        <p:spPr>
          <a:xfrm>
            <a:off x="2315498" y="383458"/>
            <a:ext cx="7669160" cy="5958348"/>
          </a:xfrm>
          <a:prstGeom prst="rect">
            <a:avLst/>
          </a:prstGeom>
        </p:spPr>
      </p:pic>
    </p:spTree>
    <p:extLst>
      <p:ext uri="{BB962C8B-B14F-4D97-AF65-F5344CB8AC3E}">
        <p14:creationId xmlns:p14="http://schemas.microsoft.com/office/powerpoint/2010/main" val="32092709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E94C481-9EFD-F385-792B-971635547CDB}"/>
              </a:ext>
            </a:extLst>
          </p:cNvPr>
          <p:cNvSpPr>
            <a:spLocks noGrp="1"/>
          </p:cNvSpPr>
          <p:nvPr>
            <p:ph type="title"/>
          </p:nvPr>
        </p:nvSpPr>
        <p:spPr>
          <a:xfrm>
            <a:off x="838200" y="365125"/>
            <a:ext cx="10515600" cy="5947185"/>
          </a:xfrm>
        </p:spPr>
        <p:txBody>
          <a:bodyPr>
            <a:normAutofit/>
          </a:bodyPr>
          <a:lstStyle/>
          <a:p>
            <a:pPr algn="ctr"/>
            <a:r>
              <a:rPr lang="es-AR" sz="3200" b="1" dirty="0">
                <a:latin typeface="Arial" panose="020B0604020202020204" pitchFamily="34" charset="0"/>
                <a:cs typeface="Arial" panose="020B0604020202020204" pitchFamily="34" charset="0"/>
              </a:rPr>
              <a:t>Hormonas:</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Son los productos principales de las glándulas endocrinas, son sustancias químicas con funciones especificas que actúan como mensajeros para iniciar procesos en otras células.</a:t>
            </a: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Torrente Sanguíneo: </a:t>
            </a:r>
            <a:r>
              <a:rPr lang="es-AR" sz="3200" dirty="0">
                <a:latin typeface="Arial" panose="020B0604020202020204" pitchFamily="34" charset="0"/>
                <a:cs typeface="Arial" panose="020B0604020202020204" pitchFamily="34" charset="0"/>
              </a:rPr>
              <a:t>Las hormonas se liberan directamente en la sangre para ser transportadas a través del cuerpo.</a:t>
            </a: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Células Diana: </a:t>
            </a:r>
            <a:r>
              <a:rPr lang="es-AR" sz="3200" dirty="0">
                <a:latin typeface="Arial" panose="020B0604020202020204" pitchFamily="34" charset="0"/>
                <a:cs typeface="Arial" panose="020B0604020202020204" pitchFamily="34" charset="0"/>
              </a:rPr>
              <a:t>Las hormonas actúan sobre células y tejidos específicos llamado células diana, los cuales tienen receptores que se unen a la hormona, desencadenando una respuesta.</a:t>
            </a: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390297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543783-DA3F-8F13-21F1-EC7EBD29FA3C}"/>
              </a:ext>
            </a:extLst>
          </p:cNvPr>
          <p:cNvSpPr>
            <a:spLocks noGrp="1"/>
          </p:cNvSpPr>
          <p:nvPr>
            <p:ph type="title"/>
          </p:nvPr>
        </p:nvSpPr>
        <p:spPr>
          <a:xfrm>
            <a:off x="838200" y="365124"/>
            <a:ext cx="10515600" cy="5519482"/>
          </a:xfrm>
        </p:spPr>
        <p:txBody>
          <a:bodyPr>
            <a:normAutofit/>
          </a:bodyPr>
          <a:lstStyle/>
          <a:p>
            <a:pPr algn="ctr"/>
            <a:r>
              <a:rPr lang="es-AR" sz="3200" b="1" dirty="0">
                <a:latin typeface="Arial" panose="020B0604020202020204" pitchFamily="34" charset="0"/>
                <a:cs typeface="Arial" panose="020B0604020202020204" pitchFamily="34" charset="0"/>
              </a:rPr>
              <a:t>Función Principal</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Las glándulas endocrinas regulan funciones vitales del cuerpo , incluyendo:</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Crecimiento y Desarrollo</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Metabolismo Energético ( la tasa de la actividad química del cuerpo)</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Funciones Reproductivas</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Control del Niveles de azúcar en sangre,</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 Respuesta al Estrés.</a:t>
            </a: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510695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F6FB321-F958-4E9F-EC78-4C690DA60544}"/>
              </a:ext>
            </a:extLst>
          </p:cNvPr>
          <p:cNvSpPr>
            <a:spLocks noGrp="1"/>
          </p:cNvSpPr>
          <p:nvPr>
            <p:ph type="title"/>
          </p:nvPr>
        </p:nvSpPr>
        <p:spPr>
          <a:xfrm>
            <a:off x="838200" y="365124"/>
            <a:ext cx="10515600" cy="5548979"/>
          </a:xfrm>
        </p:spPr>
        <p:txBody>
          <a:bodyPr>
            <a:noAutofit/>
          </a:bodyPr>
          <a:lstStyle/>
          <a:p>
            <a:pPr algn="ctr"/>
            <a:r>
              <a:rPr lang="es-AR" sz="3200" b="1" dirty="0">
                <a:latin typeface="Arial" panose="020B0604020202020204" pitchFamily="34" charset="0"/>
                <a:cs typeface="Arial" panose="020B0604020202020204" pitchFamily="34" charset="0"/>
              </a:rPr>
              <a:t>Hipófisis</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La hipófisis o glándula pituitaria: Es una pequeña glándula endocrina, del tamaño de un guisante, ubicada en la base del cerebro dentro de una estructura ósea llamada </a:t>
            </a:r>
            <a:r>
              <a:rPr lang="es-AR" sz="3200" b="1" dirty="0">
                <a:latin typeface="Arial" panose="020B0604020202020204" pitchFamily="34" charset="0"/>
                <a:cs typeface="Arial" panose="020B0604020202020204" pitchFamily="34" charset="0"/>
              </a:rPr>
              <a:t>silla turca</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Esta conectada al hipotálamo mediante el tallo hipofisiario. Anatómicamente, se divide en dos lóbulos: </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El lóbulo anterior ( adenohipófisis), que produce y secreta hormonas, y el lóbulo posterior( neurohipófisis), que almacena y libera hormonas producidas en el hipotálamo</a:t>
            </a: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916811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52E303F-DB63-B88B-0949-5F8CBB28073F}"/>
              </a:ext>
            </a:extLst>
          </p:cNvPr>
          <p:cNvSpPr>
            <a:spLocks noGrp="1"/>
          </p:cNvSpPr>
          <p:nvPr>
            <p:ph type="title"/>
          </p:nvPr>
        </p:nvSpPr>
        <p:spPr>
          <a:xfrm>
            <a:off x="838200" y="365124"/>
            <a:ext cx="10515600" cy="5430991"/>
          </a:xfrm>
        </p:spPr>
        <p:txBody>
          <a:bodyPr>
            <a:normAutofit/>
          </a:bodyPr>
          <a:lstStyle/>
          <a:p>
            <a:pPr algn="ctr"/>
            <a:r>
              <a:rPr lang="es-AR" sz="3200" b="1" dirty="0">
                <a:latin typeface="Arial" panose="020B0604020202020204" pitchFamily="34" charset="0"/>
                <a:cs typeface="Arial" panose="020B0604020202020204" pitchFamily="34" charset="0"/>
              </a:rPr>
              <a:t>Ubicación y Estructura</a:t>
            </a: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Silla Turca:</a:t>
            </a:r>
            <a:r>
              <a:rPr lang="es-AR" sz="3200" dirty="0">
                <a:latin typeface="Arial" panose="020B0604020202020204" pitchFamily="34" charset="0"/>
                <a:cs typeface="Arial" panose="020B0604020202020204" pitchFamily="34" charset="0"/>
              </a:rPr>
              <a:t> La hipófisis se encuentra alojada en una depresión ósea en la base del cráneo llamada silla turca , parte del hueso esfenoides, que la protege.</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Tallo Hipofisario( Infundíbulo) </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Es el conducto que une el hipotálamo, una región del cerebro, con la hipófisis. Este tallo contiene vasos sanguíneos y nervios que facilitan la comunicación entre el hipotálamo y la hipófisis.</a:t>
            </a:r>
            <a:br>
              <a:rPr lang="es-AR" sz="3200" b="1"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204883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8A8AA7E-FE39-13B9-DE5D-34DF9875EFF3}"/>
              </a:ext>
            </a:extLst>
          </p:cNvPr>
          <p:cNvSpPr>
            <a:spLocks noGrp="1"/>
          </p:cNvSpPr>
          <p:nvPr>
            <p:ph type="title"/>
          </p:nvPr>
        </p:nvSpPr>
        <p:spPr>
          <a:xfrm>
            <a:off x="838200" y="365125"/>
            <a:ext cx="10515600" cy="5357249"/>
          </a:xfrm>
        </p:spPr>
        <p:txBody>
          <a:bodyPr>
            <a:normAutofit/>
          </a:bodyPr>
          <a:lstStyle/>
          <a:p>
            <a:pPr algn="ctr"/>
            <a:r>
              <a:rPr lang="es-AR" sz="3200" b="1" dirty="0">
                <a:latin typeface="Arial" panose="020B0604020202020204" pitchFamily="34" charset="0"/>
                <a:cs typeface="Arial" panose="020B0604020202020204" pitchFamily="34" charset="0"/>
              </a:rPr>
              <a:t>Lóbulos de la Hipófisis:</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La hipófisis se compone de dos partes principales con diferentes orígenes y funciones:</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Hipófisis Anterior ( Adenohipófisis): </a:t>
            </a:r>
            <a:br>
              <a:rPr lang="es-AR" sz="3200" b="1"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a:t>
            </a:r>
            <a:r>
              <a:rPr lang="es-AR" sz="3200" dirty="0">
                <a:latin typeface="Arial" panose="020B0604020202020204" pitchFamily="34" charset="0"/>
                <a:cs typeface="Arial" panose="020B0604020202020204" pitchFamily="34" charset="0"/>
              </a:rPr>
              <a:t>Es el lóbulo mas grande.</a:t>
            </a:r>
            <a:br>
              <a:rPr lang="es-AR" sz="3200"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-Se encarga de producir y secretar la mayoría de las hormonas hipofisarias, como la hormona del crecimiento ( GH), la ACTCH, FSH, LH, TSH y la Prolactina.</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90423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7D70B69-BEA3-3D2C-E585-F0787C40E9CC}"/>
              </a:ext>
            </a:extLst>
          </p:cNvPr>
          <p:cNvSpPr>
            <a:spLocks noGrp="1"/>
          </p:cNvSpPr>
          <p:nvPr>
            <p:ph type="title"/>
          </p:nvPr>
        </p:nvSpPr>
        <p:spPr>
          <a:xfrm>
            <a:off x="838200" y="365125"/>
            <a:ext cx="10515600" cy="5991430"/>
          </a:xfrm>
        </p:spPr>
        <p:txBody>
          <a:bodyPr>
            <a:normAutofit/>
          </a:bodyPr>
          <a:lstStyle/>
          <a:p>
            <a:pPr algn="ctr"/>
            <a:r>
              <a:rPr lang="es-AR" sz="3200" b="1" dirty="0">
                <a:latin typeface="Arial" panose="020B0604020202020204" pitchFamily="34" charset="0"/>
                <a:cs typeface="Arial" panose="020B0604020202020204" pitchFamily="34" charset="0"/>
              </a:rPr>
              <a:t>Hipófisis  Posterior( Neurohipófisis)</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Este lóbulo no produce hormonas , sino que almacena y libera dos hormonas producidas en el hipotálamo: la hormona Antidiurética ( ADH o Vasopresina) y la Oxitocina.</a:t>
            </a:r>
            <a:br>
              <a:rPr lang="es-AR" sz="3200" dirty="0">
                <a:latin typeface="Arial" panose="020B0604020202020204" pitchFamily="34" charset="0"/>
                <a:cs typeface="Arial" panose="020B0604020202020204" pitchFamily="34" charset="0"/>
              </a:rPr>
            </a:br>
            <a:br>
              <a:rPr lang="es-AR" sz="3200" dirty="0">
                <a:latin typeface="Arial" panose="020B0604020202020204" pitchFamily="34" charset="0"/>
                <a:cs typeface="Arial" panose="020B0604020202020204" pitchFamily="34" charset="0"/>
              </a:rPr>
            </a:br>
            <a:r>
              <a:rPr lang="es-AR" sz="3200" b="1" dirty="0">
                <a:latin typeface="Arial" panose="020B0604020202020204" pitchFamily="34" charset="0"/>
                <a:cs typeface="Arial" panose="020B0604020202020204" pitchFamily="34" charset="0"/>
              </a:rPr>
              <a:t>Relación con el Hipotálamo</a:t>
            </a:r>
            <a:br>
              <a:rPr lang="es-AR" sz="3200" b="1" dirty="0">
                <a:latin typeface="Arial" panose="020B0604020202020204" pitchFamily="34" charset="0"/>
                <a:cs typeface="Arial" panose="020B0604020202020204" pitchFamily="34" charset="0"/>
              </a:rPr>
            </a:br>
            <a:r>
              <a:rPr lang="es-AR" sz="3200" dirty="0">
                <a:latin typeface="Arial" panose="020B0604020202020204" pitchFamily="34" charset="0"/>
                <a:cs typeface="Arial" panose="020B0604020202020204" pitchFamily="34" charset="0"/>
              </a:rPr>
              <a:t>El hipotálamo controla la función de la hipófisis de dos manera:</a:t>
            </a:r>
            <a:br>
              <a:rPr lang="es-AR" sz="3200" dirty="0">
                <a:latin typeface="Arial" panose="020B0604020202020204" pitchFamily="34" charset="0"/>
                <a:cs typeface="Arial" panose="020B0604020202020204" pitchFamily="34" charset="0"/>
              </a:rPr>
            </a:br>
            <a:endParaRPr lang="es-AR" sz="32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3860483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744602-7AD9-C685-D09B-9EAAC55BF853}"/>
              </a:ext>
            </a:extLst>
          </p:cNvPr>
          <p:cNvSpPr>
            <a:spLocks noGrp="1"/>
          </p:cNvSpPr>
          <p:nvPr>
            <p:ph type="title"/>
          </p:nvPr>
        </p:nvSpPr>
        <p:spPr>
          <a:xfrm>
            <a:off x="838200" y="365125"/>
            <a:ext cx="10515600" cy="4841056"/>
          </a:xfrm>
        </p:spPr>
        <p:txBody>
          <a:bodyPr>
            <a:normAutofit/>
          </a:bodyPr>
          <a:lstStyle/>
          <a:p>
            <a:pPr algn="ctr"/>
            <a:r>
              <a:rPr lang="es-AR" sz="3200" dirty="0">
                <a:latin typeface="Arial" panose="020B0604020202020204" pitchFamily="34" charset="0"/>
                <a:cs typeface="Arial" panose="020B0604020202020204" pitchFamily="34" charset="0"/>
              </a:rPr>
              <a:t>- </a:t>
            </a:r>
            <a:r>
              <a:rPr lang="es-AR" sz="3600" dirty="0">
                <a:latin typeface="Arial" panose="020B0604020202020204" pitchFamily="34" charset="0"/>
                <a:cs typeface="Arial" panose="020B0604020202020204" pitchFamily="34" charset="0"/>
              </a:rPr>
              <a:t>A través del tallo hipofisario, el hipotálamo produce hormonas liberadoras o inhibidoras que controlan la secreción hormonal de la adenohipófisis.</a:t>
            </a:r>
            <a:br>
              <a:rPr lang="es-AR" sz="3600" dirty="0">
                <a:latin typeface="Arial" panose="020B0604020202020204" pitchFamily="34" charset="0"/>
                <a:cs typeface="Arial" panose="020B0604020202020204" pitchFamily="34" charset="0"/>
              </a:rPr>
            </a:br>
            <a:br>
              <a:rPr lang="es-AR" sz="3600" dirty="0">
                <a:latin typeface="Arial" panose="020B0604020202020204" pitchFamily="34" charset="0"/>
                <a:cs typeface="Arial" panose="020B0604020202020204" pitchFamily="34" charset="0"/>
              </a:rPr>
            </a:br>
            <a:r>
              <a:rPr lang="es-AR" sz="3600" dirty="0">
                <a:latin typeface="Arial" panose="020B0604020202020204" pitchFamily="34" charset="0"/>
                <a:cs typeface="Arial" panose="020B0604020202020204" pitchFamily="34" charset="0"/>
              </a:rPr>
              <a:t>Las hormonas producidas en el hipotálamo ( ADH y la Oxitocina) son liberadas directamente desde la neurohipófisis</a:t>
            </a:r>
            <a:r>
              <a:rPr lang="es-AR" sz="32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907915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17915C-C9FD-EF7B-3B74-9DE123B778A9}"/>
              </a:ext>
            </a:extLst>
          </p:cNvPr>
          <p:cNvSpPr>
            <a:spLocks noGrp="1"/>
          </p:cNvSpPr>
          <p:nvPr>
            <p:ph type="title"/>
          </p:nvPr>
        </p:nvSpPr>
        <p:spPr>
          <a:xfrm>
            <a:off x="838200" y="365125"/>
            <a:ext cx="10515600" cy="5003288"/>
          </a:xfrm>
        </p:spPr>
        <p:txBody>
          <a:bodyPr>
            <a:normAutofit/>
          </a:bodyPr>
          <a:lstStyle/>
          <a:p>
            <a:pPr algn="ctr"/>
            <a:r>
              <a:rPr lang="es-AR" sz="3600" dirty="0">
                <a:latin typeface="Arial" panose="020B0604020202020204" pitchFamily="34" charset="0"/>
                <a:cs typeface="Arial" panose="020B0604020202020204" pitchFamily="34" charset="0"/>
              </a:rPr>
              <a:t>La Hipófisis es una estructura clave en la base del cerebro, que funciona como una glándula maestra al regular muchas otras glándulas  y funciones corporales vitales a través de las hormonas que produce y libera.</a:t>
            </a:r>
          </a:p>
        </p:txBody>
      </p:sp>
    </p:spTree>
    <p:extLst>
      <p:ext uri="{BB962C8B-B14F-4D97-AF65-F5344CB8AC3E}">
        <p14:creationId xmlns:p14="http://schemas.microsoft.com/office/powerpoint/2010/main" val="1338077848"/>
      </p:ext>
    </p:extLst>
  </p:cSld>
  <p:clrMapOvr>
    <a:masterClrMapping/>
  </p:clrMapOvr>
</p:sld>
</file>

<file path=ppt/theme/theme1.xml><?xml version="1.0" encoding="utf-8"?>
<a:theme xmlns:a="http://schemas.openxmlformats.org/drawingml/2006/main" name="Tema de Offic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81</TotalTime>
  <Words>571</Words>
  <Application>Microsoft Office PowerPoint</Application>
  <PresentationFormat>Panorámica</PresentationFormat>
  <Paragraphs>9</Paragraphs>
  <Slides>11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11</vt:i4>
      </vt:variant>
    </vt:vector>
  </HeadingPairs>
  <TitlesOfParts>
    <vt:vector size="15" baseType="lpstr">
      <vt:lpstr>Aptos</vt:lpstr>
      <vt:lpstr>Aptos Display</vt:lpstr>
      <vt:lpstr>Arial</vt:lpstr>
      <vt:lpstr>Tema de Office</vt:lpstr>
      <vt:lpstr>Glándulas Endocrinas: Son órganos que producen y liberan hormonas directamente en el torrente sanguíneo, las cuales actúan como mensajeros químicos para regular funciones corporales esenciales como el crecimiento, el metabolismo y la reproducción. Estas hormonas viajan por la sangre hasta tejidos y órganos específicos, donde desencadenan procesos químicos que controlan el correcto funcionamiento del cuerpo.   </vt:lpstr>
      <vt:lpstr>Hormonas: Son los productos principales de las glándulas endocrinas, son sustancias químicas con funciones especificas que actúan como mensajeros para iniciar procesos en otras células. Torrente Sanguíneo: Las hormonas se liberan directamente en la sangre para ser transportadas a través del cuerpo. Células Diana: Las hormonas actúan sobre células y tejidos específicos llamado células diana, los cuales tienen receptores que se unen a la hormona, desencadenando una respuesta. </vt:lpstr>
      <vt:lpstr>Función Principal Las glándulas endocrinas regulan funciones vitales del cuerpo , incluyendo:  - Crecimiento y Desarrollo - Metabolismo Energético ( la tasa de la actividad química del cuerpo) - Funciones Reproductivas - Control del Niveles de azúcar en sangre, - Respuesta al Estrés. </vt:lpstr>
      <vt:lpstr>Hipófisis La hipófisis o glándula pituitaria: Es una pequeña glándula endocrina, del tamaño de un guisante, ubicada en la base del cerebro dentro de una estructura ósea llamada silla turca Esta conectada al hipotálamo mediante el tallo hipofisiario. Anatómicamente, se divide en dos lóbulos:  El lóbulo anterior ( adenohipófisis), que produce y secreta hormonas, y el lóbulo posterior( neurohipófisis), que almacena y libera hormonas producidas en el hipotálamo </vt:lpstr>
      <vt:lpstr>Ubicación y Estructura Silla Turca: La hipófisis se encuentra alojada en una depresión ósea en la base del cráneo llamada silla turca , parte del hueso esfenoides, que la protege.  Tallo Hipofisario( Infundíbulo)  Es el conducto que une el hipotálamo, una región del cerebro, con la hipófisis. Este tallo contiene vasos sanguíneos y nervios que facilitan la comunicación entre el hipotálamo y la hipófisis. </vt:lpstr>
      <vt:lpstr>Lóbulos de la Hipófisis: La hipófisis se compone de dos partes principales con diferentes orígenes y funciones:  Hipófisis Anterior ( Adenohipófisis):  -Es el lóbulo mas grande. -Se encarga de producir y secretar la mayoría de las hormonas hipofisarias, como la hormona del crecimiento ( GH), la ACTCH, FSH, LH, TSH y la Prolactina.  </vt:lpstr>
      <vt:lpstr>Hipófisis  Posterior( Neurohipófisis) Este lóbulo no produce hormonas , sino que almacena y libera dos hormonas producidas en el hipotálamo: la hormona Antidiurética ( ADH o Vasopresina) y la Oxitocina.  Relación con el Hipotálamo El hipotálamo controla la función de la hipófisis de dos manera: </vt:lpstr>
      <vt:lpstr>- A través del tallo hipofisario, el hipotálamo produce hormonas liberadoras o inhibidoras que controlan la secreción hormonal de la adenohipófisis.  Las hormonas producidas en el hipotálamo ( ADH y la Oxitocina) son liberadas directamente desde la neurohipófisis.</vt:lpstr>
      <vt:lpstr>La Hipófisis es una estructura clave en la base del cerebro, que funciona como una glándula maestra al regular muchas otras glándulas  y funciones corporales vitales a través de las hormonas que produce y libera.</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Glándulas Endocrinas: Son órganos que producen y liberan hormonas directamente en el torrente sanguíneo, las cuales actúan como mensajeros químicos para regular funciones corporales esenciales como el crecimiento, el metabolismo y la reproducción. Estas hormonas viajan por la sangre hasta tejidos y órganos específicos, donde desencadenan procesos químicos que controlan el correcto funcionamiento del cuerpo.   </dc:title>
  <dc:creator>zulma_2023@hotmail.com</dc:creator>
  <cp:lastModifiedBy>MSP-PUERTA DEL SOL</cp:lastModifiedBy>
  <cp:revision>12</cp:revision>
  <dcterms:created xsi:type="dcterms:W3CDTF">2025-09-02T23:41:50Z</dcterms:created>
  <dcterms:modified xsi:type="dcterms:W3CDTF">2025-09-15T13:01:48Z</dcterms:modified>
</cp:coreProperties>
</file>