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869927C5-0C71-9ADC-A3C1-048CAA39F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046" y="924688"/>
            <a:ext cx="4780450" cy="5418667"/>
          </a:xfrm>
          <a:prstGeom prst="rect">
            <a:avLst/>
          </a:prstGeom>
        </p:spPr>
      </p:pic>
      <p:sp>
        <p:nvSpPr>
          <p:cNvPr id="12" name="Subtítulo 2">
            <a:extLst>
              <a:ext uri="{FF2B5EF4-FFF2-40B4-BE49-F238E27FC236}">
                <a16:creationId xmlns:a16="http://schemas.microsoft.com/office/drawing/2014/main" xmlns="" id="{176B91C4-31FD-3BED-AFC2-8C91F5960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8281" y="3573722"/>
            <a:ext cx="4780450" cy="569626"/>
          </a:xfrm>
        </p:spPr>
        <p:txBody>
          <a:bodyPr>
            <a:noAutofit/>
          </a:bodyPr>
          <a:lstStyle/>
          <a:p>
            <a:r>
              <a:rPr lang="es-AR" sz="4000" b="1">
                <a:solidFill>
                  <a:schemeClr val="tx1"/>
                </a:solidFill>
                <a:latin typeface="ADLaM Display" panose="02000000000000000000" pitchFamily="2" charset="0"/>
                <a:ea typeface="ADLaM Display" panose="02000000000000000000" pitchFamily="2" charset="0"/>
              </a:rPr>
              <a:t>ANATOMÍA </a:t>
            </a:r>
          </a:p>
        </p:txBody>
      </p:sp>
    </p:spTree>
    <p:extLst>
      <p:ext uri="{BB962C8B-B14F-4D97-AF65-F5344CB8AC3E}">
        <p14:creationId xmlns:p14="http://schemas.microsoft.com/office/powerpoint/2010/main" val="125375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9D551A8-5458-01F9-044D-D76BC2272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22105"/>
            <a:ext cx="8596668" cy="796002"/>
          </a:xfrm>
        </p:spPr>
        <p:txBody>
          <a:bodyPr/>
          <a:lstStyle/>
          <a:p>
            <a:r>
              <a:rPr lang="es-AR" b="1"/>
              <a:t>ANATOMÍA: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B565C8B-F604-4330-A04E-C5133970B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4" y="1218107"/>
            <a:ext cx="8596668" cy="1370307"/>
          </a:xfrm>
        </p:spPr>
        <p:txBody>
          <a:bodyPr/>
          <a:lstStyle/>
          <a:p>
            <a:r>
              <a:rPr lang="es-AR" b="1">
                <a:latin typeface="Aharoni" panose="02000000000000000000" pitchFamily="2" charset="0"/>
                <a:ea typeface="Aharoni" panose="02000000000000000000" pitchFamily="2" charset="0"/>
              </a:rPr>
              <a:t>Es la ciencia que estudia la estructura de los seres vivos, es decir, la forma, ubicación, disposición y relación entre sus órganos.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F35EDF08-416D-2248-1BD1-6254D8F0283C}"/>
              </a:ext>
            </a:extLst>
          </p:cNvPr>
          <p:cNvSpPr txBox="1"/>
          <p:nvPr/>
        </p:nvSpPr>
        <p:spPr>
          <a:xfrm>
            <a:off x="601134" y="2091863"/>
            <a:ext cx="8596668" cy="19389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AR" sz="2400" b="0" i="0">
                <a:solidFill>
                  <a:srgbClr val="1F1F1F"/>
                </a:solidFill>
                <a:effectLst/>
                <a:latin typeface="+mj-lt"/>
              </a:rPr>
              <a:t>El cuerpo humano es la </a:t>
            </a:r>
            <a:r>
              <a:rPr lang="es-AR" sz="2400">
                <a:latin typeface="+mj-lt"/>
              </a:rPr>
              <a:t>estructura física y material del ser humano.</a:t>
            </a:r>
          </a:p>
          <a:p>
            <a:r>
              <a:rPr lang="es-AR" sz="2400">
                <a:latin typeface="+mj-lt"/>
              </a:rPr>
              <a:t>Constituido por 206 huesos.</a:t>
            </a:r>
          </a:p>
          <a:p>
            <a:r>
              <a:rPr lang="es-AR" sz="2400">
                <a:latin typeface="+mj-lt"/>
              </a:rPr>
              <a:t>Recien Nacidos 303 huesos.</a:t>
            </a:r>
          </a:p>
          <a:p>
            <a:endParaRPr lang="es-AR" sz="2400">
              <a:latin typeface="+mj-lt"/>
            </a:endParaRPr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xmlns="" id="{DC2F6F2D-2725-3B32-E26D-AD7BE2362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0649" y="2976464"/>
            <a:ext cx="2637191" cy="3437140"/>
          </a:xfrm>
          <a:prstGeom prst="rect">
            <a:avLst/>
          </a:prstGeom>
        </p:spPr>
      </p:pic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xmlns="" id="{D01D3ADE-2A3C-70A7-4472-8E40B2B42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521" y="4117303"/>
            <a:ext cx="3374874" cy="204464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AR" sz="2500">
                <a:latin typeface="Amasis MT Pro Medium" panose="02000000000000000000" pitchFamily="2" charset="0"/>
                <a:ea typeface="Amasis MT Pro Medium" panose="02000000000000000000" pitchFamily="2" charset="0"/>
              </a:rPr>
              <a:t>COMPONE:     </a:t>
            </a:r>
          </a:p>
          <a:p>
            <a:r>
              <a:rPr lang="es-AR" sz="2500">
                <a:latin typeface="Amasis MT Pro Medium" panose="02000000000000000000" pitchFamily="2" charset="0"/>
                <a:ea typeface="Amasis MT Pro Medium" panose="02000000000000000000" pitchFamily="2" charset="0"/>
              </a:rPr>
              <a:t>Cabeza</a:t>
            </a:r>
          </a:p>
          <a:p>
            <a:r>
              <a:rPr lang="es-AR" sz="2500">
                <a:latin typeface="Amasis MT Pro Medium" panose="02000000000000000000" pitchFamily="2" charset="0"/>
                <a:ea typeface="Amasis MT Pro Medium" panose="02000000000000000000" pitchFamily="2" charset="0"/>
              </a:rPr>
              <a:t>Tronco            Torax</a:t>
            </a:r>
          </a:p>
          <a:p>
            <a:pPr marL="0" indent="0">
              <a:buNone/>
            </a:pPr>
            <a:r>
              <a:rPr lang="es-AR" sz="2500">
                <a:latin typeface="Amasis MT Pro Medium" panose="02000000000000000000" pitchFamily="2" charset="0"/>
                <a:ea typeface="Amasis MT Pro Medium" panose="02000000000000000000" pitchFamily="2" charset="0"/>
              </a:rPr>
              <a:t>                               Abdomen    </a:t>
            </a:r>
          </a:p>
          <a:p>
            <a:r>
              <a:rPr lang="es-AR" sz="2500">
                <a:latin typeface="Amasis MT Pro Medium" panose="02000000000000000000" pitchFamily="2" charset="0"/>
                <a:ea typeface="Amasis MT Pro Medium" panose="02000000000000000000" pitchFamily="2" charset="0"/>
              </a:rPr>
              <a:t>Extremidades</a:t>
            </a:r>
            <a:r>
              <a:rPr lang="es-AR" sz="2500"/>
              <a:t>           </a:t>
            </a:r>
            <a:r>
              <a:rPr lang="es-AR" sz="2500">
                <a:latin typeface="Amasis MT Pro Medium" panose="02040504050005020304" pitchFamily="18" charset="0"/>
              </a:rPr>
              <a:t> Sup.</a:t>
            </a:r>
          </a:p>
          <a:p>
            <a:pPr marL="0" indent="0">
              <a:buNone/>
            </a:pPr>
            <a:r>
              <a:rPr lang="es-AR" sz="2500">
                <a:latin typeface="Amasis MT Pro Medium" panose="02040504050005020304" pitchFamily="18" charset="0"/>
              </a:rPr>
              <a:t>                                           Inf.</a:t>
            </a:r>
          </a:p>
          <a:p>
            <a:endParaRPr lang="es-AR"/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xmlns="" id="{6F387103-6A9C-1BDC-3354-178C0D49EBE1}"/>
              </a:ext>
            </a:extLst>
          </p:cNvPr>
          <p:cNvCxnSpPr>
            <a:cxnSpLocks/>
          </p:cNvCxnSpPr>
          <p:nvPr/>
        </p:nvCxnSpPr>
        <p:spPr>
          <a:xfrm>
            <a:off x="2120437" y="5062369"/>
            <a:ext cx="526599" cy="238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xmlns="" id="{EE02EF37-66CC-80A6-70F8-E5B4C5CED5AA}"/>
              </a:ext>
            </a:extLst>
          </p:cNvPr>
          <p:cNvCxnSpPr>
            <a:cxnSpLocks/>
          </p:cNvCxnSpPr>
          <p:nvPr/>
        </p:nvCxnSpPr>
        <p:spPr>
          <a:xfrm>
            <a:off x="2043203" y="4971092"/>
            <a:ext cx="6038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xmlns="" id="{E57D1FBE-9AEF-29B1-AB21-199F6C72DC37}"/>
              </a:ext>
            </a:extLst>
          </p:cNvPr>
          <p:cNvCxnSpPr>
            <a:cxnSpLocks/>
          </p:cNvCxnSpPr>
          <p:nvPr/>
        </p:nvCxnSpPr>
        <p:spPr>
          <a:xfrm>
            <a:off x="2759377" y="5659181"/>
            <a:ext cx="6038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 recto de flecha 120">
            <a:extLst>
              <a:ext uri="{FF2B5EF4-FFF2-40B4-BE49-F238E27FC236}">
                <a16:creationId xmlns:a16="http://schemas.microsoft.com/office/drawing/2014/main" xmlns="" id="{379E1A3A-0F1F-36CA-36E1-1582C92C8C7D}"/>
              </a:ext>
            </a:extLst>
          </p:cNvPr>
          <p:cNvCxnSpPr>
            <a:cxnSpLocks/>
          </p:cNvCxnSpPr>
          <p:nvPr/>
        </p:nvCxnSpPr>
        <p:spPr>
          <a:xfrm>
            <a:off x="2759377" y="5722372"/>
            <a:ext cx="554684" cy="308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823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D19395E-1B40-E1B7-EEAD-8E8AC1232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82" y="440197"/>
            <a:ext cx="8596668" cy="5366763"/>
          </a:xfrm>
        </p:spPr>
        <p:txBody>
          <a:bodyPr/>
          <a:lstStyle/>
          <a:p>
            <a:pPr marL="0" indent="0">
              <a:buNone/>
            </a:pPr>
            <a:r>
              <a:rPr lang="es-AR"/>
              <a:t>El cuerpo humano esta organizado en diferentes niveles jerarquizados.</a:t>
            </a:r>
          </a:p>
          <a:p>
            <a:pPr marL="0" indent="0">
              <a:buNone/>
            </a:pPr>
            <a:r>
              <a:rPr lang="es-AR"/>
              <a:t>Compuesto por aparatos que integran sistemas, a su vez compuesto por organos, estos por tejidos, esto por células y estos por moléculas.</a:t>
            </a:r>
          </a:p>
          <a:p>
            <a:pPr marL="0" indent="0">
              <a:buNone/>
            </a:pPr>
            <a:r>
              <a:rPr lang="es-AR"/>
              <a:t>El cuerpo posee más de 50 billones de células que se agrupan en tejido y esto se organizan en organos, 8 aparatos o sistemas. </a:t>
            </a:r>
          </a:p>
          <a:p>
            <a:pPr marL="0" indent="0">
              <a:buNone/>
            </a:pPr>
            <a:r>
              <a:rPr lang="es-AR"/>
              <a:t>LOCOMOTOR               Muscular </a:t>
            </a:r>
          </a:p>
          <a:p>
            <a:pPr marL="0" indent="0">
              <a:buNone/>
            </a:pPr>
            <a:r>
              <a:rPr lang="es-AR"/>
              <a:t>                                  Oseo</a:t>
            </a:r>
          </a:p>
          <a:p>
            <a:pPr marL="0" indent="0">
              <a:buNone/>
            </a:pPr>
            <a:r>
              <a:rPr lang="es-AR"/>
              <a:t>RESPIRATORIO </a:t>
            </a:r>
          </a:p>
          <a:p>
            <a:pPr marL="0" indent="0">
              <a:buNone/>
            </a:pPr>
            <a:r>
              <a:rPr lang="es-AR"/>
              <a:t>DIGESTIVO </a:t>
            </a:r>
          </a:p>
          <a:p>
            <a:pPr marL="0" indent="0">
              <a:buNone/>
            </a:pPr>
            <a:r>
              <a:rPr lang="es-AR"/>
              <a:t>CIRCULATORIO </a:t>
            </a:r>
          </a:p>
          <a:p>
            <a:pPr marL="0" indent="0">
              <a:buNone/>
            </a:pPr>
            <a:r>
              <a:rPr lang="es-AR"/>
              <a:t>ENDOCRINO</a:t>
            </a:r>
          </a:p>
          <a:p>
            <a:pPr marL="0" indent="0">
              <a:buNone/>
            </a:pPr>
            <a:r>
              <a:rPr lang="es-AR"/>
              <a:t>NERVIOSO</a:t>
            </a:r>
          </a:p>
          <a:p>
            <a:pPr marL="0" indent="0">
              <a:buNone/>
            </a:pPr>
            <a:r>
              <a:rPr lang="es-AR"/>
              <a:t>REPRODUCTOR </a:t>
            </a:r>
          </a:p>
          <a:p>
            <a:pPr marL="0" indent="0">
              <a:buNone/>
            </a:pPr>
            <a:r>
              <a:rPr lang="es-AR"/>
              <a:t>EXCRETOR O URINARIO 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xmlns="" id="{F4EE3C99-4DB8-384D-8A44-7CFA74F93598}"/>
              </a:ext>
            </a:extLst>
          </p:cNvPr>
          <p:cNvCxnSpPr>
            <a:cxnSpLocks/>
          </p:cNvCxnSpPr>
          <p:nvPr/>
        </p:nvCxnSpPr>
        <p:spPr>
          <a:xfrm>
            <a:off x="1899472" y="2430119"/>
            <a:ext cx="7658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xmlns="" id="{873CCDB0-36B0-46C0-F846-F146975859B4}"/>
              </a:ext>
            </a:extLst>
          </p:cNvPr>
          <p:cNvCxnSpPr>
            <a:cxnSpLocks/>
          </p:cNvCxnSpPr>
          <p:nvPr/>
        </p:nvCxnSpPr>
        <p:spPr>
          <a:xfrm>
            <a:off x="1899472" y="2430119"/>
            <a:ext cx="765819" cy="307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Imagen 32">
            <a:extLst>
              <a:ext uri="{FF2B5EF4-FFF2-40B4-BE49-F238E27FC236}">
                <a16:creationId xmlns:a16="http://schemas.microsoft.com/office/drawing/2014/main" xmlns="" id="{D68CBCEE-7C04-529D-BDC1-FB63493D0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6283" y="3711431"/>
            <a:ext cx="3814224" cy="286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843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6FD1DA-AA14-5369-2D87-D23FC48C9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5051234" cy="777316"/>
          </a:xfrm>
        </p:spPr>
        <p:txBody>
          <a:bodyPr/>
          <a:lstStyle/>
          <a:p>
            <a:r>
              <a:rPr lang="es-AR"/>
              <a:t>Órganos: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E195538-8DA1-ECB7-B7D1-886DB8801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6059"/>
            <a:ext cx="8596668" cy="2110525"/>
          </a:xfrm>
        </p:spPr>
        <p:txBody>
          <a:bodyPr/>
          <a:lstStyle/>
          <a:p>
            <a:r>
              <a:rPr lang="es-AR"/>
              <a:t>Son una parte del cuerpo formada por células y tejidos que cumple una función específica.</a:t>
            </a:r>
          </a:p>
          <a:p>
            <a:r>
              <a:rPr lang="es-AR"/>
              <a:t>Es una colección de tejido que estructuralmente forman una unidad funcional especializada para realizar una función determinada. </a:t>
            </a:r>
          </a:p>
          <a:p>
            <a:r>
              <a:rPr lang="es-AR"/>
              <a:t>Los órganos son tejidos agrupados entre si que trabajan en conjunto para mantener la vida.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E622C2A-543C-E535-89E7-825EBD75A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8602" y="3429000"/>
            <a:ext cx="3759931" cy="336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3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60A692B-CD66-3C4F-13CD-22F347853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Sistemas: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4814AD7-E0B0-78F1-F1B3-0ACE35FE1C59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568793" y="1652239"/>
            <a:ext cx="8596668" cy="1459277"/>
          </a:xfrm>
        </p:spPr>
        <p:txBody>
          <a:bodyPr/>
          <a:lstStyle/>
          <a:p>
            <a:r>
              <a:rPr lang="es-AR"/>
              <a:t>Conjunto organizado y coordinado de elementos, estructuras o funciones interrelacionadas que trabajan  en conjunto para llevar a cabo una función especifica dentro del organismo humano.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363BCDEA-53CF-9709-C99C-7EA3A4926B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641" y="2840377"/>
            <a:ext cx="6849872" cy="3729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514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D2B848-AD92-A8B7-AE1C-28C4B166A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Aparato: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AC7BB10-CF28-FB3E-10B8-278EC958E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7078"/>
            <a:ext cx="8596668" cy="1429382"/>
          </a:xfrm>
        </p:spPr>
        <p:txBody>
          <a:bodyPr/>
          <a:lstStyle/>
          <a:p>
            <a:r>
              <a:rPr lang="es-AR"/>
              <a:t>Son conjunto de órganos que contribuyen a realizar una función común.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A32C42F8-458C-CDC0-CEEB-99C53686E3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932" y="2331769"/>
            <a:ext cx="5958078" cy="4124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61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Panorámica</PresentationFormat>
  <Paragraphs>32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ADLaM Display</vt:lpstr>
      <vt:lpstr>Aharoni</vt:lpstr>
      <vt:lpstr>Amasis MT Pro Medium</vt:lpstr>
      <vt:lpstr>Arial</vt:lpstr>
      <vt:lpstr>Trebuchet MS</vt:lpstr>
      <vt:lpstr>Wingdings 3</vt:lpstr>
      <vt:lpstr>Faceta</vt:lpstr>
      <vt:lpstr>Presentación de PowerPoint</vt:lpstr>
      <vt:lpstr>ANATOMÍA:</vt:lpstr>
      <vt:lpstr>Presentación de PowerPoint</vt:lpstr>
      <vt:lpstr>Órganos:</vt:lpstr>
      <vt:lpstr>Sistemas:</vt:lpstr>
      <vt:lpstr>Aparato: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leonelalot@gmail.com</dc:creator>
  <cp:lastModifiedBy>Usuario de Windows</cp:lastModifiedBy>
  <cp:revision>2</cp:revision>
  <dcterms:created xsi:type="dcterms:W3CDTF">2025-04-16T04:47:23Z</dcterms:created>
  <dcterms:modified xsi:type="dcterms:W3CDTF">2026-04-09T15:05:23Z</dcterms:modified>
</cp:coreProperties>
</file>