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8" r:id="rId8"/>
    <p:sldId id="266" r:id="rId9"/>
    <p:sldId id="267" r:id="rId10"/>
    <p:sldId id="262" r:id="rId11"/>
    <p:sldId id="263" r:id="rId12"/>
    <p:sldId id="264" r:id="rId13"/>
    <p:sldId id="265"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6" autoAdjust="0"/>
    <p:restoredTop sz="94660"/>
  </p:normalViewPr>
  <p:slideViewPr>
    <p:cSldViewPr snapToGrid="0">
      <p:cViewPr varScale="1">
        <p:scale>
          <a:sx n="65" d="100"/>
          <a:sy n="65" d="100"/>
        </p:scale>
        <p:origin x="81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10/14/2025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B28736-3C80-F5FA-E647-E0577D185DBD}"/>
              </a:ext>
            </a:extLst>
          </p:cNvPr>
          <p:cNvSpPr>
            <a:spLocks noGrp="1"/>
          </p:cNvSpPr>
          <p:nvPr>
            <p:ph type="ctrTitle"/>
          </p:nvPr>
        </p:nvSpPr>
        <p:spPr>
          <a:xfrm>
            <a:off x="2589213" y="2182761"/>
            <a:ext cx="8915399" cy="3259393"/>
          </a:xfrm>
        </p:spPr>
        <p:txBody>
          <a:bodyPr>
            <a:noAutofit/>
          </a:bodyPr>
          <a:lstStyle/>
          <a:p>
            <a:pPr algn="ctr"/>
            <a:r>
              <a:rPr lang="es-AR" sz="3200" b="1" dirty="0">
                <a:latin typeface="Arial" panose="020B0604020202020204" pitchFamily="34" charset="0"/>
                <a:cs typeface="Arial" panose="020B0604020202020204" pitchFamily="34" charset="0"/>
              </a:rPr>
              <a:t>Constitución General del Sistema Nervioso Central</a:t>
            </a:r>
            <a:br>
              <a:rPr lang="es-AR" sz="3200" b="1"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Compuesto: Por ( SNC), que incluye Cerebro, la Medula Espinal y el Sistema Periférico ( SNP), que se conforma de los nervios que se extienden por todo cuerpo, conectando el SNC con las distintas partes del organismo.  </a:t>
            </a:r>
          </a:p>
        </p:txBody>
      </p:sp>
      <p:sp>
        <p:nvSpPr>
          <p:cNvPr id="3" name="Subtítulo 2">
            <a:extLst>
              <a:ext uri="{FF2B5EF4-FFF2-40B4-BE49-F238E27FC236}">
                <a16:creationId xmlns:a16="http://schemas.microsoft.com/office/drawing/2014/main" id="{93F2D655-A38D-3ADD-BEF4-F31B65CD47B9}"/>
              </a:ext>
            </a:extLst>
          </p:cNvPr>
          <p:cNvSpPr>
            <a:spLocks noGrp="1"/>
          </p:cNvSpPr>
          <p:nvPr>
            <p:ph type="subTitle" idx="1"/>
          </p:nvPr>
        </p:nvSpPr>
        <p:spPr>
          <a:xfrm flipV="1">
            <a:off x="2589213" y="6975986"/>
            <a:ext cx="8915399" cy="221225"/>
          </a:xfrm>
        </p:spPr>
        <p:txBody>
          <a:bodyPr>
            <a:normAutofit fontScale="55000" lnSpcReduction="20000"/>
          </a:bodyPr>
          <a:lstStyle/>
          <a:p>
            <a:endParaRPr lang="es-AR" dirty="0"/>
          </a:p>
        </p:txBody>
      </p:sp>
    </p:spTree>
    <p:extLst>
      <p:ext uri="{BB962C8B-B14F-4D97-AF65-F5344CB8AC3E}">
        <p14:creationId xmlns:p14="http://schemas.microsoft.com/office/powerpoint/2010/main" val="35524993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91A90D-074E-CB59-E687-3D86851CEED9}"/>
              </a:ext>
            </a:extLst>
          </p:cNvPr>
          <p:cNvSpPr>
            <a:spLocks noGrp="1"/>
          </p:cNvSpPr>
          <p:nvPr>
            <p:ph type="title"/>
          </p:nvPr>
        </p:nvSpPr>
        <p:spPr>
          <a:xfrm>
            <a:off x="2592924" y="2079523"/>
            <a:ext cx="8911687" cy="3628103"/>
          </a:xfrm>
        </p:spPr>
        <p:txBody>
          <a:bodyPr>
            <a:normAutofit/>
          </a:bodyPr>
          <a:lstStyle/>
          <a:p>
            <a:r>
              <a:rPr lang="es-AR" sz="3200" dirty="0">
                <a:latin typeface="Arial" panose="020B0604020202020204" pitchFamily="34" charset="0"/>
                <a:cs typeface="Arial" panose="020B0604020202020204" pitchFamily="34" charset="0"/>
              </a:rPr>
              <a:t>Los conjuntos de axones, denominados nervios, se encuentran en todo el cuerpo. Los axones y las dendritas permiten que las neuronas se comuniquen, incluso a través de largas distancias.</a:t>
            </a:r>
          </a:p>
        </p:txBody>
      </p:sp>
    </p:spTree>
    <p:extLst>
      <p:ext uri="{BB962C8B-B14F-4D97-AF65-F5344CB8AC3E}">
        <p14:creationId xmlns:p14="http://schemas.microsoft.com/office/powerpoint/2010/main" val="2602502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131183-26BE-26CF-C792-C8F82877C5B9}"/>
              </a:ext>
            </a:extLst>
          </p:cNvPr>
          <p:cNvSpPr>
            <a:spLocks noGrp="1"/>
          </p:cNvSpPr>
          <p:nvPr>
            <p:ph type="title"/>
          </p:nvPr>
        </p:nvSpPr>
        <p:spPr>
          <a:xfrm>
            <a:off x="2592924" y="265471"/>
            <a:ext cx="8911687" cy="5353664"/>
          </a:xfrm>
        </p:spPr>
        <p:txBody>
          <a:bodyPr>
            <a:normAutofit fontScale="90000"/>
          </a:bodyPr>
          <a:lstStyle/>
          <a:p>
            <a:pPr algn="ctr"/>
            <a:r>
              <a:rPr lang="es-AR" sz="3200" b="1" dirty="0">
                <a:latin typeface="Arial" panose="020B0604020202020204" pitchFamily="34" charset="0"/>
                <a:cs typeface="Arial" panose="020B0604020202020204" pitchFamily="34" charset="0"/>
              </a:rPr>
              <a:t>Diferentes tipos de Neuronas</a:t>
            </a:r>
            <a:br>
              <a:rPr lang="es-AR" sz="3200" b="1" dirty="0">
                <a:latin typeface="Arial" panose="020B0604020202020204" pitchFamily="34" charset="0"/>
                <a:cs typeface="Arial" panose="020B0604020202020204" pitchFamily="34" charset="0"/>
              </a:rPr>
            </a:br>
            <a:br>
              <a:rPr lang="es-AR" sz="3200" b="1"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 Neuronas Motoras:</a:t>
            </a:r>
            <a:r>
              <a:rPr lang="es-AR" dirty="0">
                <a:latin typeface="Arial" panose="020B0604020202020204" pitchFamily="34" charset="0"/>
                <a:cs typeface="Arial" panose="020B0604020202020204" pitchFamily="34" charset="0"/>
              </a:rPr>
              <a:t> Transmiten mensajes del cerebro a los músculos para generar movimiento.</a:t>
            </a:r>
            <a:br>
              <a:rPr lang="es-AR" dirty="0">
                <a:latin typeface="Arial" panose="020B0604020202020204" pitchFamily="34" charset="0"/>
                <a:cs typeface="Arial" panose="020B0604020202020204" pitchFamily="34" charset="0"/>
              </a:rPr>
            </a:br>
            <a:br>
              <a:rPr lang="es-AR"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 Neuronas Sensitivas:</a:t>
            </a:r>
            <a:r>
              <a:rPr lang="es-AR" dirty="0">
                <a:latin typeface="Arial" panose="020B0604020202020204" pitchFamily="34" charset="0"/>
                <a:cs typeface="Arial" panose="020B0604020202020204" pitchFamily="34" charset="0"/>
              </a:rPr>
              <a:t> Detectan la luz, el sonido, olor, sabor envían mensajes sobre estas cosas al cerebro. </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El SN controlan los procesos involuntarios.( </a:t>
            </a:r>
            <a:r>
              <a:rPr lang="es-AR" dirty="0" err="1">
                <a:latin typeface="Arial" panose="020B0604020202020204" pitchFamily="34" charset="0"/>
                <a:cs typeface="Arial" panose="020B0604020202020204" pitchFamily="34" charset="0"/>
              </a:rPr>
              <a:t>Ej</a:t>
            </a:r>
            <a:r>
              <a:rPr lang="es-AR" dirty="0">
                <a:latin typeface="Arial" panose="020B0604020202020204" pitchFamily="34" charset="0"/>
                <a:cs typeface="Arial" panose="020B0604020202020204" pitchFamily="34" charset="0"/>
              </a:rPr>
              <a:t>: latidos del corazón, liberar hormonas como la adrenalina, abrir la pupila en respuesta a la luz, regular el sistema digestivo)</a:t>
            </a:r>
            <a:br>
              <a:rPr lang="es-AR"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423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96B606-7DB4-E79B-E95B-6B238A598923}"/>
              </a:ext>
            </a:extLst>
          </p:cNvPr>
          <p:cNvSpPr>
            <a:spLocks noGrp="1"/>
          </p:cNvSpPr>
          <p:nvPr>
            <p:ph type="title"/>
          </p:nvPr>
        </p:nvSpPr>
        <p:spPr>
          <a:xfrm>
            <a:off x="2592924" y="737419"/>
            <a:ext cx="8911687" cy="4970207"/>
          </a:xfrm>
        </p:spPr>
        <p:txBody>
          <a:bodyPr>
            <a:noAutofit/>
          </a:bodyPr>
          <a:lstStyle/>
          <a:p>
            <a:r>
              <a:rPr lang="es-AR" sz="3200" dirty="0">
                <a:latin typeface="Arial" panose="020B0604020202020204" pitchFamily="34" charset="0"/>
                <a:cs typeface="Arial" panose="020B0604020202020204" pitchFamily="34" charset="0"/>
              </a:rPr>
              <a:t>Cuando una neurona envía un mensaje a otra neurona, envía una señal eléctrica por la longitud de su axón. En el axón terminal, la señal eléctrica se convierte en una señal química. El axón libera la señal química con mensajeros químicos denominados: Neurotransmisores en la Sinapsis. Los neurotransmisores pasan la señal por la sinapsis hasta la dendrita, que vuelve a convertir la señal química en señal eléctrica. </a:t>
            </a:r>
          </a:p>
        </p:txBody>
      </p:sp>
    </p:spTree>
    <p:extLst>
      <p:ext uri="{BB962C8B-B14F-4D97-AF65-F5344CB8AC3E}">
        <p14:creationId xmlns:p14="http://schemas.microsoft.com/office/powerpoint/2010/main" val="465326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F63F40-3BE5-4E56-D237-BD3AC6E870AE}"/>
              </a:ext>
            </a:extLst>
          </p:cNvPr>
          <p:cNvSpPr>
            <a:spLocks noGrp="1"/>
          </p:cNvSpPr>
          <p:nvPr>
            <p:ph type="title"/>
          </p:nvPr>
        </p:nvSpPr>
        <p:spPr>
          <a:xfrm>
            <a:off x="2592924" y="412954"/>
            <a:ext cx="8911687" cy="5471651"/>
          </a:xfrm>
        </p:spPr>
        <p:txBody>
          <a:bodyPr>
            <a:normAutofit fontScale="90000"/>
          </a:bodyPr>
          <a:lstStyle/>
          <a:p>
            <a:pPr algn="ctr"/>
            <a:r>
              <a:rPr lang="es-AR" dirty="0">
                <a:latin typeface="Arial" panose="020B0604020202020204" pitchFamily="34" charset="0"/>
                <a:cs typeface="Arial" panose="020B0604020202020204" pitchFamily="34" charset="0"/>
              </a:rPr>
              <a:t>El Sistema Nervioso también incluye células no neuronales denominadas: Gliales. Las gliales realizan muchas funciones importantes que mantienen al SN en correcto funcionamiento. </a:t>
            </a:r>
            <a:r>
              <a:rPr lang="es-AR" dirty="0" err="1">
                <a:latin typeface="Arial" panose="020B0604020202020204" pitchFamily="34" charset="0"/>
                <a:cs typeface="Arial" panose="020B0604020202020204" pitchFamily="34" charset="0"/>
              </a:rPr>
              <a:t>Ej</a:t>
            </a:r>
            <a:r>
              <a:rPr lang="es-AR" dirty="0">
                <a:latin typeface="Arial" panose="020B0604020202020204" pitchFamily="34" charset="0"/>
                <a:cs typeface="Arial" panose="020B0604020202020204" pitchFamily="34" charset="0"/>
              </a:rPr>
              <a:t>:</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.Ayudan a soportar y mantener las neuronas en su lugar.</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.Protegen a las neuronas.</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.Crean un aislamiento denominado: Mielina, que ayuda a mover los impulsos nerviosos.</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.Repara las neuronas y ayudan a restaurar la función neuronal.</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 Recortan las neuronas muertas.</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.Regulan los neurotransmisores</a:t>
            </a:r>
            <a:r>
              <a:rPr lang="es-AR" sz="3200" dirty="0">
                <a:latin typeface="Arial" panose="020B0604020202020204" pitchFamily="34" charset="0"/>
                <a:cs typeface="Arial" panose="020B0604020202020204" pitchFamily="34" charset="0"/>
              </a:rPr>
              <a:t>.</a:t>
            </a:r>
            <a:br>
              <a:rPr lang="es-AR" sz="3200"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endParaRPr lang="es-A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6808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B0AE27-9898-A8A8-AA44-D6F0ABCC2D05}"/>
              </a:ext>
            </a:extLst>
          </p:cNvPr>
          <p:cNvSpPr>
            <a:spLocks noGrp="1"/>
          </p:cNvSpPr>
          <p:nvPr>
            <p:ph type="title"/>
          </p:nvPr>
        </p:nvSpPr>
        <p:spPr>
          <a:xfrm>
            <a:off x="2592924" y="855406"/>
            <a:ext cx="8911687" cy="4807975"/>
          </a:xfrm>
        </p:spPr>
        <p:txBody>
          <a:bodyPr>
            <a:normAutofit fontScale="90000"/>
          </a:bodyPr>
          <a:lstStyle/>
          <a:p>
            <a:pPr algn="ctr"/>
            <a:r>
              <a:rPr lang="es-AR" b="1" dirty="0">
                <a:solidFill>
                  <a:schemeClr val="tx1"/>
                </a:solidFill>
                <a:latin typeface="Arial" panose="020B0604020202020204" pitchFamily="34" charset="0"/>
                <a:cs typeface="Arial" panose="020B0604020202020204" pitchFamily="34" charset="0"/>
              </a:rPr>
              <a:t>La 2 Estructuras que Forman el SNC</a:t>
            </a:r>
            <a:br>
              <a:rPr lang="es-AR" b="1"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Sen encuentran protegidas por unas envolturas óseas, que son el Cráneo y la Columna Vertebral. Tanto el encéfalo como la medula espinal están recubiertos por 3 Membranas que les sirven de protección:</a:t>
            </a:r>
            <a:br>
              <a:rPr lang="es-AR"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 La Duramadre( Membrana Externa)</a:t>
            </a:r>
            <a:br>
              <a:rPr lang="es-AR"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 La Aracnoides( Membrana Intermedia)</a:t>
            </a:r>
            <a:br>
              <a:rPr lang="es-AR"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La Piamadre( Membrana Interna). </a:t>
            </a:r>
            <a:br>
              <a:rPr lang="es-AR"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Estas membranas se conocen con el nombre de </a:t>
            </a:r>
            <a:r>
              <a:rPr lang="es-AR" b="1" dirty="0">
                <a:solidFill>
                  <a:schemeClr val="tx1"/>
                </a:solidFill>
                <a:latin typeface="Arial" panose="020B0604020202020204" pitchFamily="34" charset="0"/>
                <a:cs typeface="Arial" panose="020B0604020202020204" pitchFamily="34" charset="0"/>
              </a:rPr>
              <a:t>Meninges.</a:t>
            </a:r>
            <a:br>
              <a:rPr lang="es-AR" dirty="0">
                <a:solidFill>
                  <a:schemeClr val="tx1"/>
                </a:solidFill>
                <a:latin typeface="Arial" panose="020B0604020202020204" pitchFamily="34" charset="0"/>
                <a:cs typeface="Arial" panose="020B0604020202020204" pitchFamily="34" charset="0"/>
              </a:rPr>
            </a:br>
            <a:br>
              <a:rPr lang="es-AR" sz="3200" dirty="0">
                <a:solidFill>
                  <a:schemeClr val="tx1"/>
                </a:solidFill>
                <a:latin typeface="Arial" panose="020B0604020202020204" pitchFamily="34" charset="0"/>
                <a:cs typeface="Arial" panose="020B0604020202020204" pitchFamily="34" charset="0"/>
              </a:rPr>
            </a:br>
            <a:r>
              <a:rPr lang="es-AR" sz="3200" dirty="0">
                <a:solidFill>
                  <a:schemeClr val="tx1"/>
                </a:solidFill>
                <a:latin typeface="Arial" panose="020B0604020202020204" pitchFamily="34" charset="0"/>
                <a:cs typeface="Arial" panose="020B0604020202020204" pitchFamily="34" charset="0"/>
              </a:rPr>
              <a:t> </a:t>
            </a:r>
            <a:endParaRPr lang="es-AR"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8614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CC431B-724F-B6D6-91AC-9A2A4C909FB1}"/>
              </a:ext>
            </a:extLst>
          </p:cNvPr>
          <p:cNvSpPr>
            <a:spLocks noGrp="1"/>
          </p:cNvSpPr>
          <p:nvPr>
            <p:ph type="title"/>
          </p:nvPr>
        </p:nvSpPr>
        <p:spPr>
          <a:xfrm>
            <a:off x="2592924" y="1578077"/>
            <a:ext cx="8911687" cy="3274141"/>
          </a:xfrm>
        </p:spPr>
        <p:txBody>
          <a:bodyPr>
            <a:normAutofit/>
          </a:bodyPr>
          <a:lstStyle/>
          <a:p>
            <a:pPr algn="ctr"/>
            <a:r>
              <a:rPr lang="es-AR" sz="3200" dirty="0">
                <a:solidFill>
                  <a:schemeClr val="tx1"/>
                </a:solidFill>
                <a:latin typeface="Arial" panose="020B0604020202020204" pitchFamily="34" charset="0"/>
                <a:cs typeface="Arial" panose="020B0604020202020204" pitchFamily="34" charset="0"/>
              </a:rPr>
              <a:t>Entre estas membranas se crea un espacio, llamado ( Espacio Subaracnoideo), que se encuentra lleno de un liquido incoloro y transparente, que recibe el nombre de:    </a:t>
            </a:r>
            <a:r>
              <a:rPr lang="es-AR" sz="3200" b="1" dirty="0">
                <a:solidFill>
                  <a:schemeClr val="tx1"/>
                </a:solidFill>
                <a:latin typeface="Arial" panose="020B0604020202020204" pitchFamily="34" charset="0"/>
                <a:cs typeface="Arial" panose="020B0604020202020204" pitchFamily="34" charset="0"/>
              </a:rPr>
              <a:t>Liquido Cefalorraquídeo</a:t>
            </a:r>
            <a:endParaRPr lang="es-AR"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7775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7F4CEC-0080-15B0-535B-CAA78077A78E}"/>
              </a:ext>
            </a:extLst>
          </p:cNvPr>
          <p:cNvSpPr>
            <a:spLocks noGrp="1"/>
          </p:cNvSpPr>
          <p:nvPr>
            <p:ph type="title"/>
          </p:nvPr>
        </p:nvSpPr>
        <p:spPr>
          <a:xfrm>
            <a:off x="2592924" y="1194619"/>
            <a:ext cx="8911687" cy="4660491"/>
          </a:xfrm>
        </p:spPr>
        <p:txBody>
          <a:bodyPr>
            <a:noAutofit/>
          </a:bodyPr>
          <a:lstStyle/>
          <a:p>
            <a:pPr algn="ctr"/>
            <a:r>
              <a:rPr lang="es-AR" sz="3200" b="1" dirty="0">
                <a:solidFill>
                  <a:schemeClr val="tx1"/>
                </a:solidFill>
                <a:latin typeface="Arial" panose="020B0604020202020204" pitchFamily="34" charset="0"/>
                <a:cs typeface="Arial" panose="020B0604020202020204" pitchFamily="34" charset="0"/>
              </a:rPr>
              <a:t>Formación del LCR</a:t>
            </a:r>
            <a:br>
              <a:rPr lang="es-AR" sz="3200" b="1" dirty="0">
                <a:solidFill>
                  <a:schemeClr val="tx1"/>
                </a:solidFill>
                <a:latin typeface="Arial" panose="020B0604020202020204" pitchFamily="34" charset="0"/>
                <a:cs typeface="Arial" panose="020B0604020202020204" pitchFamily="34" charset="0"/>
              </a:rPr>
            </a:br>
            <a:r>
              <a:rPr lang="es-AR" sz="3200" dirty="0">
                <a:solidFill>
                  <a:schemeClr val="tx1"/>
                </a:solidFill>
                <a:latin typeface="Arial" panose="020B0604020202020204" pitchFamily="34" charset="0"/>
                <a:cs typeface="Arial" panose="020B0604020202020204" pitchFamily="34" charset="0"/>
              </a:rPr>
              <a:t>Principalmente: - Proteínas-Iones-Glucosa-</a:t>
            </a:r>
            <a:r>
              <a:rPr lang="es-AR" sz="3200" dirty="0" err="1">
                <a:solidFill>
                  <a:schemeClr val="tx1"/>
                </a:solidFill>
                <a:latin typeface="Arial" panose="020B0604020202020204" pitchFamily="34" charset="0"/>
                <a:cs typeface="Arial" panose="020B0604020202020204" pitchFamily="34" charset="0"/>
              </a:rPr>
              <a:t>Celulas</a:t>
            </a:r>
            <a:r>
              <a:rPr lang="es-AR" sz="3200" dirty="0">
                <a:solidFill>
                  <a:schemeClr val="tx1"/>
                </a:solidFill>
                <a:latin typeface="Arial" panose="020B0604020202020204" pitchFamily="34" charset="0"/>
                <a:cs typeface="Arial" panose="020B0604020202020204" pitchFamily="34" charset="0"/>
              </a:rPr>
              <a:t> Sanguinas, forman parte del Sistema Inmune.</a:t>
            </a:r>
            <a:br>
              <a:rPr lang="es-AR" sz="3200" dirty="0">
                <a:solidFill>
                  <a:schemeClr val="tx1"/>
                </a:solidFill>
                <a:latin typeface="Arial" panose="020B0604020202020204" pitchFamily="34" charset="0"/>
                <a:cs typeface="Arial" panose="020B0604020202020204" pitchFamily="34" charset="0"/>
              </a:rPr>
            </a:br>
            <a:r>
              <a:rPr lang="es-AR" sz="3200" dirty="0">
                <a:solidFill>
                  <a:schemeClr val="tx1"/>
                </a:solidFill>
                <a:latin typeface="Arial" panose="020B0604020202020204" pitchFamily="34" charset="0"/>
                <a:cs typeface="Arial" panose="020B0604020202020204" pitchFamily="34" charset="0"/>
              </a:rPr>
              <a:t>Entre sus funciones el intercambio de sustancias entre el SN y la Sangre, actúan como sistema de eliminación de productos de residuales, mantener el equilibrio iónico adecuado, proporcionar amortiguación y protección mecánica. </a:t>
            </a:r>
            <a:br>
              <a:rPr lang="es-AR" sz="3200" dirty="0">
                <a:solidFill>
                  <a:schemeClr val="tx1"/>
                </a:solidFill>
                <a:latin typeface="Arial" panose="020B0604020202020204" pitchFamily="34" charset="0"/>
                <a:cs typeface="Arial" panose="020B0604020202020204" pitchFamily="34" charset="0"/>
              </a:rPr>
            </a:br>
            <a:endParaRPr lang="es-AR"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3449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99BBE9-9D00-6567-DFCF-0D47BADF87DE}"/>
              </a:ext>
            </a:extLst>
          </p:cNvPr>
          <p:cNvSpPr>
            <a:spLocks noGrp="1"/>
          </p:cNvSpPr>
          <p:nvPr>
            <p:ph type="title"/>
          </p:nvPr>
        </p:nvSpPr>
        <p:spPr>
          <a:xfrm>
            <a:off x="2592924" y="1150374"/>
            <a:ext cx="8911687" cy="4571999"/>
          </a:xfrm>
        </p:spPr>
        <p:txBody>
          <a:bodyPr>
            <a:noAutofit/>
          </a:bodyPr>
          <a:lstStyle/>
          <a:p>
            <a:pPr algn="ctr"/>
            <a:r>
              <a:rPr lang="es-AR" b="1" dirty="0">
                <a:solidFill>
                  <a:schemeClr val="tx1"/>
                </a:solidFill>
                <a:latin typeface="Arial" panose="020B0604020202020204" pitchFamily="34" charset="0"/>
                <a:cs typeface="Arial" panose="020B0604020202020204" pitchFamily="34" charset="0"/>
              </a:rPr>
              <a:t>Las Células que forman el SNC( Caracterizan por 2 Colores)</a:t>
            </a:r>
            <a:br>
              <a:rPr lang="es-AR" b="1"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-La Sustancia Gris( Corteza Cerebral) formada por los cuerpos de las neuronas, y la </a:t>
            </a:r>
            <a:br>
              <a:rPr lang="es-AR"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-La Sustancia Blanca ( Área Cortical)</a:t>
            </a:r>
            <a:r>
              <a:rPr lang="es-AR" b="1" dirty="0">
                <a:solidFill>
                  <a:schemeClr val="tx1"/>
                </a:solidFill>
                <a:latin typeface="Arial" panose="020B0604020202020204" pitchFamily="34" charset="0"/>
                <a:cs typeface="Arial" panose="020B0604020202020204" pitchFamily="34" charset="0"/>
              </a:rPr>
              <a:t> </a:t>
            </a:r>
            <a:r>
              <a:rPr lang="es-AR" dirty="0">
                <a:solidFill>
                  <a:schemeClr val="tx1"/>
                </a:solidFill>
                <a:latin typeface="Arial" panose="020B0604020202020204" pitchFamily="34" charset="0"/>
                <a:cs typeface="Arial" panose="020B0604020202020204" pitchFamily="34" charset="0"/>
              </a:rPr>
              <a:t>formada por las prolongaciones nerviosas ( Dendritas y Axones), cuya función es conducir la información</a:t>
            </a:r>
            <a:endParaRPr lang="es-AR"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75185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53C519-105A-744B-DC70-BBB3EF7A986B}"/>
              </a:ext>
            </a:extLst>
          </p:cNvPr>
          <p:cNvSpPr>
            <a:spLocks noGrp="1"/>
          </p:cNvSpPr>
          <p:nvPr>
            <p:ph type="title"/>
          </p:nvPr>
        </p:nvSpPr>
        <p:spPr>
          <a:xfrm>
            <a:off x="2592924" y="1725561"/>
            <a:ext cx="8911687" cy="3274141"/>
          </a:xfrm>
        </p:spPr>
        <p:txBody>
          <a:bodyPr>
            <a:noAutofit/>
          </a:bodyPr>
          <a:lstStyle/>
          <a:p>
            <a:pPr algn="ctr"/>
            <a:r>
              <a:rPr lang="es-AR" dirty="0">
                <a:solidFill>
                  <a:schemeClr val="tx1"/>
                </a:solidFill>
                <a:latin typeface="Arial" panose="020B0604020202020204" pitchFamily="34" charset="0"/>
                <a:cs typeface="Arial" panose="020B0604020202020204" pitchFamily="34" charset="0"/>
              </a:rPr>
              <a:t>Envolviendo y protegiendo las fibras nerviosas del SNC hay un material compuesto por proteínas y grasa llamado </a:t>
            </a:r>
            <a:r>
              <a:rPr lang="es-AR" b="1" dirty="0">
                <a:solidFill>
                  <a:schemeClr val="tx1"/>
                </a:solidFill>
                <a:latin typeface="Arial" panose="020B0604020202020204" pitchFamily="34" charset="0"/>
                <a:cs typeface="Arial" panose="020B0604020202020204" pitchFamily="34" charset="0"/>
              </a:rPr>
              <a:t>Mielina</a:t>
            </a:r>
            <a:r>
              <a:rPr lang="es-AR" dirty="0">
                <a:solidFill>
                  <a:schemeClr val="tx1"/>
                </a:solidFill>
                <a:latin typeface="Arial" panose="020B0604020202020204" pitchFamily="34" charset="0"/>
                <a:cs typeface="Arial" panose="020B0604020202020204" pitchFamily="34" charset="0"/>
              </a:rPr>
              <a:t> que facilita la conducción de los impulsos eléctricos entre las fibras nerviosas.</a:t>
            </a:r>
          </a:p>
        </p:txBody>
      </p:sp>
    </p:spTree>
    <p:extLst>
      <p:ext uri="{BB962C8B-B14F-4D97-AF65-F5344CB8AC3E}">
        <p14:creationId xmlns:p14="http://schemas.microsoft.com/office/powerpoint/2010/main" val="1544821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2B18CC-B1CE-A716-646F-406C4531B1BD}"/>
              </a:ext>
            </a:extLst>
          </p:cNvPr>
          <p:cNvSpPr>
            <a:spLocks noGrp="1"/>
          </p:cNvSpPr>
          <p:nvPr>
            <p:ph type="title"/>
          </p:nvPr>
        </p:nvSpPr>
        <p:spPr>
          <a:xfrm>
            <a:off x="2592924" y="1740310"/>
            <a:ext cx="8911687" cy="3480619"/>
          </a:xfrm>
        </p:spPr>
        <p:txBody>
          <a:bodyPr>
            <a:normAutofit/>
          </a:bodyPr>
          <a:lstStyle/>
          <a:p>
            <a:pPr algn="ctr"/>
            <a:r>
              <a:rPr lang="es-AR" sz="3200" b="1" dirty="0">
                <a:latin typeface="Arial" panose="020B0604020202020204" pitchFamily="34" charset="0"/>
                <a:cs typeface="Arial" panose="020B0604020202020204" pitchFamily="34" charset="0"/>
              </a:rPr>
              <a:t>Función</a:t>
            </a:r>
            <a:br>
              <a:rPr lang="es-AR" sz="3200" b="1" dirty="0">
                <a:latin typeface="Arial" panose="020B0604020202020204" pitchFamily="34" charset="0"/>
                <a:cs typeface="Arial" panose="020B0604020202020204" pitchFamily="34" charset="0"/>
              </a:rPr>
            </a:br>
            <a:br>
              <a:rPr lang="es-AR" sz="3200" b="1"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Es procesar información, controlar las funciones del cuerpo y permitir reacciones ante estímulos del entorno</a:t>
            </a:r>
            <a:br>
              <a:rPr lang="es-AR" sz="3200" b="1" dirty="0">
                <a:latin typeface="Arial" panose="020B0604020202020204" pitchFamily="34" charset="0"/>
                <a:cs typeface="Arial" panose="020B0604020202020204" pitchFamily="34" charset="0"/>
              </a:rPr>
            </a:b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5036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638F60-6415-150B-77AB-5C084B535836}"/>
              </a:ext>
            </a:extLst>
          </p:cNvPr>
          <p:cNvSpPr>
            <a:spLocks noGrp="1"/>
          </p:cNvSpPr>
          <p:nvPr>
            <p:ph type="title"/>
          </p:nvPr>
        </p:nvSpPr>
        <p:spPr>
          <a:xfrm>
            <a:off x="2592924" y="1194619"/>
            <a:ext cx="8911687" cy="4778478"/>
          </a:xfrm>
        </p:spPr>
        <p:txBody>
          <a:bodyPr>
            <a:noAutofit/>
          </a:bodyPr>
          <a:lstStyle/>
          <a:p>
            <a:pPr algn="ctr"/>
            <a:r>
              <a:rPr lang="es-AR" sz="3200" b="1" dirty="0">
                <a:latin typeface="Arial" panose="020B0604020202020204" pitchFamily="34" charset="0"/>
                <a:cs typeface="Arial" panose="020B0604020202020204" pitchFamily="34" charset="0"/>
              </a:rPr>
              <a:t>Sistema Nervioso Central ( SNC)</a:t>
            </a:r>
            <a:br>
              <a:rPr lang="es-AR" sz="3200" b="1"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 Cerebro: </a:t>
            </a:r>
            <a:r>
              <a:rPr lang="es-AR" sz="3200" dirty="0">
                <a:latin typeface="Arial" panose="020B0604020202020204" pitchFamily="34" charset="0"/>
                <a:cs typeface="Arial" panose="020B0604020202020204" pitchFamily="34" charset="0"/>
              </a:rPr>
              <a:t>Es el órgano principal de procesamiento, responsable de funciones como el pensamiento, las emociones, el movimiento y la memoria.</a:t>
            </a:r>
            <a:br>
              <a:rPr lang="es-AR" sz="3200" dirty="0">
                <a:latin typeface="Arial" panose="020B0604020202020204" pitchFamily="34" charset="0"/>
                <a:cs typeface="Arial" panose="020B0604020202020204" pitchFamily="34" charset="0"/>
              </a:rPr>
            </a:br>
            <a:br>
              <a:rPr lang="es-AR" sz="3200" b="1"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 Medula Espinal:</a:t>
            </a:r>
            <a:r>
              <a:rPr lang="es-AR" sz="3200" dirty="0">
                <a:latin typeface="Arial" panose="020B0604020202020204" pitchFamily="34" charset="0"/>
                <a:cs typeface="Arial" panose="020B0604020202020204" pitchFamily="34" charset="0"/>
              </a:rPr>
              <a:t> Es una continuación del tronco encefálico que transmite señales motoras del cerebro a la periferia del cuerpo y viceversa.</a:t>
            </a:r>
            <a:br>
              <a:rPr lang="es-AR" sz="3200"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3092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4A4552-0EA8-80CE-1221-6B959617557A}"/>
              </a:ext>
            </a:extLst>
          </p:cNvPr>
          <p:cNvSpPr>
            <a:spLocks noGrp="1"/>
          </p:cNvSpPr>
          <p:nvPr>
            <p:ph type="title"/>
          </p:nvPr>
        </p:nvSpPr>
        <p:spPr>
          <a:xfrm>
            <a:off x="2592924" y="707923"/>
            <a:ext cx="8911687" cy="5102941"/>
          </a:xfrm>
        </p:spPr>
        <p:txBody>
          <a:bodyPr>
            <a:normAutofit fontScale="90000"/>
          </a:bodyPr>
          <a:lstStyle/>
          <a:p>
            <a:pPr algn="ctr"/>
            <a:r>
              <a:rPr lang="es-AR" sz="3200" b="1" dirty="0">
                <a:latin typeface="Arial" panose="020B0604020202020204" pitchFamily="34" charset="0"/>
                <a:cs typeface="Arial" panose="020B0604020202020204" pitchFamily="34" charset="0"/>
              </a:rPr>
              <a:t>Sistema Nervioso Periférico ( SNP)</a:t>
            </a:r>
            <a:br>
              <a:rPr lang="es-AR" sz="3200" b="1" dirty="0">
                <a:latin typeface="Arial" panose="020B0604020202020204" pitchFamily="34" charset="0"/>
                <a:cs typeface="Arial" panose="020B0604020202020204" pitchFamily="34" charset="0"/>
              </a:rPr>
            </a:br>
            <a:br>
              <a:rPr lang="es-AR" sz="3200" b="1"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.Nervios: </a:t>
            </a:r>
            <a:r>
              <a:rPr lang="es-AR" dirty="0">
                <a:latin typeface="Arial" panose="020B0604020202020204" pitchFamily="34" charset="0"/>
                <a:cs typeface="Arial" panose="020B0604020202020204" pitchFamily="34" charset="0"/>
              </a:rPr>
              <a:t>Son los encargados de llevar la información sensorial desde los receptores del cuerpo( como la piel y los órganos de los sentidos) hasta el SNC, y de transportar las ordenes motoras del SNC a los músculos y órganos.</a:t>
            </a:r>
            <a:br>
              <a:rPr lang="es-AR" dirty="0">
                <a:latin typeface="Arial" panose="020B0604020202020204" pitchFamily="34" charset="0"/>
                <a:cs typeface="Arial" panose="020B0604020202020204" pitchFamily="34" charset="0"/>
              </a:rPr>
            </a:br>
            <a:br>
              <a:rPr lang="es-AR"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 Receptores:</a:t>
            </a:r>
            <a:r>
              <a:rPr lang="es-AR" dirty="0">
                <a:latin typeface="Arial" panose="020B0604020202020204" pitchFamily="34" charset="0"/>
                <a:cs typeface="Arial" panose="020B0604020202020204" pitchFamily="34" charset="0"/>
              </a:rPr>
              <a:t> Son los órganos o células que captan estímulos del entorno ( como luz u olores) y del interior del cuerpo.</a:t>
            </a:r>
            <a:br>
              <a:rPr lang="es-AR" b="1" dirty="0">
                <a:latin typeface="Arial" panose="020B0604020202020204" pitchFamily="34" charset="0"/>
                <a:cs typeface="Arial" panose="020B0604020202020204" pitchFamily="34" charset="0"/>
              </a:rPr>
            </a:br>
            <a:br>
              <a:rPr lang="es-AR" sz="3200" b="1" dirty="0">
                <a:latin typeface="Arial" panose="020B0604020202020204" pitchFamily="34" charset="0"/>
                <a:cs typeface="Arial" panose="020B0604020202020204" pitchFamily="34" charset="0"/>
              </a:rPr>
            </a:b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1790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010207-1D22-296A-5D78-E94B98F0162C}"/>
              </a:ext>
            </a:extLst>
          </p:cNvPr>
          <p:cNvSpPr>
            <a:spLocks noGrp="1"/>
          </p:cNvSpPr>
          <p:nvPr>
            <p:ph type="title"/>
          </p:nvPr>
        </p:nvSpPr>
        <p:spPr>
          <a:xfrm>
            <a:off x="2592924" y="1253612"/>
            <a:ext cx="8911687" cy="4114801"/>
          </a:xfrm>
        </p:spPr>
        <p:txBody>
          <a:bodyPr>
            <a:noAutofit/>
          </a:bodyPr>
          <a:lstStyle/>
          <a:p>
            <a:pPr algn="ctr"/>
            <a:r>
              <a:rPr lang="es-AR" sz="3200" b="1" dirty="0">
                <a:latin typeface="Arial" panose="020B0604020202020204" pitchFamily="34" charset="0"/>
                <a:cs typeface="Arial" panose="020B0604020202020204" pitchFamily="34" charset="0"/>
              </a:rPr>
              <a:t>Composición del Tejido Nervioso</a:t>
            </a:r>
            <a:br>
              <a:rPr lang="es-AR" sz="3200" b="1" dirty="0">
                <a:latin typeface="Arial" panose="020B0604020202020204" pitchFamily="34" charset="0"/>
                <a:cs typeface="Arial" panose="020B0604020202020204" pitchFamily="34" charset="0"/>
              </a:rPr>
            </a:br>
            <a:br>
              <a:rPr lang="es-AR" sz="3200" b="1"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 Neurona:</a:t>
            </a:r>
            <a:r>
              <a:rPr lang="es-AR" sz="3200" dirty="0">
                <a:latin typeface="Arial" panose="020B0604020202020204" pitchFamily="34" charset="0"/>
                <a:cs typeface="Arial" panose="020B0604020202020204" pitchFamily="34" charset="0"/>
              </a:rPr>
              <a:t> Son las células encargadas de transmitir impulsos nerviosos, enviando información entre si y a otra partes del cuerpo.</a:t>
            </a:r>
            <a:br>
              <a:rPr lang="es-AR" sz="3200"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 Células Glía: </a:t>
            </a:r>
            <a:r>
              <a:rPr lang="es-AR" sz="3200" dirty="0">
                <a:latin typeface="Arial" panose="020B0604020202020204" pitchFamily="34" charset="0"/>
                <a:cs typeface="Arial" panose="020B0604020202020204" pitchFamily="34" charset="0"/>
              </a:rPr>
              <a:t>Son células de soporte que ayudan al funcionamiento y la protección de las neuronas.</a:t>
            </a: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3699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5BF353-F635-3AEB-3736-B80AF60FE8FD}"/>
              </a:ext>
            </a:extLst>
          </p:cNvPr>
          <p:cNvSpPr>
            <a:spLocks noGrp="1"/>
          </p:cNvSpPr>
          <p:nvPr>
            <p:ph type="title"/>
          </p:nvPr>
        </p:nvSpPr>
        <p:spPr>
          <a:xfrm>
            <a:off x="2592924" y="1932038"/>
            <a:ext cx="8911687" cy="3805085"/>
          </a:xfrm>
        </p:spPr>
        <p:txBody>
          <a:bodyPr>
            <a:normAutofit/>
          </a:bodyPr>
          <a:lstStyle/>
          <a:p>
            <a:r>
              <a:rPr lang="es-AR" sz="3200" dirty="0">
                <a:latin typeface="Arial" panose="020B0604020202020204" pitchFamily="34" charset="0"/>
                <a:cs typeface="Arial" panose="020B0604020202020204" pitchFamily="34" charset="0"/>
              </a:rPr>
              <a:t>La Unidad Básica del SN es una célula nerviosa o neurona. El cerebro contiene alrededor de 100 millones de neuronas. </a:t>
            </a:r>
            <a:br>
              <a:rPr lang="es-AR" sz="3200"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Una neurona tiene un cuerpo celular, que incluye el núcleo celular, y extensiones especiales denominadas( Axones y Dendritas).</a:t>
            </a:r>
            <a:br>
              <a:rPr lang="es-AR" sz="3200" dirty="0">
                <a:latin typeface="Arial" panose="020B0604020202020204" pitchFamily="34" charset="0"/>
                <a:cs typeface="Arial" panose="020B0604020202020204" pitchFamily="34" charset="0"/>
              </a:rPr>
            </a:br>
            <a:endParaRPr lang="es-A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2624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C2996ABD-2086-A11F-D2DA-A243AEBFFC0D}"/>
              </a:ext>
            </a:extLst>
          </p:cNvPr>
          <p:cNvPicPr>
            <a:picLocks noChangeAspect="1"/>
          </p:cNvPicPr>
          <p:nvPr/>
        </p:nvPicPr>
        <p:blipFill>
          <a:blip r:embed="rId2"/>
          <a:stretch>
            <a:fillRect/>
          </a:stretch>
        </p:blipFill>
        <p:spPr>
          <a:xfrm>
            <a:off x="3244645" y="0"/>
            <a:ext cx="6297561" cy="6858000"/>
          </a:xfrm>
          <a:prstGeom prst="rect">
            <a:avLst/>
          </a:prstGeom>
        </p:spPr>
      </p:pic>
    </p:spTree>
    <p:extLst>
      <p:ext uri="{BB962C8B-B14F-4D97-AF65-F5344CB8AC3E}">
        <p14:creationId xmlns:p14="http://schemas.microsoft.com/office/powerpoint/2010/main" val="2374468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F026A3-4651-AC9D-3BFD-7F61D3CFB03B}"/>
              </a:ext>
            </a:extLst>
          </p:cNvPr>
          <p:cNvSpPr>
            <a:spLocks noGrp="1"/>
          </p:cNvSpPr>
          <p:nvPr>
            <p:ph type="title"/>
          </p:nvPr>
        </p:nvSpPr>
        <p:spPr>
          <a:xfrm>
            <a:off x="2592924" y="530943"/>
            <a:ext cx="8911687" cy="4763728"/>
          </a:xfrm>
        </p:spPr>
        <p:txBody>
          <a:bodyPr>
            <a:normAutofit fontScale="90000"/>
          </a:bodyPr>
          <a:lstStyle/>
          <a:p>
            <a:pPr algn="ctr"/>
            <a:r>
              <a:rPr lang="es-AR" sz="3200" b="1" dirty="0">
                <a:latin typeface="Arial" panose="020B0604020202020204" pitchFamily="34" charset="0"/>
                <a:cs typeface="Arial" panose="020B0604020202020204" pitchFamily="34" charset="0"/>
              </a:rPr>
              <a:t>Neurona </a:t>
            </a:r>
            <a:br>
              <a:rPr lang="es-AR" sz="3200" b="1"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 Compuesta por 4 Partes:</a:t>
            </a:r>
            <a:br>
              <a:rPr lang="es-AR" sz="3200" b="1" dirty="0">
                <a:latin typeface="Arial" panose="020B0604020202020204" pitchFamily="34" charset="0"/>
                <a:cs typeface="Arial" panose="020B0604020202020204" pitchFamily="34" charset="0"/>
              </a:rPr>
            </a:br>
            <a:br>
              <a:rPr lang="es-AR" sz="3200" b="1"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1- Cuerpo Celular o Soma:</a:t>
            </a:r>
            <a:r>
              <a:rPr lang="es-AR" dirty="0">
                <a:latin typeface="Arial" panose="020B0604020202020204" pitchFamily="34" charset="0"/>
                <a:cs typeface="Arial" panose="020B0604020202020204" pitchFamily="34" charset="0"/>
              </a:rPr>
              <a:t> Contiene el núcleo y la mayor parte de las estructuras que mantienen los procesos vitales de la célula. Su forma varia según los diferentes tipos de neuronas.</a:t>
            </a:r>
            <a:br>
              <a:rPr lang="es-AR"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2- Dendritas:</a:t>
            </a:r>
            <a:r>
              <a:rPr lang="es-AR" dirty="0">
                <a:latin typeface="Arial" panose="020B0604020202020204" pitchFamily="34" charset="0"/>
                <a:cs typeface="Arial" panose="020B0604020202020204" pitchFamily="34" charset="0"/>
              </a:rPr>
              <a:t> Son prolongaciones del cuerpo celular de las neuronas que actúan como receptores de los mensajeros transmitidos por otras neuronas.</a:t>
            </a:r>
            <a:endParaRPr lang="es-A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9615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C129C2-474E-76C5-8C23-86BF8AE1DD4F}"/>
              </a:ext>
            </a:extLst>
          </p:cNvPr>
          <p:cNvSpPr>
            <a:spLocks noGrp="1"/>
          </p:cNvSpPr>
          <p:nvPr>
            <p:ph type="title"/>
          </p:nvPr>
        </p:nvSpPr>
        <p:spPr>
          <a:xfrm>
            <a:off x="2592924" y="752168"/>
            <a:ext cx="8911687" cy="4439265"/>
          </a:xfrm>
        </p:spPr>
        <p:txBody>
          <a:bodyPr>
            <a:noAutofit/>
          </a:bodyPr>
          <a:lstStyle/>
          <a:p>
            <a:r>
              <a:rPr lang="es-AR" sz="3200" b="1" dirty="0">
                <a:latin typeface="Arial" panose="020B0604020202020204" pitchFamily="34" charset="0"/>
                <a:cs typeface="Arial" panose="020B0604020202020204" pitchFamily="34" charset="0"/>
              </a:rPr>
              <a:t>3- Axón: </a:t>
            </a:r>
            <a:r>
              <a:rPr lang="es-AR" sz="3200" dirty="0">
                <a:latin typeface="Arial" panose="020B0604020202020204" pitchFamily="34" charset="0"/>
                <a:cs typeface="Arial" panose="020B0604020202020204" pitchFamily="34" charset="0"/>
              </a:rPr>
              <a:t>Tubo largo y delgado, a menudo recubierto de una vaina de Mielina, encargado de llevar la información desde el cuerpo celular hasta los botones terminales.</a:t>
            </a:r>
            <a:br>
              <a:rPr lang="es-AR" sz="3200"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4- Botones Terminales: </a:t>
            </a:r>
            <a:r>
              <a:rPr lang="es-AR" sz="3200" dirty="0">
                <a:latin typeface="Arial" panose="020B0604020202020204" pitchFamily="34" charset="0"/>
                <a:cs typeface="Arial" panose="020B0604020202020204" pitchFamily="34" charset="0"/>
              </a:rPr>
              <a:t>Es la parte externa del axón. La información que pasa de una neurona a otra se transmite a través de la Sinapsis, que es una unión entre los botones terminales de la neurona emisora y la dendrita de la célula receptora.</a:t>
            </a: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5851444"/>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Espiral</Template>
  <TotalTime>140</TotalTime>
  <Words>997</Words>
  <Application>Microsoft Office PowerPoint</Application>
  <PresentationFormat>Panorámica</PresentationFormat>
  <Paragraphs>17</Paragraphs>
  <Slides>18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18</vt:i4>
      </vt:variant>
    </vt:vector>
  </HeadingPairs>
  <TitlesOfParts>
    <vt:vector size="22" baseType="lpstr">
      <vt:lpstr>Arial</vt:lpstr>
      <vt:lpstr>Century Gothic</vt:lpstr>
      <vt:lpstr>Wingdings 3</vt:lpstr>
      <vt:lpstr>Espiral</vt:lpstr>
      <vt:lpstr>Constitución General del Sistema Nervioso Central  Compuesto: Por ( SNC), que incluye Cerebro, la Medula Espinal y el Sistema Periférico ( SNP), que se conforma de los nervios que se extienden por todo cuerpo, conectando el SNC con las distintas partes del organismo.  </vt:lpstr>
      <vt:lpstr>Función  Es procesar información, controlar las funciones del cuerpo y permitir reacciones ante estímulos del entorno </vt:lpstr>
      <vt:lpstr>Sistema Nervioso Central ( SNC)  . Cerebro: Es el órgano principal de procesamiento, responsable de funciones como el pensamiento, las emociones, el movimiento y la memoria.  . Medula Espinal: Es una continuación del tronco encefálico que transmite señales motoras del cerebro a la periferia del cuerpo y viceversa.  </vt:lpstr>
      <vt:lpstr>Sistema Nervioso Periférico ( SNP)  .Nervios: Son los encargados de llevar la información sensorial desde los receptores del cuerpo( como la piel y los órganos de los sentidos) hasta el SNC, y de transportar las ordenes motoras del SNC a los músculos y órganos.  . Receptores: Son los órganos o células que captan estímulos del entorno ( como luz u olores) y del interior del cuerpo.  </vt:lpstr>
      <vt:lpstr>Composición del Tejido Nervioso  . Neurona: Son las células encargadas de transmitir impulsos nerviosos, enviando información entre si y a otra partes del cuerpo.  . Células Glía: Son células de soporte que ayudan al funcionamiento y la protección de las neuronas.</vt:lpstr>
      <vt:lpstr>La Unidad Básica del SN es una célula nerviosa o neurona. El cerebro contiene alrededor de 100 millones de neuronas.  Una neurona tiene un cuerpo celular, que incluye el núcleo celular, y extensiones especiales denominadas( Axones y Dendritas). </vt:lpstr>
      <vt:lpstr>Presentación de PowerPoint</vt:lpstr>
      <vt:lpstr>Neurona  . Compuesta por 4 Partes:  1- Cuerpo Celular o Soma: Contiene el núcleo y la mayor parte de las estructuras que mantienen los procesos vitales de la célula. Su forma varia según los diferentes tipos de neuronas. 2- Dendritas: Son prolongaciones del cuerpo celular de las neuronas que actúan como receptores de los mensajeros transmitidos por otras neuronas.</vt:lpstr>
      <vt:lpstr>3- Axón: Tubo largo y delgado, a menudo recubierto de una vaina de Mielina, encargado de llevar la información desde el cuerpo celular hasta los botones terminales.  4- Botones Terminales: Es la parte externa del axón. La información que pasa de una neurona a otra se transmite a través de la Sinapsis, que es una unión entre los botones terminales de la neurona emisora y la dendrita de la célula receptora.</vt:lpstr>
      <vt:lpstr>Los conjuntos de axones, denominados nervios, se encuentran en todo el cuerpo. Los axones y las dendritas permiten que las neuronas se comuniquen, incluso a través de largas distancias.</vt:lpstr>
      <vt:lpstr>Diferentes tipos de Neuronas  . Neuronas Motoras: Transmiten mensajes del cerebro a los músculos para generar movimiento.  . Neuronas Sensitivas: Detectan la luz, el sonido, olor, sabor envían mensajes sobre estas cosas al cerebro.  El SN controlan los procesos involuntarios.( Ej: latidos del corazón, liberar hormonas como la adrenalina, abrir la pupila en respuesta a la luz, regular el sistema digestivo)  </vt:lpstr>
      <vt:lpstr>Cuando una neurona envía un mensaje a otra neurona, envía una señal eléctrica por la longitud de su axón. En el axón terminal, la señal eléctrica se convierte en una señal química. El axón libera la señal química con mensajeros químicos denominados: Neurotransmisores en la Sinapsis. Los neurotransmisores pasan la señal por la sinapsis hasta la dendrita, que vuelve a convertir la señal química en señal eléctrica. </vt:lpstr>
      <vt:lpstr>El Sistema Nervioso también incluye células no neuronales denominadas: Gliales. Las gliales realizan muchas funciones importantes que mantienen al SN en correcto funcionamiento. Ej: .Ayudan a soportar y mantener las neuronas en su lugar. .Protegen a las neuronas. .Crean un aislamiento denominado: Mielina, que ayuda a mover los impulsos nerviosos. .Repara las neuronas y ayudan a restaurar la función neuronal. . Recortan las neuronas muertas. .Regulan los neurotransmisores.  </vt:lpstr>
      <vt:lpstr>La 2 Estructuras que Forman el SNC Sen encuentran protegidas por unas envolturas óseas, que son el Cráneo y la Columna Vertebral. Tanto el encéfalo como la medula espinal están recubiertos por 3 Membranas que les sirven de protección: - La Duramadre( Membrana Externa) - La Aracnoides( Membrana Intermedia) La Piamadre( Membrana Interna).  Estas membranas se conocen con el nombre de Meninges.   </vt:lpstr>
      <vt:lpstr>Entre estas membranas se crea un espacio, llamado ( Espacio Subaracnoideo), que se encuentra lleno de un liquido incoloro y transparente, que recibe el nombre de:    Liquido Cefalorraquídeo</vt:lpstr>
      <vt:lpstr>Formación del LCR Principalmente: - Proteínas-Iones-Glucosa-Celulas Sanguinas, forman parte del Sistema Inmune. Entre sus funciones el intercambio de sustancias entre el SN y la Sangre, actúan como sistema de eliminación de productos de residuales, mantener el equilibrio iónico adecuado, proporcionar amortiguación y protección mecánica.  </vt:lpstr>
      <vt:lpstr>Las Células que forman el SNC( Caracterizan por 2 Colores) -La Sustancia Gris( Corteza Cerebral) formada por los cuerpos de las neuronas, y la  -La Sustancia Blanca ( Área Cortical) formada por las prolongaciones nerviosas ( Dendritas y Axones), cuya función es conducir la información</vt:lpstr>
      <vt:lpstr>Envolviendo y protegiendo las fibras nerviosas del SNC hay un material compuesto por proteínas y grasa llamado Mielina que facilita la conducción de los impulsos eléctricos entre las fibras nerviosas.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zulma_2023@hotmail.com</dc:creator>
  <cp:lastModifiedBy>zulma_2023@hotmail.com</cp:lastModifiedBy>
  <cp:revision>18</cp:revision>
  <dcterms:created xsi:type="dcterms:W3CDTF">2025-10-12T12:54:17Z</dcterms:created>
  <dcterms:modified xsi:type="dcterms:W3CDTF">2025-10-14T23:58:01Z</dcterms:modified>
</cp:coreProperties>
</file>