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6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69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DDA51639-B2D6-4652-B8C3-1B4C224A7BAF}" type="datetimeFigureOut">
              <a:rPr lang="en-US" dirty="0"/>
              <a:t>4/5/2021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A6AA8-A04B-4104-9AE2-BD48D340E27F}" type="datetimeFigureOut">
              <a:rPr lang="en-US" dirty="0"/>
              <a:t>4/5/2021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0BF79-FAC6-4A96-8DE1-F7B82E2E1652}" type="datetimeFigureOut">
              <a:rPr lang="en-US" dirty="0"/>
              <a:t>4/5/2021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F5DD9-2C52-442D-92E2-8072C0C3D7CD}" type="datetimeFigureOut">
              <a:rPr lang="en-US" dirty="0"/>
              <a:t>4/5/2021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C44961B7-6B89-48AB-966F-622E2788EECC}" type="datetimeFigureOut">
              <a:rPr lang="en-US" dirty="0"/>
              <a:t>4/5/2021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3D6FB-79CC-4683-A046-BBE785BA1BED}" type="datetimeFigureOut">
              <a:rPr lang="en-US" dirty="0"/>
              <a:t>4/5/2021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2B3E8-48F1-4B23-8498-D8A04A81EC9C}" type="datetimeFigureOut">
              <a:rPr lang="en-US" dirty="0"/>
              <a:t>4/5/2021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90D90-AA62-404D-A741-635B4370F9CB}" type="datetimeFigureOut">
              <a:rPr lang="en-US" dirty="0"/>
              <a:t>4/5/2021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002E4-6836-46D1-9DBB-3C27C0DD3A89}" type="datetimeFigureOut">
              <a:rPr lang="en-US" dirty="0"/>
              <a:t>4/5/2021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131DD-A141-4471-BCF9-C6073EDD7E20}" type="datetimeFigureOut">
              <a:rPr lang="en-US" dirty="0"/>
              <a:t>4/5/2021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AB334A90-EB03-42F3-8859-2C2B2724C058}" type="datetimeFigureOut">
              <a:rPr lang="en-US" dirty="0"/>
              <a:t>4/5/2021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CBC48EC7-AF6A-48D3-8284-14BACBEBDD84}" type="datetimeFigureOut">
              <a:rPr lang="en-US" dirty="0"/>
              <a:t>4/5/2021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AR" b="1" dirty="0" smtClean="0">
                <a:solidFill>
                  <a:srgbClr val="FF0000"/>
                </a:solidFill>
                <a:latin typeface="BatangChe" panose="02030609000101010101" pitchFamily="49" charset="-127"/>
                <a:ea typeface="BatangChe" panose="02030609000101010101" pitchFamily="49" charset="-127"/>
              </a:rPr>
              <a:t>ANTROPOLOGÍA SOCIAL Y CULTURAL </a:t>
            </a:r>
            <a:endParaRPr lang="es-AR" b="1" dirty="0">
              <a:solidFill>
                <a:srgbClr val="FF0000"/>
              </a:solidFill>
              <a:latin typeface="BatangChe" panose="02030609000101010101" pitchFamily="49" charset="-127"/>
              <a:ea typeface="BatangChe" panose="02030609000101010101" pitchFamily="49" charset="-127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AR" b="1" dirty="0" smtClean="0"/>
              <a:t>1° TEMA: CONCEPTO DE ANTROPOLOGÍA, SU ORIGEN, SUS DIVISIONES </a:t>
            </a:r>
            <a:endParaRPr lang="es-AR" b="1" dirty="0"/>
          </a:p>
        </p:txBody>
      </p:sp>
    </p:spTree>
    <p:extLst>
      <p:ext uri="{BB962C8B-B14F-4D97-AF65-F5344CB8AC3E}">
        <p14:creationId xmlns:p14="http://schemas.microsoft.com/office/powerpoint/2010/main" val="15486207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227908" y="642594"/>
            <a:ext cx="9897291" cy="650629"/>
          </a:xfrm>
        </p:spPr>
        <p:txBody>
          <a:bodyPr>
            <a:normAutofit fontScale="90000"/>
          </a:bodyPr>
          <a:lstStyle/>
          <a:p>
            <a:pPr algn="ctr"/>
            <a:r>
              <a:rPr lang="es-AR" dirty="0" smtClean="0">
                <a:solidFill>
                  <a:srgbClr val="FF0000"/>
                </a:solidFill>
                <a:latin typeface="Arial Rounded MT Bold" panose="020F0704030504030204" pitchFamily="34" charset="0"/>
              </a:rPr>
              <a:t>CONCEPTO. SEGÚN AUTORES </a:t>
            </a:r>
            <a:endParaRPr lang="es-AR" dirty="0">
              <a:solidFill>
                <a:srgbClr val="FF0000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066800" y="1384663"/>
            <a:ext cx="10058400" cy="4650377"/>
          </a:xfrm>
        </p:spPr>
        <p:txBody>
          <a:bodyPr/>
          <a:lstStyle/>
          <a:p>
            <a:r>
              <a:rPr lang="es-AR" b="1" dirty="0"/>
              <a:t>LA ANTROPOLOGÍA (Kottak) </a:t>
            </a:r>
            <a:r>
              <a:rPr lang="es-AR" dirty="0"/>
              <a:t>Se trata de una ciencia holística y comparativa, pues estudia la totalidad de la condición humana: biología, sociedad, lenguaje y cultura, en el pasado, presente y futuro, analizando todas la sociedades, antiguas y modernas, desde una perspectiva </a:t>
            </a:r>
            <a:r>
              <a:rPr lang="es-AR" dirty="0" smtClean="0"/>
              <a:t>transcultural.</a:t>
            </a:r>
          </a:p>
          <a:p>
            <a:r>
              <a:rPr lang="es-AR" b="1" dirty="0"/>
              <a:t>Según el sociólogo Levi-Strauss </a:t>
            </a:r>
            <a:r>
              <a:rPr lang="es-AR" dirty="0"/>
              <a:t>la antropología es el estudio de las estructuras que dieron origen a los hechos socioculturales. </a:t>
            </a:r>
            <a:endParaRPr lang="es-AR" dirty="0" smtClean="0"/>
          </a:p>
          <a:p>
            <a:r>
              <a:rPr lang="es-AR" b="1" dirty="0" smtClean="0"/>
              <a:t>Taylor</a:t>
            </a:r>
            <a:r>
              <a:rPr lang="es-AR" dirty="0" smtClean="0"/>
              <a:t> </a:t>
            </a:r>
            <a:r>
              <a:rPr lang="es-AR" dirty="0"/>
              <a:t>a su vez plantea que la antropología proviene de la cultura y plantea que esta es el conjunto de creencias, hábitos y capacidad del hombre que fueron adquiridos en sociedad</a:t>
            </a:r>
            <a:r>
              <a:rPr lang="es-AR" dirty="0" smtClean="0"/>
              <a:t>.    </a:t>
            </a:r>
            <a:endParaRPr lang="es-AR" dirty="0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81898" y="3975871"/>
            <a:ext cx="3657600" cy="24118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5125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AR" sz="2400" b="1" dirty="0"/>
              <a:t>Su nombre proviene de la unión de los vocablos griegos </a:t>
            </a:r>
            <a:r>
              <a:rPr lang="es-AR" sz="2400" b="1" i="1" dirty="0" err="1">
                <a:solidFill>
                  <a:srgbClr val="FF0000"/>
                </a:solidFill>
              </a:rPr>
              <a:t>anthropos</a:t>
            </a:r>
            <a:r>
              <a:rPr lang="es-AR" sz="2400" b="1" dirty="0"/>
              <a:t> (“humano”) </a:t>
            </a:r>
            <a:r>
              <a:rPr lang="es-AR" sz="2400" b="1" dirty="0">
                <a:solidFill>
                  <a:srgbClr val="FF0000"/>
                </a:solidFill>
              </a:rPr>
              <a:t>y </a:t>
            </a:r>
            <a:r>
              <a:rPr lang="es-AR" sz="2400" b="1" i="1" dirty="0">
                <a:solidFill>
                  <a:srgbClr val="FF0000"/>
                </a:solidFill>
              </a:rPr>
              <a:t>logos</a:t>
            </a:r>
            <a:r>
              <a:rPr lang="es-AR" sz="2400" b="1" dirty="0"/>
              <a:t> (“conocimiento, saber”)</a:t>
            </a:r>
            <a:br>
              <a:rPr lang="es-AR" sz="2400" b="1" dirty="0"/>
            </a:br>
            <a:endParaRPr lang="es-AR" sz="2400" b="1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066800" y="1593669"/>
            <a:ext cx="10058400" cy="4441371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s-AR" dirty="0"/>
              <a:t/>
            </a:r>
            <a:br>
              <a:rPr lang="es-AR" dirty="0"/>
            </a:br>
            <a:r>
              <a:rPr lang="es-AR" sz="2000" b="1" dirty="0">
                <a:solidFill>
                  <a:schemeClr val="tx2">
                    <a:lumMod val="75000"/>
                  </a:schemeClr>
                </a:solidFill>
                <a:latin typeface="Arial Rounded MT Bold" panose="020F0704030504030204" pitchFamily="34" charset="0"/>
              </a:rPr>
              <a:t>¿Cómo se originó la antropología?</a:t>
            </a:r>
          </a:p>
          <a:p>
            <a:pPr marL="0" indent="0">
              <a:buNone/>
            </a:pPr>
            <a:r>
              <a:rPr lang="es-AR" dirty="0"/>
              <a:t>Como ciencia dotada de un campo de estudio único e independiente, la antropología existe desde el siglo XIX.</a:t>
            </a:r>
          </a:p>
          <a:p>
            <a:pPr marL="0" indent="0">
              <a:buNone/>
            </a:pPr>
            <a:r>
              <a:rPr lang="es-AR" dirty="0"/>
              <a:t>Es decir que es una de las ciencias más jóvenes surgidas en torno al interés del momento respecto al ser humano.</a:t>
            </a:r>
          </a:p>
          <a:p>
            <a:pPr marL="0" indent="0">
              <a:buNone/>
            </a:pPr>
            <a:r>
              <a:rPr lang="es-AR" dirty="0"/>
              <a:t/>
            </a:r>
            <a:br>
              <a:rPr lang="es-AR" dirty="0"/>
            </a:br>
            <a:r>
              <a:rPr lang="es-AR" dirty="0"/>
              <a:t/>
            </a:r>
            <a:br>
              <a:rPr lang="es-AR" dirty="0"/>
            </a:br>
            <a:r>
              <a:rPr lang="es-AR" sz="2000" b="1" dirty="0">
                <a:solidFill>
                  <a:schemeClr val="tx2">
                    <a:lumMod val="75000"/>
                  </a:schemeClr>
                </a:solidFill>
                <a:latin typeface="Arial Rounded MT Bold" panose="020F0704030504030204" pitchFamily="34" charset="0"/>
              </a:rPr>
              <a:t>La antropología (o antropología general) se divide en “cuatro campos”: </a:t>
            </a:r>
            <a:endParaRPr lang="es-AR" sz="2000" b="1" dirty="0" smtClean="0">
              <a:solidFill>
                <a:schemeClr val="tx2">
                  <a:lumMod val="75000"/>
                </a:schemeClr>
              </a:solidFill>
              <a:latin typeface="Arial Rounded MT Bold" panose="020F0704030504030204" pitchFamily="34" charset="0"/>
            </a:endParaRPr>
          </a:p>
          <a:p>
            <a:pPr marL="0" indent="0">
              <a:buNone/>
            </a:pPr>
            <a:r>
              <a:rPr lang="es-AR" dirty="0" smtClean="0"/>
              <a:t>la </a:t>
            </a:r>
            <a:r>
              <a:rPr lang="es-AR" dirty="0"/>
              <a:t>antropología social y cultural (o sociocultural</a:t>
            </a:r>
            <a:r>
              <a:rPr lang="es-AR" dirty="0" smtClean="0"/>
              <a:t>),</a:t>
            </a:r>
          </a:p>
          <a:p>
            <a:pPr marL="0" indent="0">
              <a:buNone/>
            </a:pPr>
            <a:r>
              <a:rPr lang="es-AR" dirty="0" smtClean="0"/>
              <a:t> </a:t>
            </a:r>
            <a:r>
              <a:rPr lang="es-AR" dirty="0"/>
              <a:t>la antropología biológica o física</a:t>
            </a:r>
            <a:r>
              <a:rPr lang="es-AR" dirty="0" smtClean="0"/>
              <a:t>,</a:t>
            </a:r>
          </a:p>
          <a:p>
            <a:pPr marL="0" indent="0">
              <a:buNone/>
            </a:pPr>
            <a:r>
              <a:rPr lang="es-AR" dirty="0" smtClean="0"/>
              <a:t> </a:t>
            </a:r>
            <a:r>
              <a:rPr lang="es-AR" dirty="0"/>
              <a:t>la antropología lingüística </a:t>
            </a:r>
            <a:r>
              <a:rPr lang="es-AR" dirty="0" smtClean="0"/>
              <a:t>y</a:t>
            </a:r>
          </a:p>
          <a:p>
            <a:pPr marL="0" indent="0">
              <a:buNone/>
            </a:pPr>
            <a:r>
              <a:rPr lang="es-AR" dirty="0" smtClean="0"/>
              <a:t> </a:t>
            </a:r>
            <a:r>
              <a:rPr lang="es-AR" dirty="0"/>
              <a:t>la antropología arqueológica (más simplemente conocida como “arqueología”).</a:t>
            </a:r>
            <a:endParaRPr lang="es-AR" dirty="0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4310063" y="457200"/>
            <a:ext cx="3570287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34914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AR" altLang="es-AR" sz="800" b="0" i="0" u="none" strike="noStrike" cap="none" normalizeH="0" baseline="0" smtClean="0">
                <a:ln>
                  <a:noFill/>
                </a:ln>
                <a:solidFill>
                  <a:srgbClr val="FFFFFF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Ads by scrollerads.com</a:t>
            </a:r>
            <a:endParaRPr kumimoji="0" lang="es-AR" altLang="es-AR" sz="1200" b="0" i="0" u="none" strike="noStrike" cap="none" normalizeH="0" baseline="0" smtClean="0">
              <a:ln>
                <a:noFill/>
              </a:ln>
              <a:solidFill>
                <a:srgbClr val="FFFFFF"/>
              </a:solidFill>
              <a:effectLst/>
              <a:latin typeface="Open San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AR" altLang="es-A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0" y="-4465"/>
            <a:ext cx="184731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AR" altLang="es-AR" sz="12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Open San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AR" altLang="es-AR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Open Sans"/>
              </a:rPr>
              <a:t/>
            </a:r>
            <a:br>
              <a:rPr kumimoji="0" lang="es-AR" altLang="es-AR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Open Sans"/>
              </a:rPr>
            </a:br>
            <a:r>
              <a:rPr kumimoji="0" lang="es-AR" altLang="es-AR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Open Sans"/>
              </a:rPr>
              <a:t/>
            </a:r>
            <a:br>
              <a:rPr kumimoji="0" lang="es-AR" altLang="es-AR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Open Sans"/>
              </a:rPr>
            </a:br>
            <a:endParaRPr kumimoji="0" lang="es-AR" altLang="es-A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5293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781257"/>
          </a:xfrm>
        </p:spPr>
        <p:txBody>
          <a:bodyPr>
            <a:normAutofit/>
          </a:bodyPr>
          <a:lstStyle/>
          <a:p>
            <a:r>
              <a:rPr lang="es-AR" sz="3600" dirty="0" smtClean="0">
                <a:solidFill>
                  <a:srgbClr val="FF0000"/>
                </a:solidFill>
                <a:latin typeface="Arial Rounded MT Bold" panose="020F0704030504030204" pitchFamily="34" charset="0"/>
              </a:rPr>
              <a:t>LAS HERRAMIENTAS ANTROPOLOGICAS </a:t>
            </a:r>
            <a:endParaRPr lang="es-AR" sz="3600" dirty="0">
              <a:solidFill>
                <a:srgbClr val="FF0000"/>
              </a:solidFill>
              <a:latin typeface="Arial Rounded MT Bold" panose="020F0704030504030204" pitchFamily="34" charset="0"/>
            </a:endParaRPr>
          </a:p>
        </p:txBody>
      </p:sp>
      <p:graphicFrame>
        <p:nvGraphicFramePr>
          <p:cNvPr id="7" name="Marcador de contenido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16265308"/>
              </p:ext>
            </p:extLst>
          </p:nvPr>
        </p:nvGraphicFramePr>
        <p:xfrm>
          <a:off x="1066799" y="1263646"/>
          <a:ext cx="9489142" cy="5193823"/>
        </p:xfrm>
        <a:graphic>
          <a:graphicData uri="http://schemas.openxmlformats.org/drawingml/2006/table">
            <a:tbl>
              <a:tblPr/>
              <a:tblGrid>
                <a:gridCol w="4744571">
                  <a:extLst>
                    <a:ext uri="{9D8B030D-6E8A-4147-A177-3AD203B41FA5}">
                      <a16:colId xmlns:a16="http://schemas.microsoft.com/office/drawing/2014/main" val="3490651754"/>
                    </a:ext>
                  </a:extLst>
                </a:gridCol>
                <a:gridCol w="4744571">
                  <a:extLst>
                    <a:ext uri="{9D8B030D-6E8A-4147-A177-3AD203B41FA5}">
                      <a16:colId xmlns:a16="http://schemas.microsoft.com/office/drawing/2014/main" val="764480436"/>
                    </a:ext>
                  </a:extLst>
                </a:gridCol>
              </a:tblGrid>
              <a:tr h="429217">
                <a:tc>
                  <a:txBody>
                    <a:bodyPr/>
                    <a:lstStyle/>
                    <a:p>
                      <a:r>
                        <a:rPr lang="es-AR" sz="1800" b="1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</a:rPr>
                        <a:t>TÉCNICAS / HERRAMIENTAS</a:t>
                      </a:r>
                      <a:endParaRPr lang="es-AR" sz="1800" dirty="0">
                        <a:solidFill>
                          <a:srgbClr val="FF0000"/>
                        </a:solidFill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s-AR" sz="1300" dirty="0">
                          <a:latin typeface="ARIAL" panose="020B0604020202020204" pitchFamily="34" charset="0"/>
                        </a:rPr>
                        <a:t/>
                      </a:r>
                      <a:br>
                        <a:rPr lang="es-AR" sz="1300" dirty="0">
                          <a:latin typeface="ARIAL" panose="020B0604020202020204" pitchFamily="34" charset="0"/>
                        </a:rPr>
                      </a:br>
                      <a:r>
                        <a:rPr lang="es-AR" sz="1800" b="1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</a:rPr>
                        <a:t>UTILIDAD</a:t>
                      </a:r>
                      <a:endParaRPr lang="es-AR" sz="1300" b="1" dirty="0">
                        <a:solidFill>
                          <a:srgbClr val="FF000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77191674"/>
                  </a:ext>
                </a:extLst>
              </a:tr>
              <a:tr h="429217">
                <a:tc>
                  <a:txBody>
                    <a:bodyPr/>
                    <a:lstStyle/>
                    <a:p>
                      <a:pPr>
                        <a:buFont typeface="Arial" panose="020B0604020202020204" pitchFamily="34" charset="0"/>
                        <a:buChar char="•"/>
                      </a:pPr>
                      <a:r>
                        <a:rPr lang="es-AR" sz="1300" dirty="0">
                          <a:latin typeface="ARIAL" panose="020B0604020202020204" pitchFamily="34" charset="0"/>
                        </a:rPr>
                        <a:t>Observación participante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buFont typeface="Arial" panose="020B0604020202020204" pitchFamily="34" charset="0"/>
                        <a:buChar char="•"/>
                      </a:pPr>
                      <a:r>
                        <a:rPr lang="es-AR" sz="1300">
                          <a:latin typeface="ARIAL" panose="020B0604020202020204" pitchFamily="34" charset="0"/>
                        </a:rPr>
                        <a:t>"Inmersión" en la organización, comunidad, cultura o en el mercado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08568441"/>
                  </a:ext>
                </a:extLst>
              </a:tr>
              <a:tr h="214608">
                <a:tc>
                  <a:txBody>
                    <a:bodyPr/>
                    <a:lstStyle/>
                    <a:p>
                      <a:pPr>
                        <a:buFont typeface="Arial" panose="020B0604020202020204" pitchFamily="34" charset="0"/>
                        <a:buChar char="•"/>
                      </a:pPr>
                      <a:r>
                        <a:rPr lang="es-AR" sz="1300">
                          <a:latin typeface="ARIAL" panose="020B0604020202020204" pitchFamily="34" charset="0"/>
                        </a:rPr>
                        <a:t>Diario de campo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buFont typeface="Arial" panose="020B0604020202020204" pitchFamily="34" charset="0"/>
                        <a:buChar char="•"/>
                      </a:pPr>
                      <a:r>
                        <a:rPr lang="es-AR" sz="1300">
                          <a:latin typeface="ARIAL" panose="020B0604020202020204" pitchFamily="34" charset="0"/>
                        </a:rPr>
                        <a:t>Recopilación de datos: fuente de ideas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02359579"/>
                  </a:ext>
                </a:extLst>
              </a:tr>
              <a:tr h="429217">
                <a:tc>
                  <a:txBody>
                    <a:bodyPr/>
                    <a:lstStyle/>
                    <a:p>
                      <a:pPr>
                        <a:buFont typeface="Arial" panose="020B0604020202020204" pitchFamily="34" charset="0"/>
                        <a:buChar char="•"/>
                      </a:pPr>
                      <a:r>
                        <a:rPr lang="es-AR" sz="1300">
                          <a:latin typeface="ARIAL" panose="020B0604020202020204" pitchFamily="34" charset="0"/>
                        </a:rPr>
                        <a:t>Escucha activa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buFont typeface="Arial" panose="020B0604020202020204" pitchFamily="34" charset="0"/>
                        <a:buChar char="•"/>
                      </a:pPr>
                      <a:r>
                        <a:rPr lang="es-AR" sz="1300">
                          <a:latin typeface="ARIAL" panose="020B0604020202020204" pitchFamily="34" charset="0"/>
                        </a:rPr>
                        <a:t>Distanciamiento: análisis de discursos/valores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04334677"/>
                  </a:ext>
                </a:extLst>
              </a:tr>
              <a:tr h="214608">
                <a:tc>
                  <a:txBody>
                    <a:bodyPr/>
                    <a:lstStyle/>
                    <a:p>
                      <a:pPr>
                        <a:buFont typeface="Arial" panose="020B0604020202020204" pitchFamily="34" charset="0"/>
                        <a:buChar char="•"/>
                      </a:pPr>
                      <a:r>
                        <a:rPr lang="es-AR" sz="1300">
                          <a:latin typeface="ARIAL" panose="020B0604020202020204" pitchFamily="34" charset="0"/>
                        </a:rPr>
                        <a:t>Mediación de conflictos/Moderación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buFont typeface="Arial" panose="020B0604020202020204" pitchFamily="34" charset="0"/>
                        <a:buChar char="•"/>
                      </a:pPr>
                      <a:r>
                        <a:rPr lang="es-AR" sz="1300">
                          <a:latin typeface="ARIAL" panose="020B0604020202020204" pitchFamily="34" charset="0"/>
                        </a:rPr>
                        <a:t>Escalación y resolución de conflictos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45336467"/>
                  </a:ext>
                </a:extLst>
              </a:tr>
              <a:tr h="429217">
                <a:tc>
                  <a:txBody>
                    <a:bodyPr/>
                    <a:lstStyle/>
                    <a:p>
                      <a:pPr>
                        <a:buFont typeface="Arial" panose="020B0604020202020204" pitchFamily="34" charset="0"/>
                        <a:buChar char="•"/>
                      </a:pPr>
                      <a:r>
                        <a:rPr lang="es-AR" sz="1300">
                          <a:latin typeface="ARIAL" panose="020B0604020202020204" pitchFamily="34" charset="0"/>
                        </a:rPr>
                        <a:t>Empatía, participación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buFont typeface="Arial" panose="020B0604020202020204" pitchFamily="34" charset="0"/>
                        <a:buChar char="•"/>
                      </a:pPr>
                      <a:r>
                        <a:rPr lang="es-AR" sz="1300">
                          <a:latin typeface="ARIAL" panose="020B0604020202020204" pitchFamily="34" charset="0"/>
                        </a:rPr>
                        <a:t>Percepción global de las relaciones y diferencias entre las partes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32913263"/>
                  </a:ext>
                </a:extLst>
              </a:tr>
              <a:tr h="429217">
                <a:tc>
                  <a:txBody>
                    <a:bodyPr/>
                    <a:lstStyle/>
                    <a:p>
                      <a:pPr>
                        <a:buFont typeface="Arial" panose="020B0604020202020204" pitchFamily="34" charset="0"/>
                        <a:buChar char="•"/>
                      </a:pPr>
                      <a:r>
                        <a:rPr lang="es-AR" sz="1300">
                          <a:latin typeface="ARIAL" panose="020B0604020202020204" pitchFamily="34" charset="0"/>
                        </a:rPr>
                        <a:t>Grupos de discusión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buFont typeface="Arial" panose="020B0604020202020204" pitchFamily="34" charset="0"/>
                        <a:buChar char="•"/>
                      </a:pPr>
                      <a:r>
                        <a:rPr lang="es-AR" sz="1300">
                          <a:latin typeface="ARIAL" panose="020B0604020202020204" pitchFamily="34" charset="0"/>
                        </a:rPr>
                        <a:t>Resolución de conflictos, análisis discursos y mercados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71286674"/>
                  </a:ext>
                </a:extLst>
              </a:tr>
              <a:tr h="429217">
                <a:tc>
                  <a:txBody>
                    <a:bodyPr/>
                    <a:lstStyle/>
                    <a:p>
                      <a:pPr>
                        <a:buFont typeface="Arial" panose="020B0604020202020204" pitchFamily="34" charset="0"/>
                        <a:buChar char="•"/>
                      </a:pPr>
                      <a:r>
                        <a:rPr lang="es-AR" sz="1300">
                          <a:latin typeface="ARIAL" panose="020B0604020202020204" pitchFamily="34" charset="0"/>
                        </a:rPr>
                        <a:t>Análisis cultural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buFont typeface="Arial" panose="020B0604020202020204" pitchFamily="34" charset="0"/>
                        <a:buChar char="•"/>
                      </a:pPr>
                      <a:r>
                        <a:rPr lang="es-AR" sz="1300">
                          <a:latin typeface="ARIAL" panose="020B0604020202020204" pitchFamily="34" charset="0"/>
                        </a:rPr>
                        <a:t>Gestión del cambio; horario flexible, marketing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63135807"/>
                  </a:ext>
                </a:extLst>
              </a:tr>
              <a:tr h="643824">
                <a:tc>
                  <a:txBody>
                    <a:bodyPr/>
                    <a:lstStyle/>
                    <a:p>
                      <a:pPr>
                        <a:buFont typeface="Arial" panose="020B0604020202020204" pitchFamily="34" charset="0"/>
                        <a:buChar char="•"/>
                      </a:pPr>
                      <a:r>
                        <a:rPr lang="es-AR" sz="1300">
                          <a:latin typeface="ARIAL" panose="020B0604020202020204" pitchFamily="34" charset="0"/>
                        </a:rPr>
                        <a:t>Análisis transcultural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buFont typeface="Arial" panose="020B0604020202020204" pitchFamily="34" charset="0"/>
                        <a:buChar char="•"/>
                      </a:pPr>
                      <a:r>
                        <a:rPr lang="es-AR" sz="1300">
                          <a:latin typeface="ARIAL" panose="020B0604020202020204" pitchFamily="34" charset="0"/>
                        </a:rPr>
                        <a:t>Diseño de políticas de inmigración, management internacional, marketing internacional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90509141"/>
                  </a:ext>
                </a:extLst>
              </a:tr>
              <a:tr h="429217">
                <a:tc>
                  <a:txBody>
                    <a:bodyPr/>
                    <a:lstStyle/>
                    <a:p>
                      <a:pPr>
                        <a:buFont typeface="Arial" panose="020B0604020202020204" pitchFamily="34" charset="0"/>
                        <a:buChar char="•"/>
                      </a:pPr>
                      <a:r>
                        <a:rPr lang="es-AR" sz="1300">
                          <a:latin typeface="ARIAL" panose="020B0604020202020204" pitchFamily="34" charset="0"/>
                        </a:rPr>
                        <a:t>Entrevista en profundidad, triangulación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buFont typeface="Arial" panose="020B0604020202020204" pitchFamily="34" charset="0"/>
                        <a:buChar char="•"/>
                      </a:pPr>
                      <a:r>
                        <a:rPr lang="es-AR" sz="1300">
                          <a:latin typeface="ARIAL" panose="020B0604020202020204" pitchFamily="34" charset="0"/>
                        </a:rPr>
                        <a:t>Obtención de datos claves, contraste de información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40661469"/>
                  </a:ext>
                </a:extLst>
              </a:tr>
              <a:tr h="429217">
                <a:tc>
                  <a:txBody>
                    <a:bodyPr/>
                    <a:lstStyle/>
                    <a:p>
                      <a:pPr>
                        <a:buFont typeface="Arial" panose="020B0604020202020204" pitchFamily="34" charset="0"/>
                        <a:buChar char="•"/>
                      </a:pPr>
                      <a:r>
                        <a:rPr lang="es-AR" sz="1300">
                          <a:latin typeface="ARIAL" panose="020B0604020202020204" pitchFamily="34" charset="0"/>
                        </a:rPr>
                        <a:t>Investigación Acción Participativa (IAP)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buFont typeface="Arial" panose="020B0604020202020204" pitchFamily="34" charset="0"/>
                        <a:buChar char="•"/>
                      </a:pPr>
                      <a:r>
                        <a:rPr lang="es-AR" sz="1300">
                          <a:latin typeface="ARIAL" panose="020B0604020202020204" pitchFamily="34" charset="0"/>
                        </a:rPr>
                        <a:t>Participación activa de los colectivos afectados en la resolución de problemas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68847575"/>
                  </a:ext>
                </a:extLst>
              </a:tr>
              <a:tr h="643824">
                <a:tc>
                  <a:txBody>
                    <a:bodyPr/>
                    <a:lstStyle/>
                    <a:p>
                      <a:pPr>
                        <a:buFont typeface="Arial" panose="020B0604020202020204" pitchFamily="34" charset="0"/>
                        <a:buChar char="•"/>
                      </a:pPr>
                      <a:r>
                        <a:rPr lang="es-AR" sz="1300">
                          <a:latin typeface="ARIAL" panose="020B0604020202020204" pitchFamily="34" charset="0"/>
                        </a:rPr>
                        <a:t>Análisis de Redes Sociales (ARS)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buFont typeface="Arial" panose="020B0604020202020204" pitchFamily="34" charset="0"/>
                        <a:buChar char="•"/>
                      </a:pPr>
                      <a:r>
                        <a:rPr lang="es-AR" sz="1300" dirty="0">
                          <a:latin typeface="ARIAL" panose="020B0604020202020204" pitchFamily="34" charset="0"/>
                        </a:rPr>
                        <a:t>Estudio gráfico de relaciones descentralizadas y conexiones entre individuos o grupos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562967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1630060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TM03457510[[fn=Savon]]</Template>
  <TotalTime>188</TotalTime>
  <Words>282</Words>
  <Application>Microsoft Office PowerPoint</Application>
  <PresentationFormat>Panorámica</PresentationFormat>
  <Paragraphs>43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12" baseType="lpstr">
      <vt:lpstr>BatangChe</vt:lpstr>
      <vt:lpstr>Arial</vt:lpstr>
      <vt:lpstr>Arial</vt:lpstr>
      <vt:lpstr>Arial Rounded MT Bold</vt:lpstr>
      <vt:lpstr>Century Gothic</vt:lpstr>
      <vt:lpstr>Garamond</vt:lpstr>
      <vt:lpstr>Open Sans</vt:lpstr>
      <vt:lpstr>Savon</vt:lpstr>
      <vt:lpstr>ANTROPOLOGÍA SOCIAL Y CULTURAL </vt:lpstr>
      <vt:lpstr>CONCEPTO. SEGÚN AUTORES </vt:lpstr>
      <vt:lpstr>Su nombre proviene de la unión de los vocablos griegos anthropos (“humano”) y logos (“conocimiento, saber”) </vt:lpstr>
      <vt:lpstr>LAS HERRAMIENTAS ANTROPOLOGICAS </vt:lpstr>
    </vt:vector>
  </TitlesOfParts>
  <Company>InKulpado666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ANTROPOLOGÍA SOCIAL Y CULTURAL</dc:title>
  <dc:creator>Ceci</dc:creator>
  <cp:lastModifiedBy>Ceci</cp:lastModifiedBy>
  <cp:revision>6</cp:revision>
  <dcterms:created xsi:type="dcterms:W3CDTF">2021-04-06T00:10:18Z</dcterms:created>
  <dcterms:modified xsi:type="dcterms:W3CDTF">2021-04-06T03:18:44Z</dcterms:modified>
</cp:coreProperties>
</file>