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5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66" r:id="rId18"/>
    <p:sldId id="267" r:id="rId19"/>
    <p:sldId id="268" r:id="rId20"/>
    <p:sldId id="269" r:id="rId21"/>
    <p:sldId id="293" r:id="rId22"/>
    <p:sldId id="294" r:id="rId23"/>
    <p:sldId id="292" r:id="rId24"/>
    <p:sldId id="271" r:id="rId25"/>
    <p:sldId id="273" r:id="rId26"/>
    <p:sldId id="275" r:id="rId27"/>
    <p:sldId id="277" r:id="rId28"/>
    <p:sldId id="278" r:id="rId29"/>
    <p:sldId id="279" r:id="rId30"/>
    <p:sldId id="281" r:id="rId31"/>
    <p:sldId id="282" r:id="rId32"/>
    <p:sldId id="283" r:id="rId33"/>
    <p:sldId id="284" r:id="rId3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3A5B0-78DE-4090-A935-90021307B5EC}" type="datetimeFigureOut">
              <a:rPr lang="es-AR" smtClean="0"/>
              <a:pPr/>
              <a:t>26/04/2020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B4548-2FE8-488D-A836-4023A7EC4A0C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B4548-2FE8-488D-A836-4023A7EC4A0C}" type="slidenum">
              <a:rPr lang="es-AR" smtClean="0"/>
              <a:pPr/>
              <a:t>6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26/04/2020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onlink.com.ar/concepto-de-economi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onlink.com.ar/teorias-desarrollo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link.com.ar/teorias-desarrollo" TargetMode="External"/><Relationship Id="rId2" Type="http://schemas.openxmlformats.org/officeDocument/2006/relationships/hyperlink" Target="https://www.econlink.com.ar/economia/crecimiento/crecimiento.s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conlink.com.ar/definicion/recursosnaturales.shtml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onlink.com.ar/dic/pib.shtml" TargetMode="External"/><Relationship Id="rId2" Type="http://schemas.openxmlformats.org/officeDocument/2006/relationships/hyperlink" Target="https://www.econlink.com.ar/economia/crecimiento/crecimiento.s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conlink.com.ar/teorias-desarrollo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85852" y="2143116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s-ES_tradnl" b="1" dirty="0" smtClean="0"/>
              <a:t>Unidad 1:</a:t>
            </a:r>
            <a:endParaRPr lang="es-AR" dirty="0" smtClean="0"/>
          </a:p>
          <a:p>
            <a:r>
              <a:rPr lang="es-ES_tradnl" i="1" dirty="0" smtClean="0"/>
              <a:t> </a:t>
            </a:r>
            <a:endParaRPr lang="es-AR" dirty="0" smtClean="0"/>
          </a:p>
          <a:p>
            <a:r>
              <a:rPr lang="es-MX" b="1" dirty="0" smtClean="0"/>
              <a:t>APROXIMACIÓN A LAS TEORIAS DEL DESARROLLO SUSTENTABLE</a:t>
            </a:r>
          </a:p>
          <a:p>
            <a:endParaRPr lang="es-MX" b="1" dirty="0" smtClean="0"/>
          </a:p>
          <a:p>
            <a:r>
              <a:rPr lang="es-MX" b="1" dirty="0" smtClean="0"/>
              <a:t>INTRODUCCION </a:t>
            </a:r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571480"/>
            <a:ext cx="8229600" cy="507209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AR" dirty="0" smtClean="0"/>
              <a:t>MAPA MENTAL</a:t>
            </a:r>
          </a:p>
          <a:p>
            <a:r>
              <a:rPr lang="es-AR" dirty="0" smtClean="0"/>
              <a:t>Es un diagrama usado para representar las palabras, ideas, tareas y dibujos u otros conceptos ligados y dispuestos radialmente alrededor de una palabra clave o de una idea central. </a:t>
            </a:r>
          </a:p>
          <a:p>
            <a:r>
              <a:rPr lang="es-AR" dirty="0" smtClean="0"/>
              <a:t>Son un método muy eficaz para extraer y memorizar información. </a:t>
            </a:r>
          </a:p>
          <a:p>
            <a:r>
              <a:rPr lang="es-AR" dirty="0" smtClean="0"/>
              <a:t>Son una forma lógica y creativa de tomar notas y expresar ideas que consiste, literalmente, en cartografiar sus reflexiones sobre un tema. </a:t>
            </a:r>
            <a:endParaRPr lang="es-A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785794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s-AR" dirty="0" smtClean="0"/>
              <a:t>Se utiliza para:</a:t>
            </a:r>
          </a:p>
          <a:p>
            <a:r>
              <a:rPr lang="es-AR" dirty="0" smtClean="0"/>
              <a:t> la generación, visualización, estructura, y clasificación taxonómica de las ideas</a:t>
            </a:r>
          </a:p>
          <a:p>
            <a:r>
              <a:rPr lang="es-AR" dirty="0" smtClean="0"/>
              <a:t> como ayuda interna para el estudio, planificación, organización, resolución de problemas, toma de decisiones y escritura.</a:t>
            </a:r>
          </a:p>
          <a:p>
            <a:pPr>
              <a:buNone/>
            </a:pPr>
            <a:r>
              <a:rPr lang="es-AR" dirty="0" smtClean="0"/>
              <a:t> </a:t>
            </a:r>
          </a:p>
          <a:p>
            <a:r>
              <a:rPr lang="es-AR" dirty="0" smtClean="0"/>
              <a:t>Un mapa mental se obtiene y desarrolla</a:t>
            </a:r>
          </a:p>
          <a:p>
            <a:pPr>
              <a:buNone/>
            </a:pPr>
            <a:r>
              <a:rPr lang="es-AR" dirty="0" smtClean="0"/>
              <a:t> alrededor de una palabra o texto, situado en el centro,</a:t>
            </a:r>
          </a:p>
          <a:p>
            <a:pPr>
              <a:buNone/>
            </a:pPr>
            <a:r>
              <a:rPr lang="es-AR" dirty="0" smtClean="0"/>
              <a:t>luego derivar ideas, palabras y conceptos,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jemplos de mapas mentale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00108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928662" y="1000108"/>
            <a:ext cx="685804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MAPA CONCEPTUAL</a:t>
            </a:r>
            <a:endParaRPr kumimoji="0" lang="es-A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 una herramienta que permite: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 memorizaci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n, organizaci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y representaci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 la informaci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 el prop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sito de facilitar</a:t>
            </a:r>
            <a:r>
              <a:rPr kumimoji="0" lang="es-AR" sz="20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los procesos 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aprendizaje,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administraci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</a:t>
            </a:r>
            <a:endParaRPr lang="es-AR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planeaci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organizacional as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como la toma de decisiones.</a:t>
            </a:r>
            <a:endParaRPr kumimoji="0" lang="es-A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s-AR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Caracter</a:t>
            </a:r>
            <a:r>
              <a:rPr kumimoji="0" lang="es-AR" sz="20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AR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sticas del mapa conceptual:</a:t>
            </a:r>
            <a:endParaRPr kumimoji="0" lang="es-A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Esquema representativo de una idea principal.</a:t>
            </a:r>
            <a:endParaRPr kumimoji="0" lang="es-A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Basado en palabras clave.</a:t>
            </a:r>
            <a:endParaRPr kumimoji="0" lang="es-A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Ayuda en la organizaci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de ideas.</a:t>
            </a:r>
            <a:endParaRPr kumimoji="0" lang="es-A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Top 6 Aplicaciones para Hacer Mapas Conceptuales | Mapa conceptual 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5950" y="1257300"/>
            <a:ext cx="53721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0" y="1285860"/>
            <a:ext cx="8428911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CUADRO SIN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PTICO</a:t>
            </a:r>
            <a:endParaRPr kumimoji="0" lang="es-A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es-AR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 un resumen esquematizado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permitir visualizar la estructura y organizaci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del contenido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expuesto en un texto.</a:t>
            </a:r>
            <a:endParaRPr kumimoji="0" lang="es-A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s-A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Caracter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sticas del cuadro sin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A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ptico:</a:t>
            </a:r>
            <a:endParaRPr kumimoji="0" lang="es-A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Organiza un escrito, sus elementos principales </a:t>
            </a:r>
            <a:endParaRPr lang="es-AR" sz="2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 el como est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á</a:t>
            </a: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organizados.</a:t>
            </a:r>
            <a:endParaRPr kumimoji="0" lang="es-A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Pueden emplearse llaves o tablas para identificar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descendencia.</a:t>
            </a:r>
            <a:endParaRPr kumimoji="0" lang="es-A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 desarrollan siempre de izquierda a derecha.</a:t>
            </a:r>
            <a:endParaRPr kumimoji="0" lang="es-A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Suelen contar con un promedio de 2 o 3 ideas principales.</a:t>
            </a:r>
            <a:endParaRPr kumimoji="0" lang="es-A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Ejemplo de cuadro sinóptic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428625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Cuadro sinóptico: Qué es, cómo hacerlo, ejemplos y programas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3357562"/>
            <a:ext cx="461962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MX" dirty="0" smtClean="0"/>
              <a:t>La </a:t>
            </a:r>
            <a:r>
              <a:rPr lang="es-MX" dirty="0" smtClean="0">
                <a:hlinkClick r:id="rId2" tooltip="economía"/>
              </a:rPr>
              <a:t>Economía</a:t>
            </a:r>
            <a:r>
              <a:rPr lang="es-MX" dirty="0" smtClean="0"/>
              <a:t> Social, también llamada </a:t>
            </a:r>
            <a:r>
              <a:rPr lang="es-MX" dirty="0" smtClean="0">
                <a:hlinkClick r:id="rId2" tooltip="economía"/>
              </a:rPr>
              <a:t>Economía</a:t>
            </a:r>
            <a:r>
              <a:rPr lang="es-MX" dirty="0" smtClean="0"/>
              <a:t> Solidaria, conjunto de organizaciones de productores, consumidores, ahorristas, trabajadores, etc., en las que rigen  principios de participación democrática en las decisiones, autonomía de la gestión y la primacía del ser humano sobre el capital. </a:t>
            </a:r>
          </a:p>
          <a:p>
            <a:pPr>
              <a:buNone/>
            </a:pPr>
            <a:r>
              <a:rPr lang="es-MX" dirty="0" smtClean="0"/>
              <a:t>Las prácticas de estas organizaciones se circunscriben en una nueva racionalidad productiva, donde la solidaridad es el sostén del funcionamiento de las iniciativas. </a:t>
            </a:r>
          </a:p>
          <a:p>
            <a:pPr>
              <a:buNone/>
            </a:pPr>
            <a:r>
              <a:rPr lang="es-MX" dirty="0" smtClean="0"/>
              <a:t>Diferenciándose de la racionalidad capitalista que no es ni solidaria ni inclusiva y de la </a:t>
            </a:r>
            <a:r>
              <a:rPr lang="es-MX" dirty="0" smtClean="0">
                <a:hlinkClick r:id="rId2" tooltip="economía"/>
              </a:rPr>
              <a:t>economía</a:t>
            </a:r>
            <a:r>
              <a:rPr lang="es-MX" dirty="0" smtClean="0"/>
              <a:t> pública que no permite la posibilidad de </a:t>
            </a:r>
            <a:r>
              <a:rPr lang="es-MX" dirty="0" err="1" smtClean="0"/>
              <a:t>autogestionarse</a:t>
            </a:r>
            <a:r>
              <a:rPr lang="es-MX" dirty="0" smtClean="0"/>
              <a:t>. 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285852" y="2214554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El Desarrollo Local y la Economía Social </a:t>
            </a:r>
          </a:p>
          <a:p>
            <a:r>
              <a:rPr lang="es-MX" dirty="0" smtClean="0"/>
              <a:t>campos del conocimiento en </a:t>
            </a:r>
            <a:r>
              <a:rPr lang="es-MX" b="1" dirty="0" smtClean="0"/>
              <a:t>permanente actualización y debate</a:t>
            </a:r>
            <a:r>
              <a:rPr lang="es-MX" dirty="0" smtClean="0"/>
              <a:t>, de allí que </a:t>
            </a:r>
            <a:r>
              <a:rPr lang="es-MX" dirty="0" err="1" smtClean="0"/>
              <a:t>co</a:t>
            </a:r>
            <a:r>
              <a:rPr lang="es-MX" dirty="0" smtClean="0"/>
              <a:t>-existan al interior de los mismos </a:t>
            </a:r>
            <a:r>
              <a:rPr lang="es-MX" b="1" dirty="0" smtClean="0"/>
              <a:t>distintas perspectivas y concepciones</a:t>
            </a:r>
            <a:endParaRPr lang="es-AR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57158" y="1285860"/>
            <a:ext cx="78581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ambos enfoques apuntan a:</a:t>
            </a:r>
          </a:p>
          <a:p>
            <a:r>
              <a:rPr lang="es-MX" dirty="0" smtClean="0"/>
              <a:t>la </a:t>
            </a:r>
            <a:r>
              <a:rPr lang="es-MX" b="1" dirty="0" smtClean="0"/>
              <a:t>desconcentración económica y territorial</a:t>
            </a:r>
            <a:r>
              <a:rPr lang="es-MX" dirty="0" smtClean="0"/>
              <a:t>,</a:t>
            </a:r>
          </a:p>
          <a:p>
            <a:r>
              <a:rPr lang="es-MX" dirty="0" smtClean="0"/>
              <a:t> favoreciendo un </a:t>
            </a:r>
            <a:r>
              <a:rPr lang="es-MX" b="1" dirty="0" smtClean="0"/>
              <a:t>modelo de desarrollo más equilibrado e inclusivo</a:t>
            </a:r>
            <a:r>
              <a:rPr lang="es-MX" dirty="0" smtClean="0"/>
              <a:t>,</a:t>
            </a:r>
          </a:p>
          <a:p>
            <a:r>
              <a:rPr lang="es-MX" b="1" dirty="0" smtClean="0"/>
              <a:t> en contraposición </a:t>
            </a:r>
            <a:r>
              <a:rPr lang="es-MX" dirty="0" smtClean="0"/>
              <a:t>a la generación de “enclaves territoriales”, que refuerzan la desigualdad socio-económica y espacial. </a:t>
            </a:r>
          </a:p>
          <a:p>
            <a:endParaRPr lang="es-MX" dirty="0" smtClean="0"/>
          </a:p>
          <a:p>
            <a:r>
              <a:rPr lang="es-MX" dirty="0" smtClean="0"/>
              <a:t>la construcción dicho modelo de desarrollo se enfrenta a cuestiones aún no resueltas en cuanto a: </a:t>
            </a:r>
          </a:p>
          <a:p>
            <a:r>
              <a:rPr lang="es-MX" dirty="0" smtClean="0"/>
              <a:t>financiamiento, soporte institucional, capacidades estatales y marcos normativos vigentes;</a:t>
            </a:r>
          </a:p>
          <a:p>
            <a:r>
              <a:rPr lang="es-MX" dirty="0" smtClean="0"/>
              <a:t>  confronta además con la existencia de intereses y con la debilidad de los actores del territorio.</a:t>
            </a:r>
            <a:endParaRPr lang="es-AR" dirty="0" smtClean="0"/>
          </a:p>
          <a:p>
            <a:r>
              <a:rPr lang="es-MX" dirty="0" smtClean="0"/>
              <a:t>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/>
              <a:t>Objetivos específicos:</a:t>
            </a:r>
            <a:endParaRPr lang="es-AR" dirty="0" smtClean="0"/>
          </a:p>
          <a:p>
            <a:pPr>
              <a:buNone/>
            </a:pPr>
            <a:endParaRPr lang="es-AR" dirty="0" smtClean="0"/>
          </a:p>
          <a:p>
            <a:pPr lvl="0"/>
            <a:r>
              <a:rPr lang="es-MX" dirty="0" smtClean="0"/>
              <a:t>Analizar los distintos enfoques de los conceptos de desarrollo sustentables y sostenible </a:t>
            </a:r>
            <a:endParaRPr lang="es-AR" dirty="0" smtClean="0"/>
          </a:p>
          <a:p>
            <a:pPr lvl="0"/>
            <a:r>
              <a:rPr lang="es-MX" dirty="0" smtClean="0"/>
              <a:t>Reflexionar acerca de la definición y alcance de Ciudades Sustentables  y existencia de estas en el país  en la provincia. </a:t>
            </a:r>
            <a:endParaRPr lang="es-AR" dirty="0" smtClean="0"/>
          </a:p>
          <a:p>
            <a:pPr>
              <a:buNone/>
            </a:pP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43108" y="571480"/>
            <a:ext cx="459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E</a:t>
            </a:r>
            <a:r>
              <a:rPr lang="es-ES" dirty="0" smtClean="0"/>
              <a:t>l</a:t>
            </a:r>
            <a:r>
              <a:rPr lang="es-ES" b="1" dirty="0" smtClean="0"/>
              <a:t> Desarrollo Local/territorial</a:t>
            </a:r>
            <a:r>
              <a:rPr lang="es-MX" b="1" dirty="0" smtClean="0"/>
              <a:t> se debe plantear</a:t>
            </a:r>
            <a:endParaRPr lang="es-AR" dirty="0"/>
          </a:p>
        </p:txBody>
      </p:sp>
      <p:sp>
        <p:nvSpPr>
          <p:cNvPr id="5" name="4 Rectángulo"/>
          <p:cNvSpPr/>
          <p:nvPr/>
        </p:nvSpPr>
        <p:spPr>
          <a:xfrm>
            <a:off x="1071538" y="1142984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no  </a:t>
            </a:r>
            <a:r>
              <a:rPr lang="es-ES" b="1" dirty="0" smtClean="0"/>
              <a:t>reducido</a:t>
            </a:r>
            <a:r>
              <a:rPr lang="es-ES" dirty="0" smtClean="0"/>
              <a:t> al ámbito estrictamente </a:t>
            </a:r>
            <a:r>
              <a:rPr lang="es-ES" b="1" dirty="0" smtClean="0"/>
              <a:t>local-municipal </a:t>
            </a:r>
            <a:r>
              <a:rPr lang="es-ES" dirty="0" smtClean="0"/>
              <a:t>y volcado </a:t>
            </a:r>
            <a:r>
              <a:rPr lang="es-ES" b="1" dirty="0" smtClean="0"/>
              <a:t>a la política social </a:t>
            </a:r>
            <a:r>
              <a:rPr lang="es-ES" dirty="0" smtClean="0"/>
              <a:t>como fuera en sus orígenes a mediados de los años ’90</a:t>
            </a:r>
            <a:endParaRPr lang="es-AR" dirty="0"/>
          </a:p>
        </p:txBody>
      </p:sp>
      <p:sp>
        <p:nvSpPr>
          <p:cNvPr id="6" name="5 Rectángulo"/>
          <p:cNvSpPr/>
          <p:nvPr/>
        </p:nvSpPr>
        <p:spPr>
          <a:xfrm>
            <a:off x="1071538" y="2143116"/>
            <a:ext cx="73581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perspectiva de </a:t>
            </a:r>
            <a:r>
              <a:rPr lang="es-ES" b="1" dirty="0" smtClean="0"/>
              <a:t>desarrollo socio-productivo </a:t>
            </a:r>
            <a:r>
              <a:rPr lang="es-ES" dirty="0" smtClean="0"/>
              <a:t>que inserta lo </a:t>
            </a:r>
            <a:r>
              <a:rPr lang="es-ES" b="1" dirty="0" smtClean="0"/>
              <a:t>local en la búsqueda de un modelo de desarrollo  regional y nacional</a:t>
            </a:r>
            <a:endParaRPr lang="es-AR" b="1" dirty="0"/>
          </a:p>
        </p:txBody>
      </p:sp>
      <p:sp>
        <p:nvSpPr>
          <p:cNvPr id="7" name="6 Rectángulo"/>
          <p:cNvSpPr/>
          <p:nvPr/>
        </p:nvSpPr>
        <p:spPr>
          <a:xfrm>
            <a:off x="1000100" y="3214686"/>
            <a:ext cx="68580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énfasis </a:t>
            </a:r>
            <a:r>
              <a:rPr lang="es-ES" dirty="0" smtClean="0"/>
              <a:t>en el estudio del territorio y de las condiciones existentes para la construcción de regiones y el desarrollo </a:t>
            </a:r>
            <a:r>
              <a:rPr lang="es-ES" dirty="0" err="1" smtClean="0"/>
              <a:t>PyME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642910" y="4500570"/>
            <a:ext cx="72152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desde una </a:t>
            </a:r>
            <a:r>
              <a:rPr lang="es-ES" b="1" dirty="0" smtClean="0"/>
              <a:t>perspectiva integral</a:t>
            </a:r>
            <a:r>
              <a:rPr lang="es-ES" dirty="0" smtClean="0"/>
              <a:t>, </a:t>
            </a:r>
            <a:r>
              <a:rPr lang="es-ES" b="1" dirty="0" smtClean="0"/>
              <a:t>de inclusión social</a:t>
            </a:r>
            <a:r>
              <a:rPr lang="es-ES" dirty="0" smtClean="0"/>
              <a:t>, que </a:t>
            </a:r>
            <a:r>
              <a:rPr lang="es-ES" b="1" dirty="0" smtClean="0"/>
              <a:t>no disocia </a:t>
            </a:r>
            <a:r>
              <a:rPr lang="es-ES" dirty="0" smtClean="0"/>
              <a:t>lo económico de lo social, de lo político, de lo ambiental, ni del ordenamiento territorial y la gestión local</a:t>
            </a:r>
            <a:endParaRPr lang="es-A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Resultado de imagen para mercado libre economi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1428736"/>
            <a:ext cx="4441045" cy="4922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714480" y="714356"/>
            <a:ext cx="56435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REFLEXIONAR EN TORNO A ESTA IMAGEN </a:t>
            </a:r>
            <a:endParaRPr kumimoji="0" 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85852" y="2428868"/>
            <a:ext cx="6572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 smtClean="0"/>
              <a:t>Hasta aquí 2da clase</a:t>
            </a:r>
            <a:endParaRPr lang="es-AR" sz="4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4348" y="2071678"/>
            <a:ext cx="6786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600" dirty="0" smtClean="0"/>
              <a:t>Tercera clase </a:t>
            </a:r>
            <a:endParaRPr lang="es-AR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785786" y="4357694"/>
            <a:ext cx="7072362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¿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desarroll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o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s-A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L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os cambios que se producen en ciertos aspectos de las condiciones de vida de una sociedad.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un concepto  muy amplio que tiene en cuenta muchos factores:</a:t>
            </a:r>
            <a:endParaRPr kumimoji="0" lang="es-AR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econ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micos, sociales y ambientales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100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rgbClr val="40404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100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42910" y="714356"/>
            <a:ext cx="76438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dirty="0" smtClean="0"/>
              <a:t> </a:t>
            </a:r>
            <a:r>
              <a:rPr lang="es-AR" b="1" dirty="0" smtClean="0"/>
              <a:t>Desarrollo</a:t>
            </a:r>
            <a:r>
              <a:rPr lang="es-AR" dirty="0" smtClean="0"/>
              <a:t> </a:t>
            </a:r>
          </a:p>
          <a:p>
            <a:r>
              <a:rPr lang="es-AR" dirty="0" smtClean="0"/>
              <a:t>Sinónimo de evolución</a:t>
            </a:r>
          </a:p>
          <a:p>
            <a:endParaRPr lang="es-AR" dirty="0" smtClean="0"/>
          </a:p>
          <a:p>
            <a:r>
              <a:rPr lang="es-AR" dirty="0" smtClean="0"/>
              <a:t>Proceso de cambio </a:t>
            </a:r>
            <a:r>
              <a:rPr lang="es-AR" dirty="0" smtClean="0"/>
              <a:t>Las diferencias entre Desarrollo y Crecimiento</a:t>
            </a:r>
          </a:p>
          <a:p>
            <a:r>
              <a:rPr lang="es-AR" dirty="0" smtClean="0"/>
              <a:t>Los diferentes tipos de desarrollo y la visión que de ellos se tiene.</a:t>
            </a:r>
          </a:p>
          <a:p>
            <a:r>
              <a:rPr lang="es-AR" dirty="0" smtClean="0"/>
              <a:t>L a integración de los aspectos económicos, social y ambiental en el concepto de Desarrollo Sostenible. </a:t>
            </a:r>
          </a:p>
          <a:p>
            <a:r>
              <a:rPr lang="es-AR" dirty="0" smtClean="0"/>
              <a:t>y </a:t>
            </a:r>
            <a:r>
              <a:rPr lang="es-AR" dirty="0" smtClean="0"/>
              <a:t>crecimiento relacionado </a:t>
            </a:r>
            <a:r>
              <a:rPr lang="es-AR" b="1" dirty="0" smtClean="0"/>
              <a:t>con:</a:t>
            </a:r>
          </a:p>
          <a:p>
            <a:r>
              <a:rPr lang="es-AR" dirty="0" smtClean="0"/>
              <a:t> una situación, individuo u objeto determinado.</a:t>
            </a:r>
          </a:p>
          <a:p>
            <a:endParaRPr lang="es-AR" dirty="0" smtClean="0"/>
          </a:p>
          <a:p>
            <a:r>
              <a:rPr lang="es-AR" dirty="0" smtClean="0"/>
              <a:t>Referido a diferentes aspectos: </a:t>
            </a:r>
          </a:p>
          <a:p>
            <a:r>
              <a:rPr lang="es-AR" b="1" dirty="0" smtClean="0"/>
              <a:t>desarrollo</a:t>
            </a:r>
            <a:r>
              <a:rPr lang="es-AR" dirty="0" smtClean="0"/>
              <a:t> humano, </a:t>
            </a:r>
            <a:r>
              <a:rPr lang="es-AR" b="1" dirty="0" smtClean="0"/>
              <a:t>desarrollo</a:t>
            </a:r>
            <a:r>
              <a:rPr lang="es-AR" dirty="0" smtClean="0"/>
              <a:t> económico, o </a:t>
            </a:r>
            <a:r>
              <a:rPr lang="es-AR" b="1" dirty="0" smtClean="0"/>
              <a:t>desarrollo</a:t>
            </a:r>
            <a:r>
              <a:rPr lang="es-AR" dirty="0" smtClean="0"/>
              <a:t> sostenible.</a:t>
            </a:r>
            <a:endParaRPr lang="es-A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71736" y="785794"/>
            <a:ext cx="421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CRECIMIENTO Y DESARROLLO</a:t>
            </a:r>
          </a:p>
          <a:p>
            <a:endParaRPr lang="es-AR" sz="2400" dirty="0"/>
          </a:p>
        </p:txBody>
      </p:sp>
      <p:sp>
        <p:nvSpPr>
          <p:cNvPr id="7" name="6 Rectángulo"/>
          <p:cNvSpPr/>
          <p:nvPr/>
        </p:nvSpPr>
        <p:spPr>
          <a:xfrm>
            <a:off x="1214414" y="1500174"/>
            <a:ext cx="6858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El</a:t>
            </a:r>
            <a:r>
              <a:rPr lang="es-ES" dirty="0" smtClean="0">
                <a:ea typeface="Calibri" pitchFamily="34" charset="0"/>
                <a:cs typeface="Times New Roman" pitchFamily="18" charset="0"/>
              </a:rPr>
              <a:t> </a:t>
            </a:r>
            <a:r>
              <a:rPr lang="es-ES" dirty="0" smtClean="0"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crecimiento</a:t>
            </a:r>
            <a:r>
              <a:rPr lang="es-ES" dirty="0" smtClean="0">
                <a:ea typeface="Calibri" pitchFamily="34" charset="0"/>
                <a:cs typeface="Times New Roman" pitchFamily="18" charset="0"/>
              </a:rPr>
              <a:t> </a:t>
            </a:r>
            <a:r>
              <a:rPr lang="es-E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s-E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relacionado con el aumento de lo mensurable, con el incremento aritm</a:t>
            </a:r>
            <a:r>
              <a:rPr lang="es-ES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es-E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tico y num</a:t>
            </a:r>
            <a:r>
              <a:rPr lang="es-ES" dirty="0" smtClean="0">
                <a:ea typeface="Calibri" pitchFamily="34" charset="0"/>
                <a:cs typeface="Times New Roman" pitchFamily="18" charset="0"/>
              </a:rPr>
              <a:t>é</a:t>
            </a:r>
            <a:r>
              <a:rPr lang="es-E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rico. Para los fines de nuestra asignatura, puede ser considerado como  un medio para alcanzar un mejor nivel de vida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285852" y="3643314"/>
            <a:ext cx="66437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El </a:t>
            </a:r>
            <a:r>
              <a:rPr lang="es-ES" u="sng" dirty="0" smtClean="0">
                <a:hlinkClick r:id="rId3"/>
              </a:rPr>
              <a:t>desarrollo</a:t>
            </a:r>
            <a:r>
              <a:rPr lang="es-ES" dirty="0" smtClean="0"/>
              <a:t>, </a:t>
            </a:r>
          </a:p>
          <a:p>
            <a:r>
              <a:rPr lang="es-ES" dirty="0" smtClean="0"/>
              <a:t>además, en sentido general,  incluye otras facetas de la vida material y espiritual; como la participación política y ciudadana  de los individuos, la equidad de género, el respeto por las tradiciones culturales y la utilización sostenida de los </a:t>
            </a:r>
            <a:r>
              <a:rPr lang="es-ES" dirty="0" smtClean="0">
                <a:hlinkClick r:id="rId4"/>
              </a:rPr>
              <a:t>recursos naturales</a:t>
            </a:r>
            <a:r>
              <a:rPr lang="es-ES" dirty="0" smtClean="0"/>
              <a:t>. Sin dejar de tomar en cuenta el crecimiento,  por ejemplo económico. </a:t>
            </a:r>
            <a:endParaRPr lang="es-A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71472" y="1714488"/>
            <a:ext cx="7000892" cy="93871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Existe  consenso en que las medidas econ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micas centradas en ciertos indicadores, como el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crecimiento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del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producto interno bruto per c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hlinkClick r:id="rId3"/>
              </a:rPr>
              <a:t>á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pita</a:t>
            </a:r>
            <a:r>
              <a:rPr kumimoji="0" lang="es-ES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tienen limitaciones.</a:t>
            </a:r>
            <a:endParaRPr kumimoji="0" lang="es-A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Porque el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crecimiento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econ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mico   no va acompa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ñ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ado del 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/>
              </a:rPr>
              <a:t>desarrollo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social lo que  puede ser insostenible en el   tiempo. Es decir no  necesariamente se traduce en un mayor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4"/>
              </a:rPr>
              <a:t>desarrollo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 el largo plazo. No basta con el desarrollo del crecimiento econ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mico sino con la manera de distribuir las riquezas. 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Flecha abajo"/>
          <p:cNvSpPr/>
          <p:nvPr/>
        </p:nvSpPr>
        <p:spPr>
          <a:xfrm>
            <a:off x="3500430" y="1000108"/>
            <a:ext cx="1143008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Flecha derecha"/>
          <p:cNvSpPr/>
          <p:nvPr/>
        </p:nvSpPr>
        <p:spPr>
          <a:xfrm>
            <a:off x="571472" y="1643050"/>
            <a:ext cx="3000396" cy="107157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Flecha derecha"/>
          <p:cNvSpPr/>
          <p:nvPr/>
        </p:nvSpPr>
        <p:spPr>
          <a:xfrm>
            <a:off x="571472" y="4714884"/>
            <a:ext cx="3000396" cy="107157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1071538" y="428604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DESARROLLO </a:t>
            </a:r>
            <a:endParaRPr lang="es-AR" dirty="0"/>
          </a:p>
        </p:txBody>
      </p:sp>
      <p:sp>
        <p:nvSpPr>
          <p:cNvPr id="8" name="7 Flecha abajo"/>
          <p:cNvSpPr/>
          <p:nvPr/>
        </p:nvSpPr>
        <p:spPr>
          <a:xfrm>
            <a:off x="1571604" y="857232"/>
            <a:ext cx="500066" cy="57150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1214414" y="507207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SOSTENIBLE 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928662" y="2071678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SUSTENTABLE </a:t>
            </a:r>
            <a:endParaRPr lang="es-AR" dirty="0"/>
          </a:p>
        </p:txBody>
      </p:sp>
      <p:sp>
        <p:nvSpPr>
          <p:cNvPr id="13" name="12 Rectángulo"/>
          <p:cNvSpPr/>
          <p:nvPr/>
        </p:nvSpPr>
        <p:spPr>
          <a:xfrm>
            <a:off x="3571868" y="785794"/>
            <a:ext cx="52149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 </a:t>
            </a:r>
            <a:r>
              <a:rPr lang="es-AR" b="1" dirty="0" smtClean="0"/>
              <a:t>desarrollo que</a:t>
            </a:r>
            <a:r>
              <a:rPr lang="es-AR" dirty="0" smtClean="0"/>
              <a:t> es capaz de satisfacer las necesidades actuales sin comprometer los recursos y posibilidades de las futuras generaciones. ... Por </a:t>
            </a:r>
            <a:r>
              <a:rPr lang="es-AR" b="1" dirty="0" smtClean="0"/>
              <a:t>ejemplo</a:t>
            </a:r>
            <a:r>
              <a:rPr lang="es-AR" dirty="0" smtClean="0"/>
              <a:t>, cortar árboles de un bosque asegurando la repoblación es una actividad </a:t>
            </a:r>
            <a:r>
              <a:rPr lang="es-AR" b="1" dirty="0" smtClean="0"/>
              <a:t>sostenible. Fundamentalmente el </a:t>
            </a:r>
            <a:r>
              <a:rPr lang="es-AR" dirty="0" smtClean="0"/>
              <a:t> desarrollo sustentable es el proceso por el cual se preserva, conserva y protege </a:t>
            </a:r>
            <a:r>
              <a:rPr lang="es-AR" b="1" dirty="0" smtClean="0"/>
              <a:t>solo los Recursos Naturales </a:t>
            </a:r>
            <a:r>
              <a:rPr lang="es-AR" dirty="0" smtClean="0"/>
              <a:t>para el beneficio de las generaciones presentes y futuras </a:t>
            </a:r>
          </a:p>
          <a:p>
            <a:endParaRPr lang="es-AR" dirty="0"/>
          </a:p>
        </p:txBody>
      </p:sp>
      <p:sp>
        <p:nvSpPr>
          <p:cNvPr id="14" name="13 Rectángulo"/>
          <p:cNvSpPr/>
          <p:nvPr/>
        </p:nvSpPr>
        <p:spPr>
          <a:xfrm>
            <a:off x="3714744" y="371867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dirty="0" smtClean="0"/>
              <a:t>integran las necesidades básicas de la </a:t>
            </a:r>
            <a:r>
              <a:rPr lang="es-AR" b="1" dirty="0" smtClean="0"/>
              <a:t>presente generación</a:t>
            </a:r>
            <a:r>
              <a:rPr lang="es-AR" dirty="0" smtClean="0"/>
              <a:t>, la capacidad de los sistemas </a:t>
            </a:r>
            <a:r>
              <a:rPr lang="es-AR" b="1" dirty="0" smtClean="0"/>
              <a:t>naturales</a:t>
            </a:r>
            <a:r>
              <a:rPr lang="es-AR" dirty="0" smtClean="0"/>
              <a:t> y las necesidades de las </a:t>
            </a:r>
            <a:r>
              <a:rPr lang="es-AR" b="1" dirty="0" smtClean="0"/>
              <a:t>generaciones futuras</a:t>
            </a:r>
            <a:r>
              <a:rPr lang="es-AR" dirty="0" smtClean="0"/>
              <a:t>.  Se trata de satisfacer las necesidades económicas, sociales, de diversidad cultural y de un medio ambiente sano de la actual generación, sin poner en riesgo la satisfacción de las mismas a las generaciones futuras</a:t>
            </a:r>
            <a:endParaRPr lang="es-A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cademic.uprm.edu/gonzalezc/1804060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786058"/>
            <a:ext cx="5026636" cy="3071834"/>
          </a:xfrm>
          <a:prstGeom prst="rect">
            <a:avLst/>
          </a:prstGeom>
          <a:noFill/>
        </p:spPr>
      </p:pic>
      <p:pic>
        <p:nvPicPr>
          <p:cNvPr id="1028" name="Picture 4" descr="http://academic.uprm.edu/gonzalezc/2b9b59a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42852"/>
            <a:ext cx="1724025" cy="1466851"/>
          </a:xfrm>
          <a:prstGeom prst="rect">
            <a:avLst/>
          </a:prstGeom>
          <a:noFill/>
        </p:spPr>
      </p:pic>
      <p:pic>
        <p:nvPicPr>
          <p:cNvPr id="1030" name="Picture 6" descr="http://academic.uprm.edu/gonzalezc/2b7b8940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071678"/>
            <a:ext cx="1752600" cy="1409700"/>
          </a:xfrm>
          <a:prstGeom prst="rect">
            <a:avLst/>
          </a:prstGeom>
          <a:noFill/>
        </p:spPr>
      </p:pic>
      <p:pic>
        <p:nvPicPr>
          <p:cNvPr id="1032" name="Picture 8" descr="http://academic.uprm.edu/gonzalezc/2bbb5d20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142852"/>
            <a:ext cx="1724025" cy="2000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dirty="0" smtClean="0"/>
              <a:t>aspectos importantes a tener en cuenta a lo largo de todo el curso en tanto permiten abordar los temas a tratar de una manera más exacta y objetiva . 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dirty="0" smtClean="0"/>
              <a:t>distinguir entre lo que son </a:t>
            </a:r>
            <a:r>
              <a:rPr lang="es-AR" b="1" dirty="0" smtClean="0"/>
              <a:t>datos, información y conocimiento.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 descr="Agenda de Desarrollo Sostenible 2030 – ONU Argent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39940" name="AutoShape 4" descr="Agenda de Desarrollo Sostenible 2030 – ONU Argent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39942" name="AutoShape 6" descr="Se presentó el informe Argentina ODS 2018 - La Red Corrientes 107.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39944" name="Picture 8" descr="Eii_UVa on Twitter: &quot;Últimos días para tomar una decisión muy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85794"/>
            <a:ext cx="7696200" cy="5067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Qué es la desigualdad económica y por qué se produce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2786064" cy="2500330"/>
          </a:xfrm>
          <a:prstGeom prst="rect">
            <a:avLst/>
          </a:prstGeom>
          <a:noFill/>
        </p:spPr>
      </p:pic>
      <p:pic>
        <p:nvPicPr>
          <p:cNvPr id="32772" name="Picture 4" descr="La Argentina, un país donde se acentúa la desigualdad social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42852"/>
            <a:ext cx="3357586" cy="3940129"/>
          </a:xfrm>
          <a:prstGeom prst="rect">
            <a:avLst/>
          </a:prstGeom>
          <a:noFill/>
        </p:spPr>
      </p:pic>
      <p:sp>
        <p:nvSpPr>
          <p:cNvPr id="32774" name="AutoShape 6" descr="Reflexiones sobre crecimiento, pobreza y auténtico desarrollo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32776" name="Picture 8" descr="0938b81b89f18d345d1cac6ea388a48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286124"/>
            <a:ext cx="3857652" cy="2857520"/>
          </a:xfrm>
          <a:prstGeom prst="rect">
            <a:avLst/>
          </a:prstGeom>
          <a:noFill/>
        </p:spPr>
      </p:pic>
      <p:pic>
        <p:nvPicPr>
          <p:cNvPr id="32778" name="Picture 10" descr="0938b81b89f18d345d1cac6ea388a48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-1081088"/>
            <a:ext cx="2857500" cy="2266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der municipal y desarrollo local - ppt descarg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28652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El desarrollo local tiene por finalidad la “generación de empleo”, “la calidad de vida”, “el desarrollo sustentable”, “los intereses de la comunidad”, las necesidades de la </a:t>
            </a:r>
            <a:r>
              <a:rPr lang="es-AR" dirty="0" err="1" smtClean="0"/>
              <a:t>gente.El</a:t>
            </a:r>
            <a:r>
              <a:rPr lang="es-AR" dirty="0" smtClean="0"/>
              <a:t> desarrollo local equivale a poner los “controles de mando” dentro de la propia comunidad. Son las fuerzas vivas de una comunidad en sinergia con las autoridades locales las que promueven, planifican, ejecutan y controlan su desarrollo valiéndose de sus potencialidades internas, atrayendo y buscando inversiones y tecnologías externas.</a:t>
            </a:r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Un </a:t>
            </a:r>
            <a:r>
              <a:rPr lang="es-ES" b="1" dirty="0" smtClean="0"/>
              <a:t>dato</a:t>
            </a:r>
            <a:r>
              <a:rPr lang="es-ES" dirty="0" smtClean="0"/>
              <a:t>  es  una representación simbólica de alguna situación o conocimiento, sin ningún sentido semántico, describiendo situaciones y hechos </a:t>
            </a:r>
            <a:r>
              <a:rPr lang="es-ES" b="1" dirty="0" smtClean="0"/>
              <a:t>sin transmitir mensaje alguno</a:t>
            </a:r>
            <a:r>
              <a:rPr lang="es-ES" dirty="0" smtClean="0"/>
              <a:t>. Puede ser un número, una letra o un hecho.</a:t>
            </a:r>
          </a:p>
          <a:p>
            <a:pPr lvl="0">
              <a:buNone/>
            </a:pPr>
            <a:endParaRPr lang="es-ES" dirty="0" smtClean="0"/>
          </a:p>
          <a:p>
            <a:pPr lvl="0">
              <a:buNone/>
            </a:pPr>
            <a:r>
              <a:rPr lang="es-ES" dirty="0" smtClean="0"/>
              <a:t>Matricula 25 alumnos 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s-ES" dirty="0" smtClean="0"/>
              <a:t> </a:t>
            </a:r>
            <a:r>
              <a:rPr lang="es-ES" b="1" dirty="0" smtClean="0"/>
              <a:t>información</a:t>
            </a:r>
            <a:r>
              <a:rPr lang="es-ES" dirty="0" smtClean="0"/>
              <a:t>, es un conjunto de </a:t>
            </a:r>
            <a:r>
              <a:rPr lang="es-ES" b="1" dirty="0" smtClean="0"/>
              <a:t>datos</a:t>
            </a:r>
            <a:r>
              <a:rPr lang="es-ES" dirty="0" smtClean="0"/>
              <a:t>, </a:t>
            </a:r>
            <a:r>
              <a:rPr lang="es-ES" u="sng" dirty="0" smtClean="0"/>
              <a:t>adecuadamente procesados</a:t>
            </a:r>
            <a:r>
              <a:rPr lang="es-ES" dirty="0" smtClean="0"/>
              <a:t>,  </a:t>
            </a:r>
            <a:r>
              <a:rPr lang="es-ES" u="sng" dirty="0" smtClean="0"/>
              <a:t>contextualizados,  </a:t>
            </a:r>
            <a:r>
              <a:rPr lang="es-ES" dirty="0" smtClean="0"/>
              <a:t>proveen un mensaje que contribuya a tener los conocimientos requeridos para  la toma de decisión a la hora de analizar una situación y adoptar una posición. </a:t>
            </a:r>
            <a:endParaRPr lang="es-AR" dirty="0" smtClean="0"/>
          </a:p>
          <a:p>
            <a:pPr>
              <a:buNone/>
            </a:pPr>
            <a:r>
              <a:rPr lang="es-AR" dirty="0" smtClean="0"/>
              <a:t>Matricula de segundo año del Instituto Barranqueras  25 alumnos 15 hombres y 10 mujeres de una matricula de primer año del anterior año de 50 estudiantes </a:t>
            </a: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42910" y="2000240"/>
            <a:ext cx="2286016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1357290" y="157161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1er año 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928662" y="207167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Matricula 50 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714348" y="264318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15 hombres 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1428728" y="300037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35 mujeres</a:t>
            </a:r>
            <a:endParaRPr lang="es-AR" dirty="0"/>
          </a:p>
        </p:txBody>
      </p:sp>
      <p:sp>
        <p:nvSpPr>
          <p:cNvPr id="10" name="9 Rectángulo"/>
          <p:cNvSpPr/>
          <p:nvPr/>
        </p:nvSpPr>
        <p:spPr>
          <a:xfrm>
            <a:off x="4286248" y="2071678"/>
            <a:ext cx="2857520" cy="20717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5357818" y="1500174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2do año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072066" y="207167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Matricula  25 </a:t>
            </a:r>
            <a:endParaRPr lang="es-AR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357686" y="264318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15 hombres </a:t>
            </a:r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572132" y="3071810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10  mujeres </a:t>
            </a:r>
            <a:endParaRPr lang="es-AR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357290" y="107154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Año 2019</a:t>
            </a:r>
            <a:endParaRPr lang="es-AR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214942" y="107154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Año 2020</a:t>
            </a:r>
            <a:endParaRPr lang="es-AR" dirty="0"/>
          </a:p>
        </p:txBody>
      </p:sp>
      <p:sp>
        <p:nvSpPr>
          <p:cNvPr id="17" name="16 Flecha derecha"/>
          <p:cNvSpPr/>
          <p:nvPr/>
        </p:nvSpPr>
        <p:spPr>
          <a:xfrm>
            <a:off x="6643702" y="2143116"/>
            <a:ext cx="1000132" cy="28575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CuadroTexto"/>
          <p:cNvSpPr txBox="1"/>
          <p:nvPr/>
        </p:nvSpPr>
        <p:spPr>
          <a:xfrm>
            <a:off x="7786678" y="2000240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50% menos de matricula </a:t>
            </a:r>
            <a:endParaRPr lang="es-AR" dirty="0"/>
          </a:p>
        </p:txBody>
      </p:sp>
      <p:sp>
        <p:nvSpPr>
          <p:cNvPr id="19" name="18 Flecha derecha"/>
          <p:cNvSpPr/>
          <p:nvPr/>
        </p:nvSpPr>
        <p:spPr>
          <a:xfrm>
            <a:off x="6858016" y="3143248"/>
            <a:ext cx="785818" cy="285752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7715272" y="307181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35 menos</a:t>
            </a:r>
            <a:endParaRPr lang="es-AR" dirty="0"/>
          </a:p>
        </p:txBody>
      </p:sp>
      <p:sp>
        <p:nvSpPr>
          <p:cNvPr id="21" name="20 Flecha abajo"/>
          <p:cNvSpPr/>
          <p:nvPr/>
        </p:nvSpPr>
        <p:spPr>
          <a:xfrm>
            <a:off x="4714876" y="3000372"/>
            <a:ext cx="428628" cy="171451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CuadroTexto"/>
          <p:cNvSpPr txBox="1"/>
          <p:nvPr/>
        </p:nvSpPr>
        <p:spPr>
          <a:xfrm>
            <a:off x="3571868" y="4786322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Se mantienen los mismos</a:t>
            </a:r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El conocimiento se construye a partir del acceso a la información. Somos conocedores cuando sobre un tema hemos adquirido, seleccionado, analizado información.  En ese proceso de aprendizaje se modifican en nosotros actitudes y se adquiere o aumentan las capacidades.  Es precisamente el conocimiento quien nos permite tomar decisiones sobre cualquier situación. Que esa decisión sea más o menos acertadas, correcta o no, depende de cuan inteligente seamos a la hora de tomar una decisión</a:t>
            </a:r>
            <a:endParaRPr lang="es-A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57148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s-AR" dirty="0" smtClean="0"/>
              <a:t>Matricula de segundo año del Instituto Barranqueras  25 alumnos 15 hombres y 10 mujeres de una matricula de primer año del anterior año de 50 estudiantes 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ES" dirty="0" smtClean="0"/>
              <a:t>Sobre el tema de la matricula en el Instituto  hemos adquirido, seleccionado y analizado información</a:t>
            </a:r>
          </a:p>
          <a:p>
            <a:pPr>
              <a:buNone/>
            </a:pPr>
            <a:r>
              <a:rPr lang="es-ES" dirty="0" smtClean="0"/>
              <a:t>se modifican en nosotros actitudes y se adquiere o aumentan las capacidades</a:t>
            </a:r>
          </a:p>
          <a:p>
            <a:pPr>
              <a:buNone/>
            </a:pPr>
            <a:r>
              <a:rPr lang="es-ES" dirty="0" smtClean="0"/>
              <a:t> nos permite tomar decisiones sobre el estado </a:t>
            </a:r>
            <a:r>
              <a:rPr lang="es-ES" smtClean="0"/>
              <a:t>de situación 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A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357422" y="2786058"/>
            <a:ext cx="40005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400" dirty="0" smtClean="0">
                <a:solidFill>
                  <a:srgbClr val="FF0000"/>
                </a:solidFill>
              </a:rPr>
              <a:t>2da clase virtual </a:t>
            </a:r>
            <a:endParaRPr lang="es-AR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1664</TotalTime>
  <Words>782</Words>
  <PresentationFormat>Presentación en pantalla (4:3)</PresentationFormat>
  <Paragraphs>125</Paragraphs>
  <Slides>33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153</cp:revision>
  <dcterms:created xsi:type="dcterms:W3CDTF">2020-04-05T17:56:31Z</dcterms:created>
  <dcterms:modified xsi:type="dcterms:W3CDTF">2020-04-27T03:09:13Z</dcterms:modified>
</cp:coreProperties>
</file>