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0294E70C-8554-49BD-AB1C-8EE7CB47CFB4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22/8/2020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428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22/8/2020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5282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22/8/2020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6010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22/8/2020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1706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22/8/2020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203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22/8/2020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7323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22/8/2020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4353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22/8/2020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99006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22/8/2020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4736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22/8/2020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6320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22/8/2020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3256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19445-096F-42E7-BEC4-0EA0C3BD3B90}" type="datetimeFigureOut">
              <a:rPr lang="es-AR" smtClean="0"/>
              <a:t>22/8/2020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4566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Conector recto de flecha 26"/>
          <p:cNvCxnSpPr/>
          <p:nvPr/>
        </p:nvCxnSpPr>
        <p:spPr>
          <a:xfrm>
            <a:off x="2031056" y="3809358"/>
            <a:ext cx="591670" cy="0"/>
          </a:xfrm>
          <a:prstGeom prst="straightConnector1">
            <a:avLst/>
          </a:prstGeom>
          <a:ln w="38100"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/>
          <p:cNvSpPr txBox="1"/>
          <p:nvPr/>
        </p:nvSpPr>
        <p:spPr>
          <a:xfrm>
            <a:off x="305351" y="2751786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 +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47411" y="1985734"/>
            <a:ext cx="2554940" cy="26161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 +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s-AR" sz="11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AR" sz="11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3680572" y="0"/>
            <a:ext cx="2070847" cy="369332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b="1" dirty="0" smtClean="0">
                <a:solidFill>
                  <a:srgbClr val="002060"/>
                </a:solidFill>
              </a:rPr>
              <a:t>OXIDOS BASICOS</a:t>
            </a:r>
            <a:endParaRPr lang="es-AR" dirty="0"/>
          </a:p>
        </p:txBody>
      </p:sp>
      <p:sp>
        <p:nvSpPr>
          <p:cNvPr id="3" name="Rectangle 16"/>
          <p:cNvSpPr>
            <a:spLocks noChangeArrowheads="1"/>
          </p:cNvSpPr>
          <p:nvPr/>
        </p:nvSpPr>
        <p:spPr bwMode="auto">
          <a:xfrm>
            <a:off x="8895790" y="540148"/>
            <a:ext cx="1600200" cy="457200"/>
          </a:xfrm>
          <a:prstGeom prst="rect">
            <a:avLst/>
          </a:prstGeom>
          <a:solidFill>
            <a:srgbClr val="FFCCFF"/>
          </a:solidFill>
          <a:ln w="9525">
            <a:solidFill>
              <a:srgbClr val="FF99CC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METAL</a:t>
            </a:r>
          </a:p>
        </p:txBody>
      </p:sp>
      <p:cxnSp>
        <p:nvCxnSpPr>
          <p:cNvPr id="4" name="Line 30"/>
          <p:cNvCxnSpPr>
            <a:cxnSpLocks noChangeShapeType="1"/>
          </p:cNvCxnSpPr>
          <p:nvPr/>
        </p:nvCxnSpPr>
        <p:spPr bwMode="auto">
          <a:xfrm>
            <a:off x="9955306" y="971204"/>
            <a:ext cx="607358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ángulo 5"/>
          <p:cNvSpPr/>
          <p:nvPr/>
        </p:nvSpPr>
        <p:spPr>
          <a:xfrm>
            <a:off x="10480861" y="1015138"/>
            <a:ext cx="615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  <a:tabLst>
                <a:tab pos="2914650" algn="l"/>
                <a:tab pos="5381625" algn="l"/>
                <a:tab pos="7439025" algn="l"/>
              </a:tabLst>
            </a:pPr>
            <a:r>
              <a:rPr lang="es-A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O</a:t>
            </a:r>
            <a:r>
              <a:rPr lang="es-AR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s-A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0182335" y="1446194"/>
            <a:ext cx="1828800" cy="501650"/>
          </a:xfrm>
          <a:prstGeom prst="rect">
            <a:avLst/>
          </a:prstGeom>
          <a:gradFill rotWithShape="1">
            <a:gsLst>
              <a:gs pos="0">
                <a:srgbClr val="00FF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s-AR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ÓXIDO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s-AR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BÁSICO</a:t>
            </a:r>
            <a:endParaRPr kumimoji="0" lang="es-AR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0" y="542486"/>
            <a:ext cx="7814983" cy="276999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Estos óxidos Básicos Presentan Uniones iónicas(lo vimos en la anterior actividad de repaso  de 2doPC)</a:t>
            </a:r>
            <a:endParaRPr lang="es-A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67786" y="895652"/>
            <a:ext cx="2554940" cy="2769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Nro. 1: Oxido de Sodio</a:t>
            </a:r>
            <a:endParaRPr lang="es-A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60499" y="1198402"/>
            <a:ext cx="5978339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Se forma  con átomo</a:t>
            </a:r>
            <a:r>
              <a:rPr lang="es-AR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 de Na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(Nro.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Valencia = 1) y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átomo</a:t>
            </a:r>
            <a:r>
              <a:rPr lang="es-AR" sz="1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de O (Nro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Valencia = 2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A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5751419" y="230963"/>
            <a:ext cx="3144371" cy="2769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Fórmula General : METAL  + OXIGENO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Conector recto de flecha 12"/>
          <p:cNvCxnSpPr/>
          <p:nvPr/>
        </p:nvCxnSpPr>
        <p:spPr>
          <a:xfrm>
            <a:off x="1774985" y="2102877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1164820" y="1470674"/>
            <a:ext cx="16769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Ecuación Química</a:t>
            </a:r>
            <a:endParaRPr lang="es-A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595019" y="1687089"/>
            <a:ext cx="98780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Reactivos</a:t>
            </a:r>
            <a:endParaRPr lang="es-AR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2216780" y="1696009"/>
            <a:ext cx="98780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Productos</a:t>
            </a:r>
            <a:endParaRPr lang="es-AR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Conector recto de flecha 16"/>
          <p:cNvCxnSpPr/>
          <p:nvPr/>
        </p:nvCxnSpPr>
        <p:spPr>
          <a:xfrm>
            <a:off x="1545520" y="1825588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/>
          <p:cNvSpPr txBox="1"/>
          <p:nvPr/>
        </p:nvSpPr>
        <p:spPr>
          <a:xfrm>
            <a:off x="31229" y="2292839"/>
            <a:ext cx="5936319" cy="430887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Pasos a seguir y Respetar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1ro</a:t>
            </a:r>
            <a:r>
              <a:rPr lang="es-AR" sz="1100" dirty="0">
                <a:latin typeface="Arial" panose="020B0604020202020204" pitchFamily="34" charset="0"/>
                <a:cs typeface="Arial" panose="020B0604020202020204" pitchFamily="34" charset="0"/>
              </a:rPr>
              <a:t>.Se hace </a:t>
            </a:r>
            <a:r>
              <a:rPr lang="es-AR" sz="1100" u="sng" dirty="0">
                <a:latin typeface="Arial" panose="020B0604020202020204" pitchFamily="34" charset="0"/>
                <a:cs typeface="Arial" panose="020B0604020202020204" pitchFamily="34" charset="0"/>
              </a:rPr>
              <a:t>entrecruzamiento de valencias</a:t>
            </a:r>
            <a:r>
              <a:rPr lang="es-AR" sz="11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Oxido de Sodio (Compuesto Formado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AR" sz="1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70161" y="3114851"/>
            <a:ext cx="11814098" cy="430887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2do</a:t>
            </a:r>
            <a:r>
              <a:rPr lang="es-AR" sz="11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AR" sz="1100" u="sng" dirty="0">
                <a:latin typeface="Arial" panose="020B0604020202020204" pitchFamily="34" charset="0"/>
                <a:cs typeface="Arial" panose="020B0604020202020204" pitchFamily="34" charset="0"/>
              </a:rPr>
              <a:t>Balanceo de la ecuación</a:t>
            </a:r>
            <a:r>
              <a:rPr lang="es-AR" sz="1100" dirty="0">
                <a:latin typeface="Arial" panose="020B0604020202020204" pitchFamily="34" charset="0"/>
                <a:cs typeface="Arial" panose="020B0604020202020204" pitchFamily="34" charset="0"/>
              </a:rPr>
              <a:t>: para” </a:t>
            </a:r>
            <a:r>
              <a:rPr lang="es-AR" sz="1100" i="1" dirty="0">
                <a:latin typeface="Arial" panose="020B0604020202020204" pitchFamily="34" charset="0"/>
                <a:cs typeface="Arial" panose="020B0604020202020204" pitchFamily="34" charset="0"/>
              </a:rPr>
              <a:t>cumplir con la ley de conservación de masa, debe haber la misma cantidad de átomos a la izquierda y la derecha</a:t>
            </a:r>
            <a:r>
              <a:rPr lang="es-AR" sz="1100" dirty="0">
                <a:latin typeface="Arial" panose="020B0604020202020204" pitchFamily="34" charset="0"/>
                <a:cs typeface="Arial" panose="020B0604020202020204" pitchFamily="34" charset="0"/>
              </a:rPr>
              <a:t>.” Aquí se utiliza lo que se denomina </a:t>
            </a:r>
            <a:r>
              <a:rPr lang="es-AR" sz="11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COEFICIENTES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Conector recto de flecha 27"/>
          <p:cNvCxnSpPr/>
          <p:nvPr/>
        </p:nvCxnSpPr>
        <p:spPr>
          <a:xfrm>
            <a:off x="1411632" y="2882591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/>
          <p:cNvSpPr txBox="1"/>
          <p:nvPr/>
        </p:nvSpPr>
        <p:spPr>
          <a:xfrm>
            <a:off x="2086492" y="2745789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es el óxido básico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44649" y="3583672"/>
            <a:ext cx="11814098" cy="600164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Ahora  </a:t>
            </a:r>
            <a:r>
              <a:rPr lang="es-AR" sz="1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 lápiz  </a:t>
            </a:r>
            <a:r>
              <a:rPr lang="es-AR" sz="1100" i="1" dirty="0"/>
              <a:t>probamos colocar un numero 2 delante del compuesto </a:t>
            </a:r>
            <a:r>
              <a:rPr lang="es-AR" sz="1100" i="1" dirty="0" smtClean="0"/>
              <a:t>formado (</a:t>
            </a:r>
            <a:r>
              <a:rPr lang="es-AR" sz="1100" b="1" i="1" dirty="0" smtClean="0">
                <a:solidFill>
                  <a:srgbClr val="FF0000"/>
                </a:solidFill>
              </a:rPr>
              <a:t>Producto</a:t>
            </a:r>
            <a:r>
              <a:rPr lang="es-AR" sz="1100" i="1" dirty="0" smtClean="0"/>
              <a:t>)2Na</a:t>
            </a:r>
            <a:r>
              <a:rPr lang="es-AR" sz="1100" i="1" baseline="-25000" dirty="0" smtClean="0"/>
              <a:t>2</a:t>
            </a:r>
            <a:r>
              <a:rPr lang="es-AR" sz="1100" i="1" dirty="0" smtClean="0"/>
              <a:t>O </a:t>
            </a:r>
            <a:r>
              <a:rPr lang="es-AR" sz="1100" i="1" dirty="0"/>
              <a:t>=</a:t>
            </a:r>
            <a:r>
              <a:rPr lang="es-AR" sz="1100" i="1" dirty="0" smtClean="0"/>
              <a:t>4Na2O (Realizamos la multiplicación por sus respectivos Subíndices) y  entonces </a:t>
            </a:r>
            <a:r>
              <a:rPr lang="es-AR" sz="1100" i="1" dirty="0"/>
              <a:t>me fijo en los reactivos </a:t>
            </a:r>
            <a:r>
              <a:rPr lang="es-AR" sz="1100" i="1" dirty="0" smtClean="0"/>
              <a:t>y resulta que  </a:t>
            </a:r>
            <a:r>
              <a:rPr lang="es-AR" sz="1100" i="1" dirty="0"/>
              <a:t>tengo la misma cantidad de </a:t>
            </a:r>
            <a:r>
              <a:rPr lang="es-AR" sz="1100" i="1" dirty="0" smtClean="0"/>
              <a:t>átomos </a:t>
            </a:r>
            <a:r>
              <a:rPr lang="es-AR" sz="1100" i="1" dirty="0"/>
              <a:t>de O, </a:t>
            </a:r>
            <a:r>
              <a:rPr lang="es-AR" sz="1100" b="1" i="1" dirty="0"/>
              <a:t>pero no de </a:t>
            </a:r>
            <a:r>
              <a:rPr lang="es-AR" sz="1100" b="1" i="1" dirty="0" smtClean="0"/>
              <a:t>Na</a:t>
            </a:r>
            <a:r>
              <a:rPr lang="es-AR" sz="1100" i="1" dirty="0" smtClean="0"/>
              <a:t>, </a:t>
            </a:r>
            <a:r>
              <a:rPr lang="es-AR" sz="1100" i="1" dirty="0"/>
              <a:t>para lo </a:t>
            </a:r>
            <a:r>
              <a:rPr lang="es-AR" sz="1100" b="1" i="1" u="sng" dirty="0"/>
              <a:t>cual debo </a:t>
            </a:r>
            <a:r>
              <a:rPr lang="es-AR" sz="1100" b="1" i="1" u="sng" dirty="0" smtClean="0"/>
              <a:t>colocar un Coeficiente 4 delante del Na </a:t>
            </a:r>
            <a:r>
              <a:rPr lang="es-AR" sz="1100" i="1" dirty="0" smtClean="0"/>
              <a:t>en los reactivos = 4Na +O</a:t>
            </a:r>
            <a:r>
              <a:rPr lang="es-AR" sz="1100" i="1" baseline="-25000" dirty="0" smtClean="0"/>
              <a:t>2  </a:t>
            </a:r>
            <a:r>
              <a:rPr lang="es-AR" sz="1100" i="1" dirty="0" smtClean="0"/>
              <a:t> “Realizo la multiplicación correspondientes con los subíndices(en este ejemplo el coeficiente del Na es 1* </a:t>
            </a:r>
            <a:r>
              <a:rPr lang="es-AR" sz="1100" b="1" u="sng" dirty="0" smtClean="0"/>
              <a:t>no se escribe y sabemos que está allí </a:t>
            </a:r>
            <a:r>
              <a:rPr lang="es-AR" sz="1100" i="1" dirty="0" smtClean="0"/>
              <a:t>* ”</a:t>
            </a:r>
            <a:r>
              <a:rPr lang="es-AR" sz="1100" i="1" baseline="-25000" dirty="0" smtClean="0"/>
              <a:t>  </a:t>
            </a:r>
            <a:r>
              <a:rPr lang="es-AR" sz="1100" i="1" dirty="0" smtClean="0"/>
              <a:t>, </a:t>
            </a:r>
            <a:r>
              <a:rPr lang="es-AR" sz="1100" b="1" i="1" u="sng" dirty="0"/>
              <a:t>entonces tengo</a:t>
            </a:r>
            <a:r>
              <a:rPr lang="es-AR" sz="1100" b="1" i="1" u="sng" baseline="-25000" dirty="0"/>
              <a:t> </a:t>
            </a:r>
            <a:r>
              <a:rPr lang="es-AR" sz="1100" b="1" i="1" u="sng" dirty="0"/>
              <a:t>la ecuación balanceada ó </a:t>
            </a:r>
            <a:r>
              <a:rPr lang="es-AR" sz="1100" b="1" i="1" u="sng" dirty="0" smtClean="0"/>
              <a:t>equilibrada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CuadroTexto 31"/>
          <p:cNvSpPr txBox="1"/>
          <p:nvPr/>
        </p:nvSpPr>
        <p:spPr>
          <a:xfrm>
            <a:off x="163563" y="4199928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+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2Na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Conector recto de flecha 32"/>
          <p:cNvCxnSpPr/>
          <p:nvPr/>
        </p:nvCxnSpPr>
        <p:spPr>
          <a:xfrm>
            <a:off x="1164820" y="4304840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/>
          <p:cNvSpPr txBox="1"/>
          <p:nvPr/>
        </p:nvSpPr>
        <p:spPr>
          <a:xfrm>
            <a:off x="0" y="4537431"/>
            <a:ext cx="5936319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 smtClean="0"/>
              <a:t>3ro</a:t>
            </a:r>
            <a:r>
              <a:rPr lang="es-AR" sz="1100" dirty="0" smtClean="0"/>
              <a:t>.</a:t>
            </a:r>
            <a:r>
              <a:rPr lang="es-AR" sz="1100" u="sng" dirty="0" smtClean="0"/>
              <a:t>Verificacion</a:t>
            </a:r>
            <a:r>
              <a:rPr lang="es-AR" sz="1100" u="sng" dirty="0"/>
              <a:t>:</a:t>
            </a:r>
            <a:r>
              <a:rPr lang="es-AR" sz="1100" dirty="0"/>
              <a:t> se realiza la verificación de la cantidad de átomos de  ambos </a:t>
            </a:r>
            <a:r>
              <a:rPr lang="es-AR" sz="1100" dirty="0" smtClean="0"/>
              <a:t>lados sean iguales</a:t>
            </a:r>
            <a:endParaRPr lang="es-AR" sz="1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CuadroTexto 35"/>
          <p:cNvSpPr txBox="1"/>
          <p:nvPr/>
        </p:nvSpPr>
        <p:spPr>
          <a:xfrm>
            <a:off x="479020" y="4871878"/>
            <a:ext cx="25549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2O = 2O</a:t>
            </a:r>
          </a:p>
          <a:p>
            <a:pPr algn="ctr"/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4Na = 4Na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CuadroTexto 36"/>
          <p:cNvSpPr txBox="1"/>
          <p:nvPr/>
        </p:nvSpPr>
        <p:spPr>
          <a:xfrm>
            <a:off x="4225744" y="5199955"/>
            <a:ext cx="2285988" cy="261610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s-AR" sz="1100" b="1" u="sng" dirty="0" smtClean="0">
                <a:solidFill>
                  <a:schemeClr val="bg1"/>
                </a:solidFill>
              </a:rPr>
              <a:t>Nomenclatura </a:t>
            </a:r>
            <a:r>
              <a:rPr lang="es-AR" sz="1100" b="1" u="sng" dirty="0">
                <a:solidFill>
                  <a:schemeClr val="bg1"/>
                </a:solidFill>
              </a:rPr>
              <a:t>de los Óxidos </a:t>
            </a:r>
            <a:r>
              <a:rPr lang="es-AR" sz="1100" b="1" u="sng" dirty="0" smtClean="0">
                <a:solidFill>
                  <a:schemeClr val="bg1"/>
                </a:solidFill>
              </a:rPr>
              <a:t>Básicos</a:t>
            </a:r>
            <a:endParaRPr lang="es-AR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CuadroTexto 37"/>
          <p:cNvSpPr txBox="1"/>
          <p:nvPr/>
        </p:nvSpPr>
        <p:spPr>
          <a:xfrm>
            <a:off x="343994" y="5623064"/>
            <a:ext cx="10406923" cy="430887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chemeClr val="bg1"/>
                </a:solidFill>
              </a:rPr>
              <a:t>Tradicional</a:t>
            </a:r>
            <a:r>
              <a:rPr lang="es-AR" sz="1100" b="1" dirty="0">
                <a:solidFill>
                  <a:schemeClr val="bg1"/>
                </a:solidFill>
              </a:rPr>
              <a:t>: </a:t>
            </a:r>
          </a:p>
          <a:p>
            <a:r>
              <a:rPr lang="es-AR" sz="1100" b="1" dirty="0">
                <a:solidFill>
                  <a:schemeClr val="bg1"/>
                </a:solidFill>
              </a:rPr>
              <a:t>          a)- Si el Metal que constituye el óxido tiene un solo número de valencia, se antepone al nombre del metal la palabra </a:t>
            </a:r>
            <a:r>
              <a:rPr lang="es-AR" sz="1100" b="1" dirty="0" smtClean="0">
                <a:solidFill>
                  <a:schemeClr val="bg1"/>
                </a:solidFill>
              </a:rPr>
              <a:t>óxido “Como el Ejemplo Nro.1” “Óxido de Sodio”</a:t>
            </a:r>
            <a:endParaRPr lang="es-AR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CuadroTexto 40"/>
          <p:cNvSpPr txBox="1"/>
          <p:nvPr/>
        </p:nvSpPr>
        <p:spPr>
          <a:xfrm>
            <a:off x="3483898" y="6133408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Óxido de Sodio Na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149298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2" grpId="0" animBg="1"/>
      <p:bldP spid="2" grpId="0" animBg="1"/>
      <p:bldP spid="3" grpId="0" animBg="1"/>
      <p:bldP spid="6" grpId="0"/>
      <p:bldP spid="7" grpId="0" animBg="1"/>
      <p:bldP spid="8" grpId="0" animBg="1"/>
      <p:bldP spid="9" grpId="0" animBg="1"/>
      <p:bldP spid="10" grpId="0" animBg="1"/>
      <p:bldP spid="11" grpId="0" animBg="1"/>
      <p:bldP spid="14" grpId="0"/>
      <p:bldP spid="15" grpId="0"/>
      <p:bldP spid="16" grpId="0"/>
      <p:bldP spid="18" grpId="0" animBg="1"/>
      <p:bldP spid="22" grpId="0" animBg="1"/>
      <p:bldP spid="30" grpId="0"/>
      <p:bldP spid="31" grpId="0" animBg="1"/>
      <p:bldP spid="32" grpId="0"/>
      <p:bldP spid="35" grpId="0" animBg="1"/>
      <p:bldP spid="36" grpId="0"/>
      <p:bldP spid="37" grpId="0" animBg="1"/>
      <p:bldP spid="38" grpId="0" animBg="1"/>
      <p:bldP spid="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680572" y="0"/>
            <a:ext cx="2070847" cy="369332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b="1" dirty="0" smtClean="0">
                <a:solidFill>
                  <a:srgbClr val="002060"/>
                </a:solidFill>
              </a:rPr>
              <a:t>OXIDOS BASICOS</a:t>
            </a:r>
            <a:endParaRPr lang="es-AR" dirty="0"/>
          </a:p>
        </p:txBody>
      </p:sp>
      <p:sp>
        <p:nvSpPr>
          <p:cNvPr id="3" name="Rectangle 16"/>
          <p:cNvSpPr>
            <a:spLocks noChangeArrowheads="1"/>
          </p:cNvSpPr>
          <p:nvPr/>
        </p:nvSpPr>
        <p:spPr bwMode="auto">
          <a:xfrm>
            <a:off x="8895790" y="353014"/>
            <a:ext cx="1600200" cy="457200"/>
          </a:xfrm>
          <a:prstGeom prst="rect">
            <a:avLst/>
          </a:prstGeom>
          <a:solidFill>
            <a:srgbClr val="FFCCFF"/>
          </a:solidFill>
          <a:ln w="9525">
            <a:solidFill>
              <a:srgbClr val="FF99CC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METAL</a:t>
            </a:r>
          </a:p>
        </p:txBody>
      </p:sp>
      <p:cxnSp>
        <p:nvCxnSpPr>
          <p:cNvPr id="4" name="Line 30"/>
          <p:cNvCxnSpPr>
            <a:cxnSpLocks noChangeShapeType="1"/>
          </p:cNvCxnSpPr>
          <p:nvPr/>
        </p:nvCxnSpPr>
        <p:spPr bwMode="auto">
          <a:xfrm>
            <a:off x="10177182" y="841076"/>
            <a:ext cx="607358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Rectángulo 4"/>
          <p:cNvSpPr/>
          <p:nvPr/>
        </p:nvSpPr>
        <p:spPr>
          <a:xfrm>
            <a:off x="10649958" y="928944"/>
            <a:ext cx="615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  <a:tabLst>
                <a:tab pos="2914650" algn="l"/>
                <a:tab pos="5381625" algn="l"/>
                <a:tab pos="7439025" algn="l"/>
              </a:tabLst>
            </a:pPr>
            <a:r>
              <a:rPr lang="es-A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O</a:t>
            </a:r>
            <a:r>
              <a:rPr lang="es-AR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s-A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0263467" y="1329138"/>
            <a:ext cx="1828800" cy="501650"/>
          </a:xfrm>
          <a:prstGeom prst="rect">
            <a:avLst/>
          </a:prstGeom>
          <a:gradFill rotWithShape="1">
            <a:gsLst>
              <a:gs pos="0">
                <a:srgbClr val="00FF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s-AR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ÓXIDO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s-AR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BÁSICO</a:t>
            </a:r>
            <a:endParaRPr kumimoji="0" lang="es-AR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5751419" y="230963"/>
            <a:ext cx="3144371" cy="2769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Fórmula General : METAL  + OXIGENO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3704" y="2645676"/>
            <a:ext cx="3636868" cy="2769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Nro. 3 Cobre Cu Con Valencia uno Cu</a:t>
            </a:r>
            <a:r>
              <a:rPr lang="es-AR" sz="12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es-A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2138082" y="540148"/>
            <a:ext cx="2894474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s-AR" sz="1200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Nomenclatura </a:t>
            </a:r>
            <a:r>
              <a:rPr lang="es-AR" sz="12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los Óxidos </a:t>
            </a:r>
            <a:r>
              <a:rPr lang="es-AR" sz="1200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Básicos</a:t>
            </a:r>
            <a:endParaRPr lang="es-A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1831" y="961970"/>
            <a:ext cx="10009675" cy="1538883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Tradicional</a:t>
            </a:r>
            <a:r>
              <a:rPr lang="es-AR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s-AR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s-AR" sz="1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s-AR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)-Si el Metal que formar el óxido tiene dos valencias se añade al nombre del metal el sufijo OSO para la </a:t>
            </a:r>
            <a:r>
              <a:rPr lang="es-AR" sz="1100" b="1" i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menor</a:t>
            </a:r>
            <a:r>
              <a:rPr lang="es-AR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valencia y el sufijo ICO para la </a:t>
            </a:r>
            <a:r>
              <a:rPr lang="es-AR" sz="11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mayor</a:t>
            </a:r>
            <a:r>
              <a:rPr lang="es-AR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valencia</a:t>
            </a:r>
            <a:r>
              <a:rPr lang="es-AR" sz="1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AR" sz="12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Ejemplo:</a:t>
            </a:r>
            <a:r>
              <a:rPr lang="es-A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Cu tiene dos valencias  I y </a:t>
            </a:r>
            <a:r>
              <a:rPr lang="es-A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</a:p>
          <a:p>
            <a:endParaRPr lang="es-AR" sz="1100" b="1" dirty="0">
              <a:solidFill>
                <a:schemeClr val="bg1"/>
              </a:solidFill>
            </a:endParaRPr>
          </a:p>
          <a:p>
            <a:r>
              <a:rPr lang="es-AR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Cu</a:t>
            </a:r>
            <a:r>
              <a:rPr lang="es-AR" sz="1200" b="1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O</a:t>
            </a:r>
            <a:r>
              <a:rPr lang="es-AR" sz="1200" b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Cu</a:t>
            </a:r>
            <a:r>
              <a:rPr lang="es-AR" sz="1200" b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s-A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es-AR" sz="1200" b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es-A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= Cu</a:t>
            </a:r>
            <a:r>
              <a:rPr lang="es-AR" sz="1200" b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  Óxido cuprOSO </a:t>
            </a:r>
            <a:endParaRPr lang="es-AR" sz="12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AR" sz="1200" b="1" dirty="0" smtClean="0">
              <a:solidFill>
                <a:schemeClr val="bg1"/>
              </a:solidFill>
            </a:endParaRPr>
          </a:p>
          <a:p>
            <a:r>
              <a:rPr lang="es-AR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Cu  </a:t>
            </a:r>
            <a:r>
              <a:rPr lang="es-A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O</a:t>
            </a:r>
            <a:r>
              <a:rPr lang="es-AR" sz="1200" b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Cu</a:t>
            </a:r>
            <a:r>
              <a:rPr lang="es-AR" sz="1200" b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es-A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AR" sz="1200" b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es-A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=  CuO    Oxido cúpr </a:t>
            </a:r>
            <a:r>
              <a:rPr lang="es-AR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ICO</a:t>
            </a:r>
            <a:endParaRPr lang="es-AR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Conector recto de flecha 16"/>
          <p:cNvCxnSpPr/>
          <p:nvPr/>
        </p:nvCxnSpPr>
        <p:spPr>
          <a:xfrm>
            <a:off x="3501278" y="1963665"/>
            <a:ext cx="541246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/>
          <p:nvPr/>
        </p:nvCxnSpPr>
        <p:spPr>
          <a:xfrm>
            <a:off x="3501278" y="2305134"/>
            <a:ext cx="541246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adroTexto 20"/>
          <p:cNvSpPr txBox="1"/>
          <p:nvPr/>
        </p:nvSpPr>
        <p:spPr>
          <a:xfrm>
            <a:off x="202544" y="3423680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21831" y="3072868"/>
            <a:ext cx="3457574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1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Nro.1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“Entrecruzamiento de Valencias”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Conector recto de flecha 22"/>
          <p:cNvCxnSpPr/>
          <p:nvPr/>
        </p:nvCxnSpPr>
        <p:spPr>
          <a:xfrm>
            <a:off x="1261113" y="3570584"/>
            <a:ext cx="666679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/>
          <p:cNvSpPr txBox="1"/>
          <p:nvPr/>
        </p:nvSpPr>
        <p:spPr>
          <a:xfrm>
            <a:off x="-23533" y="3771523"/>
            <a:ext cx="6020921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1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Nro.2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“Balanceo de la Ecuación </a:t>
            </a:r>
            <a:r>
              <a:rPr lang="es-AR" sz="11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(se Utilizan Coeficientes, lápiz y goma de Borrar)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260534" y="4211538"/>
            <a:ext cx="255494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 </a:t>
            </a:r>
            <a:r>
              <a:rPr lang="es-AR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Conector recto de flecha 25"/>
          <p:cNvCxnSpPr/>
          <p:nvPr/>
        </p:nvCxnSpPr>
        <p:spPr>
          <a:xfrm>
            <a:off x="1255615" y="4370337"/>
            <a:ext cx="677677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26"/>
          <p:cNvSpPr txBox="1"/>
          <p:nvPr/>
        </p:nvSpPr>
        <p:spPr>
          <a:xfrm>
            <a:off x="210105" y="4677534"/>
            <a:ext cx="2605369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Coeficientes</a:t>
            </a:r>
            <a:endParaRPr lang="es-AR" sz="12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Conector recto de flecha 28"/>
          <p:cNvCxnSpPr/>
          <p:nvPr/>
        </p:nvCxnSpPr>
        <p:spPr>
          <a:xfrm flipV="1">
            <a:off x="1923555" y="4420206"/>
            <a:ext cx="172924" cy="261213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/>
          <p:cNvCxnSpPr/>
          <p:nvPr/>
        </p:nvCxnSpPr>
        <p:spPr>
          <a:xfrm flipH="1" flipV="1">
            <a:off x="550078" y="4464063"/>
            <a:ext cx="597894" cy="231257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/>
          <p:cNvSpPr txBox="1"/>
          <p:nvPr/>
        </p:nvSpPr>
        <p:spPr>
          <a:xfrm>
            <a:off x="-23533" y="5200754"/>
            <a:ext cx="6513419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1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Nro.3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“Verificación  </a:t>
            </a:r>
            <a:r>
              <a:rPr lang="es-AR" sz="11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(la misma cantidad de átomos a ambos lados de la ecuación)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CuadroTexto 41"/>
          <p:cNvSpPr txBox="1"/>
          <p:nvPr/>
        </p:nvSpPr>
        <p:spPr>
          <a:xfrm>
            <a:off x="8095018" y="5543322"/>
            <a:ext cx="25549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2O = 2O</a:t>
            </a:r>
          </a:p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 = 2Cu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CuadroTexto 42"/>
          <p:cNvSpPr txBox="1"/>
          <p:nvPr/>
        </p:nvSpPr>
        <p:spPr>
          <a:xfrm>
            <a:off x="217289" y="6241976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Óxido de CuprOSO Cu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</p:txBody>
      </p:sp>
      <p:sp>
        <p:nvSpPr>
          <p:cNvPr id="44" name="CuadroTexto 43"/>
          <p:cNvSpPr txBox="1"/>
          <p:nvPr/>
        </p:nvSpPr>
        <p:spPr>
          <a:xfrm>
            <a:off x="6577849" y="2641414"/>
            <a:ext cx="3636868" cy="2769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Nro. 4 Cobre Cu Con Valencia dos </a:t>
            </a:r>
            <a:r>
              <a:rPr lang="es-AR" sz="1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</a:t>
            </a:r>
            <a:r>
              <a:rPr lang="es-AR" sz="1200" b="1" baseline="30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endParaRPr lang="es-A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CuadroTexto 44"/>
          <p:cNvSpPr txBox="1"/>
          <p:nvPr/>
        </p:nvSpPr>
        <p:spPr>
          <a:xfrm>
            <a:off x="8634693" y="2874578"/>
            <a:ext cx="3457574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1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Nro.1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“Entrecruzamiento de Valencias”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CuadroTexto 45"/>
          <p:cNvSpPr txBox="1"/>
          <p:nvPr/>
        </p:nvSpPr>
        <p:spPr>
          <a:xfrm>
            <a:off x="8229600" y="3107742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 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7" name="Conector recto de flecha 46"/>
          <p:cNvCxnSpPr/>
          <p:nvPr/>
        </p:nvCxnSpPr>
        <p:spPr>
          <a:xfrm>
            <a:off x="9201746" y="3238547"/>
            <a:ext cx="666679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uadroTexto 47"/>
          <p:cNvSpPr txBox="1"/>
          <p:nvPr/>
        </p:nvSpPr>
        <p:spPr>
          <a:xfrm>
            <a:off x="6489887" y="3365466"/>
            <a:ext cx="560238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AR" sz="11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SIMPLIFICACION DE SUBINDICES SIEMPRE QUE SE PUEDA “deben utilizar el mismo numero para simplificar ;( en este caso es </a:t>
            </a:r>
            <a:r>
              <a:rPr lang="es-AR" sz="1100" b="1" i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AR" sz="1100" b="1" i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Nro.2 </a:t>
            </a:r>
            <a:r>
              <a:rPr lang="es-AR" sz="11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)” y no se escribe el 1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CuadroTexto 48"/>
          <p:cNvSpPr txBox="1"/>
          <p:nvPr/>
        </p:nvSpPr>
        <p:spPr>
          <a:xfrm>
            <a:off x="8382000" y="3811469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 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CuO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Conector recto de flecha 49"/>
          <p:cNvCxnSpPr/>
          <p:nvPr/>
        </p:nvCxnSpPr>
        <p:spPr>
          <a:xfrm>
            <a:off x="9364827" y="3954739"/>
            <a:ext cx="666679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/>
          <p:cNvCxnSpPr/>
          <p:nvPr/>
        </p:nvCxnSpPr>
        <p:spPr>
          <a:xfrm flipH="1">
            <a:off x="10196232" y="3238547"/>
            <a:ext cx="86285" cy="12691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/>
          <p:cNvCxnSpPr/>
          <p:nvPr/>
        </p:nvCxnSpPr>
        <p:spPr>
          <a:xfrm flipH="1">
            <a:off x="10367682" y="3248072"/>
            <a:ext cx="86285" cy="12691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uadroTexto 54"/>
          <p:cNvSpPr txBox="1"/>
          <p:nvPr/>
        </p:nvSpPr>
        <p:spPr>
          <a:xfrm>
            <a:off x="6230541" y="4083024"/>
            <a:ext cx="6020921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1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Nro.2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“Balanceo de la Ecuación </a:t>
            </a:r>
            <a:r>
              <a:rPr lang="es-AR" sz="11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(se Utilizan Coeficientes, lápiz y goma de Borrar)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CuadroTexto 55"/>
          <p:cNvSpPr txBox="1"/>
          <p:nvPr/>
        </p:nvSpPr>
        <p:spPr>
          <a:xfrm>
            <a:off x="8095018" y="4344634"/>
            <a:ext cx="255494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 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s-AR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CuO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7" name="Conector recto de flecha 56"/>
          <p:cNvCxnSpPr/>
          <p:nvPr/>
        </p:nvCxnSpPr>
        <p:spPr>
          <a:xfrm>
            <a:off x="9201745" y="4486828"/>
            <a:ext cx="666679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uadroTexto 57"/>
          <p:cNvSpPr txBox="1"/>
          <p:nvPr/>
        </p:nvSpPr>
        <p:spPr>
          <a:xfrm>
            <a:off x="8044589" y="4826357"/>
            <a:ext cx="2605369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Coeficientes</a:t>
            </a:r>
            <a:endParaRPr lang="es-AR" sz="12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9" name="Conector recto de flecha 58"/>
          <p:cNvCxnSpPr/>
          <p:nvPr/>
        </p:nvCxnSpPr>
        <p:spPr>
          <a:xfrm flipV="1">
            <a:off x="9758039" y="4569029"/>
            <a:ext cx="172924" cy="261213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de flecha 59"/>
          <p:cNvCxnSpPr/>
          <p:nvPr/>
        </p:nvCxnSpPr>
        <p:spPr>
          <a:xfrm flipH="1" flipV="1">
            <a:off x="8384562" y="4612886"/>
            <a:ext cx="597894" cy="231257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CuadroTexto 60"/>
          <p:cNvSpPr txBox="1"/>
          <p:nvPr/>
        </p:nvSpPr>
        <p:spPr>
          <a:xfrm>
            <a:off x="6278373" y="5203045"/>
            <a:ext cx="6513419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1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Nro.3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“Verificación  </a:t>
            </a:r>
            <a:r>
              <a:rPr lang="es-AR" sz="11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(la misma cantidad de átomos a ambos lados de la ecuación)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uadroTexto 62"/>
          <p:cNvSpPr txBox="1"/>
          <p:nvPr/>
        </p:nvSpPr>
        <p:spPr>
          <a:xfrm>
            <a:off x="354944" y="5614764"/>
            <a:ext cx="25549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2O = 2O</a:t>
            </a:r>
          </a:p>
          <a:p>
            <a:pPr algn="ctr"/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4Cu = 4Cu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CuadroTexto 63"/>
          <p:cNvSpPr txBox="1"/>
          <p:nvPr/>
        </p:nvSpPr>
        <p:spPr>
          <a:xfrm>
            <a:off x="8257613" y="6241976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Óxido de CuprICO CuO</a:t>
            </a:r>
          </a:p>
        </p:txBody>
      </p:sp>
    </p:spTree>
    <p:extLst>
      <p:ext uri="{BB962C8B-B14F-4D97-AF65-F5344CB8AC3E}">
        <p14:creationId xmlns:p14="http://schemas.microsoft.com/office/powerpoint/2010/main" val="2477265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21" grpId="0"/>
      <p:bldP spid="22" grpId="0"/>
      <p:bldP spid="24" grpId="0"/>
      <p:bldP spid="25" grpId="0"/>
      <p:bldP spid="27" grpId="0"/>
      <p:bldP spid="41" grpId="0"/>
      <p:bldP spid="42" grpId="0"/>
      <p:bldP spid="43" grpId="0"/>
      <p:bldP spid="44" grpId="0" animBg="1"/>
      <p:bldP spid="45" grpId="0"/>
      <p:bldP spid="46" grpId="0"/>
      <p:bldP spid="48" grpId="0"/>
      <p:bldP spid="49" grpId="0"/>
      <p:bldP spid="55" grpId="0"/>
      <p:bldP spid="56" grpId="0"/>
      <p:bldP spid="58" grpId="0"/>
      <p:bldP spid="61" grpId="0"/>
      <p:bldP spid="63" grpId="0"/>
      <p:bldP spid="64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585</Words>
  <Application>Microsoft Office PowerPoint</Application>
  <PresentationFormat>Panorámica</PresentationFormat>
  <Paragraphs>63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 de Windows</cp:lastModifiedBy>
  <cp:revision>39</cp:revision>
  <dcterms:created xsi:type="dcterms:W3CDTF">2020-08-21T15:05:12Z</dcterms:created>
  <dcterms:modified xsi:type="dcterms:W3CDTF">2020-08-22T21:14:41Z</dcterms:modified>
</cp:coreProperties>
</file>