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32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ector recto de flecha 26"/>
          <p:cNvCxnSpPr/>
          <p:nvPr/>
        </p:nvCxnSpPr>
        <p:spPr>
          <a:xfrm>
            <a:off x="2031056" y="3809358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/>
          <p:cNvSpPr txBox="1"/>
          <p:nvPr/>
        </p:nvSpPr>
        <p:spPr>
          <a:xfrm>
            <a:off x="305351" y="2751786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47411" y="1985734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834099" y="0"/>
            <a:ext cx="3534639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OXIDOS ACIDOS O ANHIDRIDOS</a:t>
            </a:r>
            <a:endParaRPr lang="es-AR" dirty="0"/>
          </a:p>
        </p:txBody>
      </p:sp>
      <p:cxnSp>
        <p:nvCxnSpPr>
          <p:cNvPr id="4" name="Line 30"/>
          <p:cNvCxnSpPr>
            <a:cxnSpLocks noChangeShapeType="1"/>
          </p:cNvCxnSpPr>
          <p:nvPr/>
        </p:nvCxnSpPr>
        <p:spPr bwMode="auto">
          <a:xfrm>
            <a:off x="9955306" y="971204"/>
            <a:ext cx="607358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ángulo 5"/>
          <p:cNvSpPr/>
          <p:nvPr/>
        </p:nvSpPr>
        <p:spPr>
          <a:xfrm>
            <a:off x="10480861" y="1015138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2914650" algn="l"/>
                <a:tab pos="5381625" algn="l"/>
                <a:tab pos="7439025" algn="l"/>
              </a:tabLst>
            </a:pPr>
            <a:r>
              <a:rPr lang="es-A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O</a:t>
            </a:r>
            <a:r>
              <a:rPr lang="es-AR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1229" y="542503"/>
            <a:ext cx="6343649" cy="276999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AR" sz="1100" b="1" dirty="0" smtClean="0"/>
              <a:t>l  </a:t>
            </a:r>
            <a:r>
              <a:rPr lang="es-AR" sz="1100" b="1" dirty="0"/>
              <a:t>NO </a:t>
            </a:r>
            <a:r>
              <a:rPr lang="es-AR" sz="1100" b="1" dirty="0" smtClean="0"/>
              <a:t>METAL  S (tiene tres 3 Nro. De valencias diferentes  y en este ejemplo se utiliza la menor  la Nro.2“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7785" y="895652"/>
            <a:ext cx="3646965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1: Anhídrido HIPOsulfurosOSO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0499" y="1198402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2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O 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2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433720" y="228840"/>
            <a:ext cx="3369049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: NO METAL  + OXIGENO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1774985" y="210287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1164820" y="1470674"/>
            <a:ext cx="16769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Ecuación Química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95019" y="168708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2216780" y="169600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1545520" y="182558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/>
          <p:cNvSpPr txBox="1"/>
          <p:nvPr/>
        </p:nvSpPr>
        <p:spPr>
          <a:xfrm>
            <a:off x="31228" y="2292839"/>
            <a:ext cx="7324309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Pasos a seguir y Respetar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1ro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.Se hace </a:t>
            </a:r>
            <a:r>
              <a:rPr lang="es-AR" sz="1100" u="sng" dirty="0">
                <a:latin typeface="Arial" panose="020B0604020202020204" pitchFamily="34" charset="0"/>
                <a:cs typeface="Arial" panose="020B0604020202020204" pitchFamily="34" charset="0"/>
              </a:rPr>
              <a:t>entrecruzamiento de valencias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y en este </a:t>
            </a:r>
            <a:r>
              <a:rPr lang="es-AR" sz="11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caso Simplificación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Anhídrido  (HIPOsulfurosOSO)</a:t>
            </a:r>
            <a:endParaRPr lang="es-AR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70161" y="3114851"/>
            <a:ext cx="11814098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2do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AR" sz="1100" u="sng" dirty="0">
                <a:latin typeface="Arial" panose="020B0604020202020204" pitchFamily="34" charset="0"/>
                <a:cs typeface="Arial" panose="020B0604020202020204" pitchFamily="34" charset="0"/>
              </a:rPr>
              <a:t>Balanceo de la ecuación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: para” </a:t>
            </a:r>
            <a:r>
              <a:rPr lang="es-AR" sz="1100" i="1" dirty="0">
                <a:latin typeface="Arial" panose="020B0604020202020204" pitchFamily="34" charset="0"/>
                <a:cs typeface="Arial" panose="020B0604020202020204" pitchFamily="34" charset="0"/>
              </a:rPr>
              <a:t>cumplir con la ley de conservación de masa, debe haber la misma cantidad de átomos a la izquierda y la derecha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.” Aquí se utiliza lo que se denomina </a:t>
            </a:r>
            <a:r>
              <a:rPr lang="es-AR" sz="11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COEFICIENTES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ector recto de flecha 27"/>
          <p:cNvCxnSpPr/>
          <p:nvPr/>
        </p:nvCxnSpPr>
        <p:spPr>
          <a:xfrm>
            <a:off x="1411632" y="2882591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2086492" y="2745789"/>
            <a:ext cx="328224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Este es el Anhídrido HIPOsulfurosOSO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44649" y="3583672"/>
            <a:ext cx="11814098" cy="60016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Ahora  </a:t>
            </a:r>
            <a:r>
              <a:rPr lang="es-AR" sz="1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lápiz  </a:t>
            </a:r>
            <a:r>
              <a:rPr lang="es-AR" sz="1100" i="1" dirty="0"/>
              <a:t>probamos colocar un numero 2 delante del compuesto </a:t>
            </a:r>
            <a:r>
              <a:rPr lang="es-AR" sz="1100" i="1" dirty="0" smtClean="0"/>
              <a:t>formado (</a:t>
            </a:r>
            <a:r>
              <a:rPr lang="es-AR" sz="1100" b="1" i="1" dirty="0" smtClean="0">
                <a:solidFill>
                  <a:srgbClr val="FF0000"/>
                </a:solidFill>
              </a:rPr>
              <a:t>Producto</a:t>
            </a:r>
            <a:r>
              <a:rPr lang="es-AR" sz="1100" i="1" dirty="0" smtClean="0"/>
              <a:t>)2S</a:t>
            </a:r>
            <a:r>
              <a:rPr lang="es-AR" sz="1100" i="1" baseline="-25000" dirty="0" smtClean="0"/>
              <a:t>1</a:t>
            </a:r>
            <a:r>
              <a:rPr lang="es-AR" sz="1100" i="1" dirty="0" smtClean="0"/>
              <a:t>O</a:t>
            </a:r>
            <a:r>
              <a:rPr lang="es-AR" sz="1100" i="1" baseline="-25000" dirty="0" smtClean="0"/>
              <a:t>1</a:t>
            </a:r>
            <a:r>
              <a:rPr lang="es-AR" sz="1100" i="1" dirty="0" smtClean="0"/>
              <a:t> =2SO (Realizamos la multiplicación por sus respectivos Subíndices) y  entonces </a:t>
            </a:r>
            <a:r>
              <a:rPr lang="es-AR" sz="1100" i="1" dirty="0"/>
              <a:t>me fijo en los reactivos </a:t>
            </a:r>
            <a:r>
              <a:rPr lang="es-AR" sz="1100" i="1" dirty="0" smtClean="0"/>
              <a:t>y resulta que  </a:t>
            </a:r>
            <a:r>
              <a:rPr lang="es-AR" sz="1100" b="1" i="1" dirty="0" smtClean="0">
                <a:solidFill>
                  <a:srgbClr val="002060"/>
                </a:solidFill>
              </a:rPr>
              <a:t>NO tengo </a:t>
            </a:r>
            <a:r>
              <a:rPr lang="es-AR" sz="1100" i="1" dirty="0"/>
              <a:t>la misma cantidad de </a:t>
            </a:r>
            <a:r>
              <a:rPr lang="es-AR" sz="1100" i="1" dirty="0" smtClean="0"/>
              <a:t>átomos </a:t>
            </a:r>
            <a:r>
              <a:rPr lang="es-AR" sz="1100" i="1" dirty="0"/>
              <a:t>de S</a:t>
            </a:r>
            <a:r>
              <a:rPr lang="es-AR" sz="1100" i="1" dirty="0" smtClean="0"/>
              <a:t> y O</a:t>
            </a:r>
            <a:r>
              <a:rPr lang="es-AR" sz="1100" i="1" baseline="-25000" dirty="0" smtClean="0"/>
              <a:t>2</a:t>
            </a:r>
            <a:r>
              <a:rPr lang="es-AR" sz="1100" i="1" dirty="0" smtClean="0"/>
              <a:t>, </a:t>
            </a:r>
            <a:r>
              <a:rPr lang="es-AR" sz="1100" i="1" dirty="0"/>
              <a:t>para lo </a:t>
            </a:r>
            <a:r>
              <a:rPr lang="es-AR" sz="1100" b="1" i="1" u="sng" dirty="0"/>
              <a:t>cual debo </a:t>
            </a:r>
            <a:r>
              <a:rPr lang="es-AR" sz="1100" b="1" i="1" u="sng" dirty="0" smtClean="0"/>
              <a:t>colocar un Coeficiente 2 delante del S  </a:t>
            </a:r>
            <a:r>
              <a:rPr lang="es-AR" sz="1100" i="1" dirty="0" smtClean="0"/>
              <a:t>en los reactivos = 2S +O</a:t>
            </a:r>
            <a:r>
              <a:rPr lang="es-AR" sz="1100" i="1" baseline="-25000" dirty="0" smtClean="0"/>
              <a:t>2  </a:t>
            </a:r>
            <a:r>
              <a:rPr lang="es-AR" sz="1100" i="1" dirty="0" smtClean="0"/>
              <a:t> “Realizo la multiplicación correspondientes con los subíndices(en este ejemplo el coeficiente del S es 2 y Coeficiente del O</a:t>
            </a:r>
            <a:r>
              <a:rPr lang="es-AR" sz="1100" i="1" baseline="-25000" dirty="0" smtClean="0"/>
              <a:t>2</a:t>
            </a:r>
            <a:r>
              <a:rPr lang="es-AR" sz="1100" i="1" dirty="0" smtClean="0"/>
              <a:t> es 1* ”</a:t>
            </a:r>
            <a:r>
              <a:rPr lang="es-AR" sz="1100" i="1" baseline="-25000" dirty="0" smtClean="0"/>
              <a:t>  </a:t>
            </a:r>
            <a:r>
              <a:rPr lang="es-AR" sz="1100" i="1" dirty="0" smtClean="0"/>
              <a:t>, </a:t>
            </a:r>
            <a:r>
              <a:rPr lang="es-AR" sz="1100" b="1" i="1" u="sng" dirty="0"/>
              <a:t>entonces tengo</a:t>
            </a:r>
            <a:r>
              <a:rPr lang="es-AR" sz="1100" b="1" i="1" u="sng" baseline="-25000" dirty="0"/>
              <a:t> </a:t>
            </a:r>
            <a:r>
              <a:rPr lang="es-AR" sz="1100" b="1" i="1" u="sng" dirty="0"/>
              <a:t>la ecuación balanceada ó </a:t>
            </a:r>
            <a:r>
              <a:rPr lang="es-AR" sz="1100" b="1" i="1" u="sng" dirty="0" smtClean="0"/>
              <a:t>equilibrada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163563" y="4199928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2SO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Conector recto de flecha 32"/>
          <p:cNvCxnSpPr/>
          <p:nvPr/>
        </p:nvCxnSpPr>
        <p:spPr>
          <a:xfrm>
            <a:off x="1164820" y="430484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/>
          <p:cNvSpPr txBox="1"/>
          <p:nvPr/>
        </p:nvSpPr>
        <p:spPr>
          <a:xfrm>
            <a:off x="-5630" y="4461441"/>
            <a:ext cx="593631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/>
              <a:t>3ro</a:t>
            </a:r>
            <a:r>
              <a:rPr lang="es-AR" sz="1100" dirty="0" smtClean="0"/>
              <a:t>.</a:t>
            </a:r>
            <a:r>
              <a:rPr lang="es-AR" sz="1100" u="sng" dirty="0" smtClean="0"/>
              <a:t>Verificacion</a:t>
            </a:r>
            <a:r>
              <a:rPr lang="es-AR" sz="1100" u="sng" dirty="0"/>
              <a:t>:</a:t>
            </a:r>
            <a:r>
              <a:rPr lang="es-AR" sz="1100" dirty="0"/>
              <a:t> se realiza la verificación de la cantidad de átomos de  ambos </a:t>
            </a:r>
            <a:r>
              <a:rPr lang="es-AR" sz="1100" dirty="0" smtClean="0"/>
              <a:t>lados sean iguales</a:t>
            </a:r>
            <a:endParaRPr lang="es-AR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429997" y="4739143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= 2O</a:t>
            </a:r>
          </a:p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2S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4208932" y="4821934"/>
            <a:ext cx="3146606" cy="26161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chemeClr val="bg1"/>
                </a:solidFill>
              </a:rPr>
              <a:t>Nomenclatura </a:t>
            </a:r>
            <a:r>
              <a:rPr lang="es-AR" sz="1100" b="1" u="sng" dirty="0">
                <a:solidFill>
                  <a:schemeClr val="bg1"/>
                </a:solidFill>
              </a:rPr>
              <a:t>de los Óxidos </a:t>
            </a:r>
            <a:r>
              <a:rPr lang="es-AR" sz="1100" b="1" u="sng" dirty="0" smtClean="0">
                <a:solidFill>
                  <a:schemeClr val="bg1"/>
                </a:solidFill>
              </a:rPr>
              <a:t>Ácidos o Anhídridos</a:t>
            </a:r>
            <a:endParaRPr lang="es-AR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230258" y="5152350"/>
            <a:ext cx="10406923" cy="110799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chemeClr val="bg1"/>
                </a:solidFill>
              </a:rPr>
              <a:t>Tradicional</a:t>
            </a:r>
            <a:r>
              <a:rPr lang="es-AR" sz="1100" b="1" dirty="0">
                <a:solidFill>
                  <a:schemeClr val="bg1"/>
                </a:solidFill>
              </a:rPr>
              <a:t>: </a:t>
            </a:r>
          </a:p>
          <a:p>
            <a:r>
              <a:rPr lang="es-AR" sz="1100" b="1" dirty="0">
                <a:solidFill>
                  <a:schemeClr val="bg1"/>
                </a:solidFill>
              </a:rPr>
              <a:t>          </a:t>
            </a:r>
            <a:r>
              <a:rPr lang="es-AR" sz="1100" b="1" dirty="0" smtClean="0">
                <a:solidFill>
                  <a:schemeClr val="bg1"/>
                </a:solidFill>
              </a:rPr>
              <a:t>b)-</a:t>
            </a:r>
            <a:r>
              <a:rPr lang="es-AR" sz="1100" dirty="0" smtClean="0">
                <a:solidFill>
                  <a:schemeClr val="bg1"/>
                </a:solidFill>
              </a:rPr>
              <a:t> </a:t>
            </a:r>
            <a:r>
              <a:rPr lang="es-AR" sz="1100" b="1" dirty="0">
                <a:solidFill>
                  <a:schemeClr val="bg1"/>
                </a:solidFill>
              </a:rPr>
              <a:t>Si  el NO METAL que forma el óxido ácido tiene tres (3) Nros. De valencia (diferentes) se nombra de la siguiente manera</a:t>
            </a:r>
            <a:r>
              <a:rPr lang="es-AR" sz="1100" b="1" dirty="0" smtClean="0">
                <a:solidFill>
                  <a:schemeClr val="bg1"/>
                </a:solidFill>
              </a:rPr>
              <a:t>:</a:t>
            </a:r>
          </a:p>
          <a:p>
            <a:r>
              <a:rPr lang="es-AR" sz="1100" b="1" dirty="0">
                <a:solidFill>
                  <a:schemeClr val="bg1"/>
                </a:solidFill>
              </a:rPr>
              <a:t> 1- Para la valencia Menor: AnhídridoHIPO… la raíz del NO METAL y a continuación el sufijo OSO.</a:t>
            </a:r>
          </a:p>
          <a:p>
            <a:r>
              <a:rPr lang="es-AR" sz="1100" b="1" dirty="0">
                <a:solidFill>
                  <a:schemeClr val="bg1"/>
                </a:solidFill>
              </a:rPr>
              <a:t>  </a:t>
            </a:r>
            <a:r>
              <a:rPr lang="es-AR" sz="1100" b="1" dirty="0" smtClean="0">
                <a:solidFill>
                  <a:schemeClr val="bg1"/>
                </a:solidFill>
              </a:rPr>
              <a:t>2- </a:t>
            </a:r>
            <a:r>
              <a:rPr lang="es-AR" sz="1100" b="1" dirty="0">
                <a:solidFill>
                  <a:schemeClr val="bg1"/>
                </a:solidFill>
              </a:rPr>
              <a:t>Para la valencia Intermedia: Anhídrido… La raíz del NO METAL y a continuación el sufijo OSO.</a:t>
            </a:r>
          </a:p>
          <a:p>
            <a:r>
              <a:rPr lang="es-AR" sz="1100" b="1" dirty="0" smtClean="0">
                <a:solidFill>
                  <a:schemeClr val="bg1"/>
                </a:solidFill>
              </a:rPr>
              <a:t>  </a:t>
            </a:r>
            <a:r>
              <a:rPr lang="es-AR" sz="1100" b="1" dirty="0">
                <a:solidFill>
                  <a:schemeClr val="bg1"/>
                </a:solidFill>
              </a:rPr>
              <a:t>3- Para la valencia Mayo: Anhídrido… la raíz del NO METAL y a continuación el sufijo ICO</a:t>
            </a:r>
            <a:r>
              <a:rPr lang="es-AR" sz="11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es-AR" sz="11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Para el ejemplo Nro1. se utilita HIPO…</a:t>
            </a:r>
            <a:endParaRPr lang="es-AR" sz="11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3483898" y="6301806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Anhídrido HIPOsulfurOSO SO</a:t>
            </a:r>
          </a:p>
        </p:txBody>
      </p:sp>
      <p:sp>
        <p:nvSpPr>
          <p:cNvPr id="34" name="Rectangle 73"/>
          <p:cNvSpPr>
            <a:spLocks noChangeArrowheads="1"/>
          </p:cNvSpPr>
          <p:nvPr/>
        </p:nvSpPr>
        <p:spPr bwMode="auto">
          <a:xfrm>
            <a:off x="8766361" y="496214"/>
            <a:ext cx="1714500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METAL</a:t>
            </a:r>
          </a:p>
        </p:txBody>
      </p:sp>
      <p:sp>
        <p:nvSpPr>
          <p:cNvPr id="39" name="Rectangle 74"/>
          <p:cNvSpPr>
            <a:spLocks noChangeArrowheads="1"/>
          </p:cNvSpPr>
          <p:nvPr/>
        </p:nvSpPr>
        <p:spPr bwMode="auto">
          <a:xfrm>
            <a:off x="10029947" y="1454261"/>
            <a:ext cx="1828800" cy="501015"/>
          </a:xfrm>
          <a:prstGeom prst="rect">
            <a:avLst/>
          </a:prstGeom>
          <a:gradFill rotWithShape="1">
            <a:gsLst>
              <a:gs pos="0">
                <a:srgbClr val="CCFF66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ÓXIDO ÁCIDO </a:t>
            </a:r>
          </a:p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 ANHIDRIDO</a:t>
            </a:r>
          </a:p>
        </p:txBody>
      </p:sp>
      <p:cxnSp>
        <p:nvCxnSpPr>
          <p:cNvPr id="5" name="Conector recto 4"/>
          <p:cNvCxnSpPr/>
          <p:nvPr/>
        </p:nvCxnSpPr>
        <p:spPr>
          <a:xfrm flipH="1">
            <a:off x="2137190" y="2824163"/>
            <a:ext cx="79590" cy="18923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 flipH="1">
            <a:off x="2326891" y="2812631"/>
            <a:ext cx="79590" cy="18923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/>
          <p:cNvSpPr txBox="1"/>
          <p:nvPr/>
        </p:nvSpPr>
        <p:spPr>
          <a:xfrm>
            <a:off x="6924675" y="64607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2" grpId="0" animBg="1"/>
      <p:bldP spid="2" grpId="0" animBg="1"/>
      <p:bldP spid="6" grpId="0"/>
      <p:bldP spid="8" grpId="0" animBg="1"/>
      <p:bldP spid="9" grpId="0" animBg="1"/>
      <p:bldP spid="10" grpId="0" animBg="1"/>
      <p:bldP spid="11" grpId="0" animBg="1"/>
      <p:bldP spid="14" grpId="0"/>
      <p:bldP spid="15" grpId="0"/>
      <p:bldP spid="16" grpId="0"/>
      <p:bldP spid="18" grpId="0" animBg="1"/>
      <p:bldP spid="22" grpId="0" animBg="1"/>
      <p:bldP spid="30" grpId="0"/>
      <p:bldP spid="31" grpId="0" animBg="1"/>
      <p:bldP spid="32" grpId="0"/>
      <p:bldP spid="35" grpId="0" animBg="1"/>
      <p:bldP spid="36" grpId="0"/>
      <p:bldP spid="37" grpId="0" animBg="1"/>
      <p:bldP spid="38" grpId="0" animBg="1"/>
      <p:bldP spid="41" grpId="0"/>
      <p:bldP spid="34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326722" y="0"/>
            <a:ext cx="3534639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OXIDOS ACIDOS O ANHIDRIDOS</a:t>
            </a:r>
            <a:endParaRPr lang="es-AR" dirty="0"/>
          </a:p>
        </p:txBody>
      </p:sp>
      <p:sp>
        <p:nvSpPr>
          <p:cNvPr id="4" name="CuadroTexto 3"/>
          <p:cNvSpPr txBox="1"/>
          <p:nvPr/>
        </p:nvSpPr>
        <p:spPr>
          <a:xfrm>
            <a:off x="31229" y="542503"/>
            <a:ext cx="6560071" cy="276999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AR" sz="1100" b="1" dirty="0" smtClean="0"/>
              <a:t>l  </a:t>
            </a:r>
            <a:r>
              <a:rPr lang="es-AR" sz="1100" b="1" dirty="0"/>
              <a:t>NO </a:t>
            </a:r>
            <a:r>
              <a:rPr lang="es-AR" sz="1100" b="1" dirty="0" smtClean="0"/>
              <a:t>METAL  S (tiene tres 3 Nro. De valencias diferentes  y en este ejemplo se utiliza la Intermedia  la Nro.4“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2586" y="1551551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7785" y="895652"/>
            <a:ext cx="3646965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2: Anhídrido sulfurosOSO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0499" y="1198402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O 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2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Conector recto de flecha 7"/>
          <p:cNvCxnSpPr/>
          <p:nvPr/>
        </p:nvCxnSpPr>
        <p:spPr>
          <a:xfrm>
            <a:off x="1232060" y="168377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160147" y="1888562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cto 9"/>
          <p:cNvCxnSpPr/>
          <p:nvPr/>
        </p:nvCxnSpPr>
        <p:spPr>
          <a:xfrm flipH="1">
            <a:off x="2086472" y="1945877"/>
            <a:ext cx="79590" cy="18923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 flipH="1">
            <a:off x="2258566" y="1974738"/>
            <a:ext cx="79590" cy="18923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1217933" y="201936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160147" y="2175573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ector recto de flecha 13"/>
          <p:cNvCxnSpPr/>
          <p:nvPr/>
        </p:nvCxnSpPr>
        <p:spPr>
          <a:xfrm>
            <a:off x="1217933" y="229662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160147" y="2437183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</a:t>
            </a:r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Nro.3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2O = 2O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2S = 2S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2347681" y="2747022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Anhídrido sulfurOSO   SO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210050" y="2665942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20" name="CuadroTexto 19"/>
          <p:cNvSpPr txBox="1"/>
          <p:nvPr/>
        </p:nvSpPr>
        <p:spPr>
          <a:xfrm>
            <a:off x="196435" y="4326165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50267" y="3574747"/>
            <a:ext cx="3646965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3: Anhídrido sulfurICO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73224" y="3907003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O 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2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143746" y="4710206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143746" y="5067918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2S +3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2SO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172881" y="5496608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</a:t>
            </a:r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Nro.3               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= 6O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2S  = 2S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2221020" y="6094575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Anhídrido sulfurICO   SO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1254879" y="445697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>
            <a:off x="1396536" y="4841011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>
            <a:off x="1473905" y="5198723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3687707" y="6037425"/>
            <a:ext cx="435920" cy="36477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31" name="CuadroTexto 30"/>
          <p:cNvSpPr txBox="1"/>
          <p:nvPr/>
        </p:nvSpPr>
        <p:spPr>
          <a:xfrm>
            <a:off x="31228" y="3246164"/>
            <a:ext cx="6560071" cy="276999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AR" sz="1100" b="1" dirty="0" smtClean="0"/>
              <a:t>l  </a:t>
            </a:r>
            <a:r>
              <a:rPr lang="es-AR" sz="1100" b="1" dirty="0"/>
              <a:t>NO </a:t>
            </a:r>
            <a:r>
              <a:rPr lang="es-AR" sz="1100" b="1" dirty="0" smtClean="0"/>
              <a:t>METAL  S (tiene tres 3 Nro. De valencias diferentes  y en este ejemplo se utiliza la Mayor  la Nro.6“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Conector recto 31"/>
          <p:cNvCxnSpPr/>
          <p:nvPr/>
        </p:nvCxnSpPr>
        <p:spPr>
          <a:xfrm flipH="1">
            <a:off x="2126267" y="4782583"/>
            <a:ext cx="79590" cy="18923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 flipH="1">
            <a:off x="2325146" y="4794032"/>
            <a:ext cx="79590" cy="18923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29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/>
      <p:bldP spid="13" grpId="0"/>
      <p:bldP spid="16" grpId="0"/>
      <p:bldP spid="17" grpId="0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26" grpId="0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580</Words>
  <Application>Microsoft Office PowerPoint</Application>
  <PresentationFormat>Panorámica</PresentationFormat>
  <Paragraphs>50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69</cp:revision>
  <dcterms:created xsi:type="dcterms:W3CDTF">2020-08-21T15:05:12Z</dcterms:created>
  <dcterms:modified xsi:type="dcterms:W3CDTF">2020-09-02T21:44:24Z</dcterms:modified>
</cp:coreProperties>
</file>