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64" r:id="rId4"/>
    <p:sldId id="257" r:id="rId5"/>
    <p:sldId id="265" r:id="rId6"/>
    <p:sldId id="266" r:id="rId7"/>
    <p:sldId id="261" r:id="rId8"/>
    <p:sldId id="263" r:id="rId9"/>
    <p:sldId id="260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6A3A9-CB6B-4E95-9BAD-8F72F588C370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BF7D9-99BF-45DA-8542-0B0B1463E3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87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F7D9-99BF-45DA-8542-0B0B1463E39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809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690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60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066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3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3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0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5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9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39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9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1593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2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4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59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86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48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22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9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2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68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1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6589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09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8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3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525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29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414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49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47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42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C864-5740-4FCF-A174-2622D83CF5CA}" type="datetimeFigureOut">
              <a:rPr lang="es-AR" smtClean="0"/>
              <a:t>7/4/2026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A4B4-90C6-4ACE-B26E-CBC4FBB6D29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16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17A1-4DE8-4E90-B02B-C88E50227C8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07/04/2026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6488-48E4-429A-8EC1-9F755AFF57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88640"/>
            <a:ext cx="8856984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agua actúa </a:t>
            </a:r>
            <a:r>
              <a:rPr lang="es-MX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como disolvente universal, regulador térmico y medio de transporte esencial. </a:t>
            </a:r>
            <a:endParaRPr lang="es-MX" sz="20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MX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distribuye en los compartimentos </a:t>
            </a:r>
            <a:r>
              <a:rPr lang="es-MX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intracelular </a:t>
            </a:r>
            <a:r>
              <a:rPr lang="es-MX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MX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extracelular moviéndose </a:t>
            </a:r>
            <a:r>
              <a:rPr lang="es-MX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libremente por ósmosis para mantener la homeostasis, perdiéndose diariamente (2-2.5L) por orina, sudor y respiración. </a:t>
            </a:r>
            <a:endParaRPr lang="es-A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Líquido intracelular: características, composición, fun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1619"/>
            <a:ext cx="4139952" cy="50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16016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7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63985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 Black" pitchFamily="34" charset="0"/>
              </a:rPr>
              <a:t>El agua es el componente químico principal representando un </a:t>
            </a:r>
            <a:r>
              <a:rPr lang="es-MX" sz="2000" b="1" dirty="0" smtClean="0">
                <a:solidFill>
                  <a:schemeClr val="accent5"/>
                </a:solidFill>
                <a:latin typeface="Arial Black" pitchFamily="34" charset="0"/>
              </a:rPr>
              <a:t>60%</a:t>
            </a:r>
            <a:r>
              <a:rPr lang="es-MX" sz="2000" b="1" dirty="0" smtClean="0">
                <a:latin typeface="Arial Black" pitchFamily="34" charset="0"/>
              </a:rPr>
              <a:t>del peso corporal total en un adulto joven (20-40 años) y es esencial para la supervivencia, ya que: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11663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accent5"/>
                </a:solidFill>
                <a:latin typeface="Algerian" pitchFamily="82" charset="0"/>
              </a:rPr>
              <a:t>Funcion del Agua en el Organismo</a:t>
            </a:r>
            <a:endParaRPr lang="es-AR" sz="2800" b="1" dirty="0">
              <a:solidFill>
                <a:schemeClr val="accent5"/>
              </a:solidFill>
              <a:latin typeface="Algeri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772816"/>
            <a:ext cx="8784976" cy="520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1. </a:t>
            </a:r>
            <a:r>
              <a:rPr lang="es-MX" sz="2000" dirty="0" smtClean="0">
                <a:latin typeface="Arial Black" pitchFamily="34" charset="0"/>
              </a:rPr>
              <a:t>Mantiene la temperatura corporal. </a:t>
            </a:r>
          </a:p>
          <a:p>
            <a:pPr algn="just"/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2. </a:t>
            </a:r>
            <a:r>
              <a:rPr lang="es-MX" sz="2000" dirty="0" smtClean="0">
                <a:latin typeface="Arial Black" pitchFamily="34" charset="0"/>
              </a:rPr>
              <a:t>Alivia la fatiga y aumenta la energía. </a:t>
            </a:r>
          </a:p>
          <a:p>
            <a:pPr algn="just"/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3. </a:t>
            </a:r>
            <a:r>
              <a:rPr lang="es-MX" sz="2000" dirty="0" smtClean="0">
                <a:latin typeface="Arial Black" pitchFamily="34" charset="0"/>
              </a:rPr>
              <a:t>Mantiene la piel sana. </a:t>
            </a:r>
          </a:p>
          <a:p>
            <a:pPr algn="just"/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4. </a:t>
            </a:r>
            <a:r>
              <a:rPr lang="es-MX" sz="2000" dirty="0" smtClean="0">
                <a:latin typeface="Arial Black" pitchFamily="34" charset="0"/>
              </a:rPr>
              <a:t>Ayuda a la digestión. </a:t>
            </a:r>
          </a:p>
          <a:p>
            <a:pPr algn="just"/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5. </a:t>
            </a:r>
            <a:r>
              <a:rPr lang="es-MX" sz="2000" dirty="0" smtClean="0">
                <a:latin typeface="Arial Black" pitchFamily="34" charset="0"/>
              </a:rPr>
              <a:t>Reduce el riesgo de cáncer y mejora el sistema inmunológico. </a:t>
            </a:r>
          </a:p>
          <a:p>
            <a:pPr algn="just"/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6. </a:t>
            </a:r>
            <a:r>
              <a:rPr lang="es-MX" sz="2000" dirty="0" smtClean="0">
                <a:latin typeface="Arial Black" pitchFamily="34" charset="0"/>
              </a:rPr>
              <a:t>Mejora el funcionamiento del cerebro. </a:t>
            </a:r>
          </a:p>
          <a:p>
            <a:pPr algn="just"/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7. </a:t>
            </a:r>
            <a:r>
              <a:rPr lang="es-MX" sz="2000" dirty="0" smtClean="0">
                <a:latin typeface="Arial Black" pitchFamily="34" charset="0"/>
              </a:rPr>
              <a:t>Ayuda a los riñones para  eliminar toxinas.</a:t>
            </a:r>
          </a:p>
          <a:p>
            <a:pPr algn="just"/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5"/>
                </a:solidFill>
                <a:latin typeface="Arial Black" pitchFamily="34" charset="0"/>
              </a:rPr>
              <a:t>8. </a:t>
            </a:r>
            <a:r>
              <a:rPr lang="es-MX" sz="2000" dirty="0" smtClean="0">
                <a:latin typeface="Arial Black" pitchFamily="34" charset="0"/>
              </a:rPr>
              <a:t>Lubrica las articulaciones. </a:t>
            </a:r>
            <a:endParaRPr lang="es-MX" sz="20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70" y="4725144"/>
            <a:ext cx="214312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655515"/>
            <a:ext cx="3017351" cy="22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8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902284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pérdidas ordinarias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 la eliminación constante y normal de agua y electrolitos del cuerpo para mantener la homeostasis, sin ser conscientes de ellas la mayor parte del tiempo. </a:t>
            </a:r>
            <a:endParaRPr lang="es-MX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Incluyen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 orina, las heces y las pérdidas insensibles (respiración y evaporación cutánea), sumando 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alrededor de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dos litros y medio por día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1663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perdidas insensibles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son las pérdidas de líquidos que no son objetivables o evidentes y que por lo tanto no se pueden medir con exactitud. Tienen su causa en los fenómenos de convección y evaporación (26,27,28,29):</a:t>
            </a:r>
          </a:p>
          <a:p>
            <a:pPr algn="just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Convección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 la transferencia de calor desde el cuerpo hasta las partículas de aire o agua que entran en contacto con él.</a:t>
            </a:r>
          </a:p>
          <a:p>
            <a:pPr algn="just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Evaporación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el aire que entra en el sistema respiratorio se calienta y se satura con agua que es expulsada a través de la espiración</a:t>
            </a:r>
            <a:endParaRPr lang="es-A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4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pérdidas extraordinarias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son salidas de agua y electrolitos adicionales a las pérdidas basales (orina, heces, respiración, sudoración basal), causadas por situaciones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patológicas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o fisiológicas especiales, como fiebre, vómitos, diarrea, sudoración profusa, hemorragias o drenajes quirúrgicos. </a:t>
            </a:r>
          </a:p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51520" y="270195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Las pérdidas extraordinarias de 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fluidos generan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graves riesgos fisiológicos, especialmente en ancianos. </a:t>
            </a:r>
            <a:endParaRPr lang="es-MX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Estos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incluyen desequilibrio 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electrolítico como la hipopotasemia/hiponatremia (niveles bajos de potasio y sodio), en sangre provocando disfunción </a:t>
            </a:r>
            <a:r>
              <a:rPr lang="es-MX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muscular, caídas con fracturas óseas, úlceras por presión por inmovilidad, insuficiencia renal y compromiso 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respiratorio.</a:t>
            </a:r>
          </a:p>
          <a:p>
            <a:pPr algn="just"/>
            <a:endParaRPr lang="es-MX" sz="24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BASAL: 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 el funcionamiento </a:t>
            </a:r>
            <a:r>
              <a:rPr lang="es-MX" sz="24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minimo</a:t>
            </a:r>
            <a:r>
              <a:rPr lang="es-MX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y constante de un organismo o sistema.</a:t>
            </a:r>
            <a:endParaRPr lang="es-A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5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otencial de Hidrógeno (pH) » Enagic Méx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" y="-315416"/>
            <a:ext cx="9144000" cy="43924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17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ubre el poder del pH del agua: tu guía para una vida saludable -  Hydrasa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63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9200" y="-1683569"/>
            <a:ext cx="14905656" cy="892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409</Words>
  <Application>Microsoft Office PowerPoint</Application>
  <PresentationFormat>Presentación en pantalla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22</cp:revision>
  <dcterms:created xsi:type="dcterms:W3CDTF">2026-03-25T20:40:18Z</dcterms:created>
  <dcterms:modified xsi:type="dcterms:W3CDTF">2026-04-07T23:25:18Z</dcterms:modified>
</cp:coreProperties>
</file>