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5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01/10/2020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01/10/2020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85786" y="2000240"/>
            <a:ext cx="7772400" cy="1470025"/>
          </a:xfrm>
        </p:spPr>
        <p:style>
          <a:lnRef idx="3">
            <a:schemeClr val="lt1"/>
          </a:lnRef>
          <a:fillRef idx="1">
            <a:schemeClr val="accent1"/>
          </a:fillRef>
          <a:effectRef idx="1">
            <a:schemeClr val="accent1"/>
          </a:effectRef>
          <a:fontRef idx="minor">
            <a:schemeClr val="lt1"/>
          </a:fontRef>
        </p:style>
        <p:txBody>
          <a:bodyPr/>
          <a:lstStyle/>
          <a:p>
            <a:r>
              <a:rPr lang="es-AR" dirty="0" smtClean="0"/>
              <a:t>CONSECUENCIAS DE LAS RELACIONES JURÍDICAS</a:t>
            </a:r>
            <a:endParaRPr lang="es-AR" dirty="0"/>
          </a:p>
        </p:txBody>
      </p:sp>
      <p:sp>
        <p:nvSpPr>
          <p:cNvPr id="3" name="2 Subtítulo"/>
          <p:cNvSpPr>
            <a:spLocks noGrp="1"/>
          </p:cNvSpPr>
          <p:nvPr>
            <p:ph type="subTitle" idx="1"/>
          </p:nvPr>
        </p:nvSpPr>
        <p:spPr/>
        <p:style>
          <a:lnRef idx="1">
            <a:schemeClr val="accent3"/>
          </a:lnRef>
          <a:fillRef idx="3">
            <a:schemeClr val="accent3"/>
          </a:fillRef>
          <a:effectRef idx="2">
            <a:schemeClr val="accent3"/>
          </a:effectRef>
          <a:fontRef idx="minor">
            <a:schemeClr val="lt1"/>
          </a:fontRef>
        </p:style>
        <p:txBody>
          <a:bodyPr/>
          <a:lstStyle/>
          <a:p>
            <a:r>
              <a:rPr lang="es-AR" b="1" dirty="0" smtClean="0">
                <a:solidFill>
                  <a:schemeClr val="tx1"/>
                </a:solidFill>
              </a:rPr>
              <a:t>DERECHO CIVIL Y COMERCIAL</a:t>
            </a:r>
          </a:p>
          <a:p>
            <a:r>
              <a:rPr lang="es-AR" b="1" dirty="0" smtClean="0">
                <a:solidFill>
                  <a:schemeClr val="tx1"/>
                </a:solidFill>
              </a:rPr>
              <a:t>PRINCIPIOS FUNDAMENTALES</a:t>
            </a:r>
          </a:p>
          <a:p>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68346"/>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es-AR" b="1" u="sng" dirty="0" smtClean="0"/>
              <a:t/>
            </a:r>
            <a:br>
              <a:rPr lang="es-AR" b="1" u="sng" dirty="0" smtClean="0"/>
            </a:br>
            <a:r>
              <a:rPr lang="es-AR" b="1" u="sng" dirty="0" smtClean="0"/>
              <a:t>PRINCIPIOS FUNDAMENTALES</a:t>
            </a:r>
            <a:r>
              <a:rPr lang="es-AR" dirty="0" smtClean="0"/>
              <a:t/>
            </a:r>
            <a:br>
              <a:rPr lang="es-AR" dirty="0" smtClean="0"/>
            </a:br>
            <a:endParaRPr lang="es-AR" dirty="0"/>
          </a:p>
        </p:txBody>
      </p:sp>
      <p:sp>
        <p:nvSpPr>
          <p:cNvPr id="3" name="2 Marcador de contenido"/>
          <p:cNvSpPr>
            <a:spLocks noGrp="1"/>
          </p:cNvSpPr>
          <p:nvPr>
            <p:ph idx="1"/>
          </p:nvPr>
        </p:nvSpPr>
        <p:spPr/>
        <p:txBody>
          <a:bodyPr>
            <a:normAutofit/>
          </a:bodyPr>
          <a:lstStyle/>
          <a:p>
            <a:pPr algn="just"/>
            <a:r>
              <a:rPr lang="es-AR" sz="1400" dirty="0" smtClean="0"/>
              <a:t>LOS CASOS QUE SE RIGEN POR EL CÓDIGO CIVIL Y COMERCIAL DEBEN SER RESUELTOS SEGÚN LAS LEYES APLICABLES, LA CONSTITUCIÓN NACIONAL Y LOS TRATADOS INTERNACIONALES DE LOS QUE LA REPÚBLICA ARGENTINA FORME PARTE.</a:t>
            </a:r>
          </a:p>
          <a:p>
            <a:pPr algn="just"/>
            <a:r>
              <a:rPr lang="es-AR" sz="1400" dirty="0" smtClean="0"/>
              <a:t>LOS USOS, PRÁCTICAS Y COSTUMBRES SON VINCULANTES CUANDO LAS LEYES NO REGULEN EXPRESAMENTE EN ESA MATERIA Y SIEMPRE QUE NO SEAN CONTRARIAS AL DERECHO.</a:t>
            </a:r>
          </a:p>
          <a:p>
            <a:pPr algn="just"/>
            <a:r>
              <a:rPr lang="es-AR" sz="1400" dirty="0" smtClean="0"/>
              <a:t>LAS DECISIONES DE LOS JUECES EN CUANTO A ASUNTOS SOMETIDOS A SU JURISDICCIÓN DEBEN SER RESUELTOS MEDIANTE DECISIÓN RAZONABLEMENTE FUNDADA.</a:t>
            </a:r>
          </a:p>
          <a:p>
            <a:pPr algn="just"/>
            <a:r>
              <a:rPr lang="es-AR" sz="1400" dirty="0" smtClean="0"/>
              <a:t>LAS LEYES SON OBLIGATORIAS PARA TODOS LOS HABITANTES DE LA REPÚBLICA ARGENTINA , SEAN CIUDADANOS O EXTRANJEROS, RESIDENTES, DOMICILIADOS O TRANSEUNTES.</a:t>
            </a:r>
          </a:p>
          <a:p>
            <a:pPr algn="just"/>
            <a:r>
              <a:rPr lang="es-AR" sz="1400" dirty="0" smtClean="0"/>
              <a:t>LAS LEYES SE APLICAN A LAS CONSECUENCIAS DE LAS RELACIONES JURÍDICAS EXISTENTES, Y NO TIENEN EFECTO RETROACTIVO SALVO DISPOSICIÓN EXPRESA EN CONTRARIO.</a:t>
            </a:r>
          </a:p>
          <a:p>
            <a:pPr algn="just"/>
            <a:r>
              <a:rPr lang="es-AR" sz="1400" dirty="0" smtClean="0"/>
              <a:t>LA IGNORANCIA DE LAS LEYES NO SIRVE DE EXCUSA PARA SU CUMPLIMIENTO.</a:t>
            </a:r>
          </a:p>
          <a:p>
            <a:pPr algn="just"/>
            <a:r>
              <a:rPr lang="es-AR" sz="1400" dirty="0" smtClean="0"/>
              <a:t>LOS DERECHOS DEBEN SER EJERCIDOS DE BUENA FE.</a:t>
            </a:r>
          </a:p>
          <a:p>
            <a:pPr algn="just"/>
            <a:r>
              <a:rPr lang="es-AR" sz="1400" dirty="0" smtClean="0"/>
              <a:t>EL EJERCICO REGULAR DE UN DERECHO PROPIO O EL CUMPLIMIENTO DE UNA OBLIGACIÓN LEGAL NO PUEDE CONSTITUIR UN ACTO ILÍCITO. La ley no ampara el ejercicio abusivo de los derechos. Se considera tal el que contraría los fines del ordenamiento jurídico o el que excede los límites impuestos por la buena fe, la moral y las buenas costumbres.</a:t>
            </a:r>
          </a:p>
          <a:p>
            <a:pPr algn="just"/>
            <a:endParaRPr lang="es-AR"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60648"/>
            <a:ext cx="8229600" cy="1143000"/>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AR" dirty="0" smtClean="0"/>
              <a:t> </a:t>
            </a:r>
            <a:r>
              <a:rPr lang="es-AR" cap="all" dirty="0" smtClean="0"/>
              <a:t>Derechos individuales y DERECHOS de incidencia colectiva. </a:t>
            </a:r>
            <a:endParaRPr lang="es-AR" cap="all" dirty="0"/>
          </a:p>
        </p:txBody>
      </p:sp>
      <p:sp>
        <p:nvSpPr>
          <p:cNvPr id="3" name="2 Marcador de contenido"/>
          <p:cNvSpPr>
            <a:spLocks noGrp="1"/>
          </p:cNvSpPr>
          <p:nvPr>
            <p:ph idx="1"/>
          </p:nvPr>
        </p:nvSpPr>
        <p:spPr/>
        <p:txBody>
          <a:bodyPr>
            <a:normAutofit fontScale="85000" lnSpcReduction="10000"/>
          </a:bodyPr>
          <a:lstStyle/>
          <a:p>
            <a:pPr>
              <a:buNone/>
            </a:pPr>
            <a:r>
              <a:rPr lang="es-AR" dirty="0" smtClean="0"/>
              <a:t/>
            </a:r>
            <a:br>
              <a:rPr lang="es-AR" dirty="0" smtClean="0"/>
            </a:br>
            <a:r>
              <a:rPr lang="es-AR" dirty="0" smtClean="0"/>
              <a:t>LAS LEYES AMPARAN TANTO :</a:t>
            </a:r>
          </a:p>
          <a:p>
            <a:pPr>
              <a:buNone/>
            </a:pPr>
            <a:r>
              <a:rPr lang="es-AR" dirty="0" smtClean="0"/>
              <a:t/>
            </a:r>
            <a:br>
              <a:rPr lang="es-AR" dirty="0" smtClean="0"/>
            </a:br>
            <a:r>
              <a:rPr lang="es-AR" cap="all" dirty="0" smtClean="0"/>
              <a:t>a) derechos individuales;</a:t>
            </a:r>
            <a:br>
              <a:rPr lang="es-AR" cap="all" dirty="0" smtClean="0"/>
            </a:br>
            <a:r>
              <a:rPr lang="es-AR" cap="all" dirty="0" smtClean="0"/>
              <a:t/>
            </a:r>
            <a:br>
              <a:rPr lang="es-AR" cap="all" dirty="0" smtClean="0"/>
            </a:br>
            <a:r>
              <a:rPr lang="es-AR" cap="all" dirty="0" smtClean="0"/>
              <a:t>b) derechos de incidencia colectiva.</a:t>
            </a:r>
            <a:r>
              <a:rPr lang="es-AR" dirty="0" smtClean="0"/>
              <a:t/>
            </a:r>
            <a:br>
              <a:rPr lang="es-AR" dirty="0" smtClean="0"/>
            </a:br>
            <a:r>
              <a:rPr lang="es-AR" dirty="0" smtClean="0"/>
              <a:t/>
            </a:r>
            <a:br>
              <a:rPr lang="es-AR" dirty="0" smtClean="0"/>
            </a:br>
            <a:r>
              <a:rPr lang="es-AR" dirty="0" smtClean="0"/>
              <a:t>La ley no ampara el ejercicio abusivo de los derechos individuales cuando pueda afectar al ambiente y a los derechos de incidencia colectiva en general.</a:t>
            </a:r>
            <a:br>
              <a:rPr lang="es-AR" dirty="0" smtClean="0"/>
            </a:br>
            <a:endParaRPr lang="es-A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s-AR" dirty="0" smtClean="0"/>
              <a:t>DERECHOS INDIVIDUALES</a:t>
            </a:r>
            <a:endParaRPr lang="es-AR" dirty="0"/>
          </a:p>
        </p:txBody>
      </p:sp>
      <p:sp>
        <p:nvSpPr>
          <p:cNvPr id="3" name="2 Marcador de contenido"/>
          <p:cNvSpPr>
            <a:spLocks noGrp="1"/>
          </p:cNvSpPr>
          <p:nvPr>
            <p:ph idx="1"/>
          </p:nvPr>
        </p:nvSpPr>
        <p:spPr/>
        <p:txBody>
          <a:bodyPr>
            <a:normAutofit fontScale="92500" lnSpcReduction="20000"/>
          </a:bodyPr>
          <a:lstStyle/>
          <a:p>
            <a:pPr algn="just"/>
            <a:r>
              <a:rPr lang="es-AR" dirty="0" smtClean="0"/>
              <a:t>el interés es individual, lo que se proyecta en la legitimación, pues los derechos sobre bienes jurídicos individuales deben ser ejercidos por su titular, aun cuando sean varias las personas afectadas.</a:t>
            </a:r>
          </a:p>
          <a:p>
            <a:pPr algn="just"/>
            <a:r>
              <a:rPr lang="es-AR" dirty="0" smtClean="0"/>
              <a:t>Las personas son titulares de los derechos individuales sobre los bienes que integran su patrimonio conforme con lo que se establece en el Código Civil y Comercial.</a:t>
            </a:r>
          </a:p>
          <a:p>
            <a:pPr algn="just"/>
            <a:r>
              <a:rPr lang="es-AR" dirty="0" smtClean="0"/>
              <a:t>Pueden ser de carácter económico. (COSAS) o de carácter no económico (CUERPO HUMANO).</a:t>
            </a:r>
          </a:p>
          <a:p>
            <a:pPr>
              <a:buNone/>
            </a:pPr>
            <a:endParaRPr lang="es-A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s-AR" dirty="0" smtClean="0"/>
              <a:t>DERECHOS COLECTIVOS</a:t>
            </a:r>
            <a:endParaRPr lang="es-AR" dirty="0"/>
          </a:p>
        </p:txBody>
      </p:sp>
      <p:sp>
        <p:nvSpPr>
          <p:cNvPr id="3" name="2 Marcador de contenido"/>
          <p:cNvSpPr>
            <a:spLocks noGrp="1"/>
          </p:cNvSpPr>
          <p:nvPr>
            <p:ph idx="1"/>
          </p:nvPr>
        </p:nvSpPr>
        <p:spPr/>
        <p:txBody>
          <a:bodyPr/>
          <a:lstStyle/>
          <a:p>
            <a:r>
              <a:rPr lang="es-AR" dirty="0" smtClean="0"/>
              <a:t>EL INTERÉS ES DE VARIOS INDIVIDUOS</a:t>
            </a:r>
          </a:p>
          <a:p>
            <a:pPr>
              <a:buNone/>
            </a:pPr>
            <a:endParaRPr lang="es-AR" dirty="0" smtClean="0"/>
          </a:p>
          <a:p>
            <a:r>
              <a:rPr lang="es-AR" dirty="0" smtClean="0"/>
              <a:t>El objeto de un derecho colectivo es un bien colectivo, que pertenece a un grupo y no a los diferentes individuos que lo integran.</a:t>
            </a:r>
          </a:p>
          <a:p>
            <a:pPr>
              <a:buNone/>
            </a:pPr>
            <a:endParaRPr lang="es-AR" dirty="0" smtClean="0"/>
          </a:p>
          <a:p>
            <a:r>
              <a:rPr lang="es-AR" dirty="0" smtClean="0"/>
              <a:t>Se regulan con leyes como protección del medio ambiente.</a:t>
            </a:r>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dirty="0" smtClean="0"/>
              <a:t>EL DERECHO ES INHERENTE A LA PERSONA</a:t>
            </a:r>
            <a:endParaRPr lang="es-ES" dirty="0"/>
          </a:p>
        </p:txBody>
      </p:sp>
      <p:sp>
        <p:nvSpPr>
          <p:cNvPr id="3" name="2 Marcador de contenido"/>
          <p:cNvSpPr>
            <a:spLocks noGrp="1"/>
          </p:cNvSpPr>
          <p:nvPr>
            <p:ph idx="1"/>
          </p:nvPr>
        </p:nvSpPr>
        <p:spPr/>
        <p:txBody>
          <a:bodyPr>
            <a:normAutofit fontScale="77500" lnSpcReduction="20000"/>
          </a:bodyPr>
          <a:lstStyle/>
          <a:p>
            <a:r>
              <a:rPr lang="es-ES" b="1" u="sng" dirty="0" smtClean="0">
                <a:solidFill>
                  <a:schemeClr val="tx2">
                    <a:lumMod val="75000"/>
                  </a:schemeClr>
                </a:solidFill>
              </a:rPr>
              <a:t>PERSONA HUMANA </a:t>
            </a:r>
            <a:r>
              <a:rPr lang="es-ES" dirty="0" smtClean="0"/>
              <a:t>¿Cuándo comienza su existencia?</a:t>
            </a:r>
          </a:p>
          <a:p>
            <a:pPr algn="just">
              <a:buFontTx/>
              <a:buChar char="-"/>
            </a:pPr>
            <a:r>
              <a:rPr lang="es-ES" dirty="0" smtClean="0"/>
              <a:t>el Código Civil y Comercial establece que su existencia comienza desde el momento de su concepción en el seno materno y sus derechos y obligaciones quedan irrevocablemente adquiridos desde su nacimiento con vida.</a:t>
            </a:r>
          </a:p>
          <a:p>
            <a:pPr algn="just">
              <a:buFontTx/>
              <a:buChar char="-"/>
            </a:pPr>
            <a:endParaRPr lang="es-ES" dirty="0" smtClean="0"/>
          </a:p>
          <a:p>
            <a:pPr algn="just"/>
            <a:r>
              <a:rPr lang="es-ES" b="1" u="sng" dirty="0" smtClean="0">
                <a:solidFill>
                  <a:schemeClr val="tx2">
                    <a:lumMod val="75000"/>
                  </a:schemeClr>
                </a:solidFill>
              </a:rPr>
              <a:t>PERSONA JURIDICA </a:t>
            </a:r>
            <a:r>
              <a:rPr lang="es-ES" dirty="0" smtClean="0"/>
              <a:t>¿Cuándo comienza su existencia? Una persona jurídica </a:t>
            </a:r>
            <a:r>
              <a:rPr lang="es-ES" b="1" dirty="0" smtClean="0"/>
              <a:t>nace de acuerdo a un acto jurídico o acto de constitución</a:t>
            </a:r>
            <a:r>
              <a:rPr lang="es-ES" dirty="0" smtClean="0"/>
              <a:t>, o sea, un evento jurídico de fundación que es reconocido por los organismos y autoridades administrativas, las cuales pueden exigirle la suscripción en registros públicos o el cumplimiento de determinadas condiciones legales.</a:t>
            </a: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s-ES" dirty="0" smtClean="0"/>
              <a:t>HECHOS Y ACTOS JURÍDICOS</a:t>
            </a:r>
            <a:endParaRPr lang="es-ES" dirty="0"/>
          </a:p>
        </p:txBody>
      </p:sp>
      <p:sp>
        <p:nvSpPr>
          <p:cNvPr id="3" name="2 Marcador de contenido"/>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lstStyle/>
          <a:p>
            <a:pPr algn="just">
              <a:buNone/>
            </a:pPr>
            <a:r>
              <a:rPr lang="es-ES" dirty="0" smtClean="0"/>
              <a:t>    </a:t>
            </a:r>
          </a:p>
          <a:p>
            <a:pPr algn="just">
              <a:buNone/>
            </a:pPr>
            <a:endParaRPr lang="es-ES" dirty="0" smtClean="0"/>
          </a:p>
          <a:p>
            <a:pPr algn="just">
              <a:buNone/>
            </a:pPr>
            <a:r>
              <a:rPr lang="es-ES" dirty="0" smtClean="0"/>
              <a:t>TODO ACTO JURÍDICO ES UN HECHO JURÍDICO</a:t>
            </a:r>
          </a:p>
          <a:p>
            <a:pPr algn="just">
              <a:buNone/>
            </a:pPr>
            <a:r>
              <a:rPr lang="es-ES" dirty="0" smtClean="0"/>
              <a:t>PERO SOLO LOS HECHOS JURÍDICOS DE ORÍGEN </a:t>
            </a:r>
          </a:p>
          <a:p>
            <a:pPr algn="just">
              <a:buNone/>
            </a:pPr>
            <a:r>
              <a:rPr lang="es-ES" dirty="0" smtClean="0"/>
              <a:t>HUMANO, LÍCITO Y VOLUNTARIO PUEDE SER </a:t>
            </a:r>
          </a:p>
          <a:p>
            <a:pPr algn="just">
              <a:buNone/>
            </a:pPr>
            <a:r>
              <a:rPr lang="es-ES" dirty="0" smtClean="0"/>
              <a:t>CONSIDERADO ACTO JURÍDICO.</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s-ES" dirty="0" smtClean="0"/>
              <a:t>HECHOS JURÍDICOS</a:t>
            </a:r>
            <a:endParaRPr lang="es-ES" dirty="0"/>
          </a:p>
        </p:txBody>
      </p:sp>
      <p:sp>
        <p:nvSpPr>
          <p:cNvPr id="3" name="2 Marcador de contenido"/>
          <p:cNvSpPr>
            <a:spLocks noGrp="1"/>
          </p:cNvSpPr>
          <p:nvPr>
            <p:ph idx="1"/>
          </p:nvPr>
        </p:nvSpPr>
        <p:spPr>
          <a:xfrm>
            <a:off x="428596" y="1571613"/>
            <a:ext cx="8329642" cy="2071702"/>
          </a:xfrm>
        </p:spPr>
        <p:txBody>
          <a:bodyPr/>
          <a:lstStyle/>
          <a:p>
            <a:pPr algn="just">
              <a:buNone/>
            </a:pPr>
            <a:r>
              <a:rPr lang="es-ES" dirty="0" smtClean="0"/>
              <a:t>CUALQUIER ACTO QUE TENGA UNA CONSECUEN-</a:t>
            </a:r>
          </a:p>
          <a:p>
            <a:pPr algn="just">
              <a:buNone/>
            </a:pPr>
            <a:r>
              <a:rPr lang="es-ES" dirty="0" smtClean="0"/>
              <a:t>CIA LEGAL, PODRA ORIGINAR LA CREACIÓN, </a:t>
            </a:r>
          </a:p>
          <a:p>
            <a:pPr algn="just">
              <a:buNone/>
            </a:pPr>
            <a:r>
              <a:rPr lang="es-ES" dirty="0" smtClean="0"/>
              <a:t>MODIFICACIÓN O EXTINCIÓN DE DERECHOS.</a:t>
            </a:r>
            <a:endParaRPr lang="es-ES" dirty="0"/>
          </a:p>
        </p:txBody>
      </p:sp>
      <p:sp>
        <p:nvSpPr>
          <p:cNvPr id="4" name="3 CuadroTexto"/>
          <p:cNvSpPr txBox="1"/>
          <p:nvPr/>
        </p:nvSpPr>
        <p:spPr>
          <a:xfrm>
            <a:off x="571472" y="3571876"/>
            <a:ext cx="7572428" cy="76944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s-ES" sz="4400" dirty="0" smtClean="0"/>
              <a:t>ACTOS JURIDICOS</a:t>
            </a:r>
          </a:p>
        </p:txBody>
      </p:sp>
      <p:graphicFrame>
        <p:nvGraphicFramePr>
          <p:cNvPr id="9" name="8 Tabla"/>
          <p:cNvGraphicFramePr>
            <a:graphicFrameLocks noGrp="1"/>
          </p:cNvGraphicFramePr>
          <p:nvPr/>
        </p:nvGraphicFramePr>
        <p:xfrm>
          <a:off x="714348" y="4500569"/>
          <a:ext cx="8072494" cy="2357430"/>
        </p:xfrm>
        <a:graphic>
          <a:graphicData uri="http://schemas.openxmlformats.org/drawingml/2006/table">
            <a:tbl>
              <a:tblPr/>
              <a:tblGrid>
                <a:gridCol w="8072494"/>
              </a:tblGrid>
              <a:tr h="2357430">
                <a:tc>
                  <a:txBody>
                    <a:bodyPr/>
                    <a:lstStyle/>
                    <a:p>
                      <a:pPr fontAlgn="base"/>
                      <a:r>
                        <a:rPr lang="es-ES" dirty="0"/>
                        <a:t/>
                      </a:r>
                      <a:br>
                        <a:rPr lang="es-ES" dirty="0"/>
                      </a:br>
                      <a:r>
                        <a:rPr lang="es-ES" sz="3200" cap="all" baseline="0" dirty="0"/>
                        <a:t>Es la manifestación de voluntad para crear relaciones de tipo legal, a través de la creación, modificación o extinción de un derecho.</a:t>
                      </a:r>
                    </a:p>
                  </a:txBody>
                  <a:tcPr anchor="ctr">
                    <a:lnL w="9525" cap="flat" cmpd="sng" algn="ctr">
                      <a:solidFill>
                        <a:srgbClr val="DADADA"/>
                      </a:solidFill>
                      <a:prstDash val="solid"/>
                      <a:round/>
                      <a:headEnd type="none" w="med" len="med"/>
                      <a:tailEnd type="none" w="med" len="med"/>
                    </a:lnL>
                    <a:lnR w="9525" cap="flat" cmpd="sng" algn="ctr">
                      <a:solidFill>
                        <a:srgbClr val="DADADA"/>
                      </a:solidFill>
                      <a:prstDash val="solid"/>
                      <a:round/>
                      <a:headEnd type="none" w="med" len="med"/>
                      <a:tailEnd type="none" w="med" len="med"/>
                    </a:lnR>
                    <a:lnT w="9525" cap="flat" cmpd="sng" algn="ctr">
                      <a:solidFill>
                        <a:srgbClr val="DADADA"/>
                      </a:solidFill>
                      <a:prstDash val="solid"/>
                      <a:round/>
                      <a:headEnd type="none" w="med" len="med"/>
                      <a:tailEnd type="none" w="med" len="med"/>
                    </a:lnT>
                    <a:lnB w="9525" cap="flat" cmpd="sng" algn="ctr">
                      <a:solidFill>
                        <a:srgbClr val="DADADA"/>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es-ES" dirty="0" smtClean="0"/>
              <a:t>RESUMIENDO</a:t>
            </a:r>
            <a:endParaRPr lang="es-ES" dirty="0"/>
          </a:p>
        </p:txBody>
      </p:sp>
      <p:sp>
        <p:nvSpPr>
          <p:cNvPr id="3" name="2 Marcador de contenido"/>
          <p:cNvSpPr>
            <a:spLocks noGrp="1"/>
          </p:cNvSpPr>
          <p:nvPr>
            <p:ph idx="1"/>
          </p:nvPr>
        </p:nvSpPr>
        <p:spPr>
          <a:xfrm>
            <a:off x="457200" y="1600201"/>
            <a:ext cx="4257676" cy="1185857"/>
          </a:xfrm>
        </p:spPr>
        <p:style>
          <a:lnRef idx="2">
            <a:schemeClr val="accent2">
              <a:shade val="50000"/>
            </a:schemeClr>
          </a:lnRef>
          <a:fillRef idx="1">
            <a:schemeClr val="accent2"/>
          </a:fillRef>
          <a:effectRef idx="0">
            <a:schemeClr val="accent2"/>
          </a:effectRef>
          <a:fontRef idx="minor">
            <a:schemeClr val="lt1"/>
          </a:fontRef>
        </p:style>
        <p:txBody>
          <a:bodyPr>
            <a:normAutofit lnSpcReduction="10000"/>
          </a:bodyPr>
          <a:lstStyle/>
          <a:p>
            <a:r>
              <a:rPr lang="es-ES" sz="1800" dirty="0" smtClean="0"/>
              <a:t>Acto Jurídico: Es </a:t>
            </a:r>
            <a:r>
              <a:rPr lang="es-ES" sz="1800" dirty="0" smtClean="0"/>
              <a:t>la manifestación de voluntad para crear relaciones de tipo legal, a través de la creación, modificación o extinción de un derecho</a:t>
            </a:r>
            <a:r>
              <a:rPr lang="es-ES" sz="1800" dirty="0" smtClean="0"/>
              <a:t>.</a:t>
            </a:r>
            <a:endParaRPr lang="es-ES" sz="1800" dirty="0"/>
          </a:p>
        </p:txBody>
      </p:sp>
      <p:sp>
        <p:nvSpPr>
          <p:cNvPr id="5" name="4 CuadroTexto"/>
          <p:cNvSpPr txBox="1"/>
          <p:nvPr/>
        </p:nvSpPr>
        <p:spPr>
          <a:xfrm>
            <a:off x="5357818" y="1643050"/>
            <a:ext cx="3000396"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s-ES" dirty="0" smtClean="0"/>
              <a:t>Hecho jurídico : Es </a:t>
            </a:r>
            <a:r>
              <a:rPr lang="es-ES" dirty="0" smtClean="0"/>
              <a:t>un acto que genera consecuencias jurídicas</a:t>
            </a:r>
            <a:endParaRPr lang="es-ES" dirty="0"/>
          </a:p>
        </p:txBody>
      </p:sp>
      <p:sp>
        <p:nvSpPr>
          <p:cNvPr id="6" name="5 CuadroTexto"/>
          <p:cNvSpPr txBox="1"/>
          <p:nvPr/>
        </p:nvSpPr>
        <p:spPr>
          <a:xfrm>
            <a:off x="1571604" y="2928934"/>
            <a:ext cx="3143272" cy="2862322"/>
          </a:xfrm>
          <a:prstGeom prst="rect">
            <a:avLst/>
          </a:prstGeom>
          <a:noFill/>
        </p:spPr>
        <p:txBody>
          <a:bodyPr wrap="square" rtlCol="0">
            <a:spAutoFit/>
          </a:bodyPr>
          <a:lstStyle/>
          <a:p>
            <a:r>
              <a:rPr lang="es-ES" dirty="0" smtClean="0"/>
              <a:t>-Positivos </a:t>
            </a:r>
            <a:r>
              <a:rPr lang="es-ES" dirty="0" smtClean="0"/>
              <a:t>y negativos.</a:t>
            </a:r>
          </a:p>
          <a:p>
            <a:r>
              <a:rPr lang="es-ES" dirty="0" smtClean="0"/>
              <a:t>-Unilaterales </a:t>
            </a:r>
            <a:r>
              <a:rPr lang="es-ES" dirty="0" smtClean="0"/>
              <a:t>y bilaterales.</a:t>
            </a:r>
          </a:p>
          <a:p>
            <a:r>
              <a:rPr lang="es-ES" dirty="0" smtClean="0"/>
              <a:t>-Entre </a:t>
            </a:r>
            <a:r>
              <a:rPr lang="es-ES" dirty="0" smtClean="0"/>
              <a:t>vivos o de última voluntad.</a:t>
            </a:r>
          </a:p>
          <a:p>
            <a:r>
              <a:rPr lang="es-ES" dirty="0" smtClean="0"/>
              <a:t>-Onerosos </a:t>
            </a:r>
            <a:r>
              <a:rPr lang="es-ES" dirty="0" smtClean="0"/>
              <a:t>y gratuitos.</a:t>
            </a:r>
          </a:p>
          <a:p>
            <a:r>
              <a:rPr lang="es-ES" dirty="0" smtClean="0"/>
              <a:t>-Formales </a:t>
            </a:r>
            <a:r>
              <a:rPr lang="es-ES" dirty="0" smtClean="0"/>
              <a:t>y no formales.</a:t>
            </a:r>
          </a:p>
          <a:p>
            <a:r>
              <a:rPr lang="es-ES" dirty="0" smtClean="0"/>
              <a:t>-Principales </a:t>
            </a:r>
            <a:r>
              <a:rPr lang="es-ES" dirty="0" smtClean="0"/>
              <a:t>y accesorios.</a:t>
            </a:r>
          </a:p>
          <a:p>
            <a:r>
              <a:rPr lang="es-ES" dirty="0" smtClean="0"/>
              <a:t>-Patrimoniales </a:t>
            </a:r>
            <a:r>
              <a:rPr lang="es-ES" dirty="0" smtClean="0"/>
              <a:t>y extra patrimoniales.</a:t>
            </a:r>
          </a:p>
          <a:p>
            <a:endParaRPr lang="es-ES" dirty="0"/>
          </a:p>
        </p:txBody>
      </p:sp>
      <p:sp>
        <p:nvSpPr>
          <p:cNvPr id="7" name="6 CuadroTexto"/>
          <p:cNvSpPr txBox="1"/>
          <p:nvPr/>
        </p:nvSpPr>
        <p:spPr>
          <a:xfrm>
            <a:off x="642910" y="2928934"/>
            <a:ext cx="285752" cy="1477328"/>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dirty="0" smtClean="0"/>
              <a:t>T</a:t>
            </a:r>
          </a:p>
          <a:p>
            <a:r>
              <a:rPr lang="es-ES" dirty="0" smtClean="0"/>
              <a:t>I</a:t>
            </a:r>
          </a:p>
          <a:p>
            <a:r>
              <a:rPr lang="es-ES" dirty="0" smtClean="0"/>
              <a:t>P</a:t>
            </a:r>
            <a:endParaRPr lang="es-ES" dirty="0" smtClean="0"/>
          </a:p>
          <a:p>
            <a:r>
              <a:rPr lang="es-ES" dirty="0" smtClean="0"/>
              <a:t>OS</a:t>
            </a:r>
            <a:endParaRPr lang="es-ES" dirty="0"/>
          </a:p>
        </p:txBody>
      </p:sp>
      <p:sp>
        <p:nvSpPr>
          <p:cNvPr id="8" name="7 CuadroTexto"/>
          <p:cNvSpPr txBox="1"/>
          <p:nvPr/>
        </p:nvSpPr>
        <p:spPr>
          <a:xfrm>
            <a:off x="5286380" y="2857496"/>
            <a:ext cx="3071834" cy="2308324"/>
          </a:xfrm>
          <a:prstGeom prst="rect">
            <a:avLst/>
          </a:prstGeom>
          <a:noFill/>
        </p:spPr>
        <p:txBody>
          <a:bodyPr wrap="square" rtlCol="0">
            <a:spAutoFit/>
          </a:bodyPr>
          <a:lstStyle/>
          <a:p>
            <a:r>
              <a:rPr lang="es-ES" dirty="0" smtClean="0"/>
              <a:t>-Natural</a:t>
            </a:r>
            <a:r>
              <a:rPr lang="es-ES" dirty="0" smtClean="0"/>
              <a:t>.</a:t>
            </a:r>
          </a:p>
          <a:p>
            <a:r>
              <a:rPr lang="es-ES" dirty="0" smtClean="0"/>
              <a:t>-Humano</a:t>
            </a:r>
            <a:r>
              <a:rPr lang="es-ES" dirty="0" smtClean="0"/>
              <a:t>.</a:t>
            </a:r>
          </a:p>
          <a:p>
            <a:r>
              <a:rPr lang="es-ES" dirty="0" smtClean="0"/>
              <a:t>-Simples</a:t>
            </a:r>
            <a:r>
              <a:rPr lang="es-ES" dirty="0" smtClean="0"/>
              <a:t>.</a:t>
            </a:r>
          </a:p>
          <a:p>
            <a:r>
              <a:rPr lang="es-ES" dirty="0" smtClean="0"/>
              <a:t>-Complejos</a:t>
            </a:r>
            <a:r>
              <a:rPr lang="es-ES" dirty="0" smtClean="0"/>
              <a:t>.</a:t>
            </a:r>
          </a:p>
          <a:p>
            <a:r>
              <a:rPr lang="es-ES" dirty="0" smtClean="0"/>
              <a:t>-Positivos</a:t>
            </a:r>
            <a:r>
              <a:rPr lang="es-ES" dirty="0" smtClean="0"/>
              <a:t>.</a:t>
            </a:r>
          </a:p>
          <a:p>
            <a:r>
              <a:rPr lang="es-ES" dirty="0" smtClean="0"/>
              <a:t>-Negativos</a:t>
            </a:r>
            <a:r>
              <a:rPr lang="es-ES" dirty="0" smtClean="0"/>
              <a:t>.</a:t>
            </a:r>
          </a:p>
          <a:p>
            <a:r>
              <a:rPr lang="es-ES" dirty="0" smtClean="0"/>
              <a:t>-Simultáneos</a:t>
            </a:r>
            <a:r>
              <a:rPr lang="es-ES" dirty="0" smtClean="0"/>
              <a:t>.</a:t>
            </a:r>
          </a:p>
          <a:p>
            <a:r>
              <a:rPr lang="es-ES" dirty="0" smtClean="0"/>
              <a:t>-Sucesivos</a:t>
            </a:r>
            <a:endParaRPr lang="es-ES" dirty="0"/>
          </a:p>
        </p:txBody>
      </p:sp>
      <p:sp>
        <p:nvSpPr>
          <p:cNvPr id="9" name="8 CuadroTexto"/>
          <p:cNvSpPr txBox="1"/>
          <p:nvPr/>
        </p:nvSpPr>
        <p:spPr>
          <a:xfrm>
            <a:off x="1643042" y="5643579"/>
            <a:ext cx="3000396" cy="1200329"/>
          </a:xfrm>
          <a:prstGeom prst="rect">
            <a:avLst/>
          </a:prstGeom>
          <a:noFill/>
        </p:spPr>
        <p:txBody>
          <a:bodyPr wrap="square" rtlCol="0">
            <a:spAutoFit/>
          </a:bodyPr>
          <a:lstStyle/>
          <a:p>
            <a:r>
              <a:rPr lang="es-ES" dirty="0" smtClean="0"/>
              <a:t>-Contratos.</a:t>
            </a:r>
          </a:p>
          <a:p>
            <a:r>
              <a:rPr lang="es-ES" dirty="0" smtClean="0"/>
              <a:t>-</a:t>
            </a:r>
            <a:r>
              <a:rPr lang="es-ES" dirty="0" smtClean="0"/>
              <a:t>Matrimonios </a:t>
            </a:r>
            <a:r>
              <a:rPr lang="es-ES" dirty="0" smtClean="0"/>
              <a:t>civiles.</a:t>
            </a:r>
          </a:p>
          <a:p>
            <a:r>
              <a:rPr lang="es-ES" dirty="0" smtClean="0"/>
              <a:t>-Adopciones</a:t>
            </a:r>
            <a:r>
              <a:rPr lang="es-ES" dirty="0" smtClean="0"/>
              <a:t>.</a:t>
            </a:r>
          </a:p>
          <a:p>
            <a:endParaRPr lang="es-ES" dirty="0"/>
          </a:p>
        </p:txBody>
      </p:sp>
      <p:sp>
        <p:nvSpPr>
          <p:cNvPr id="10" name="9 CuadroTexto"/>
          <p:cNvSpPr txBox="1"/>
          <p:nvPr/>
        </p:nvSpPr>
        <p:spPr>
          <a:xfrm>
            <a:off x="5357818" y="5380672"/>
            <a:ext cx="2857520" cy="1477328"/>
          </a:xfrm>
          <a:prstGeom prst="rect">
            <a:avLst/>
          </a:prstGeom>
          <a:noFill/>
        </p:spPr>
        <p:txBody>
          <a:bodyPr wrap="square" rtlCol="0">
            <a:spAutoFit/>
          </a:bodyPr>
          <a:lstStyle/>
          <a:p>
            <a:r>
              <a:rPr lang="es-ES" dirty="0" smtClean="0"/>
              <a:t>Desastres naturales.</a:t>
            </a:r>
          </a:p>
          <a:p>
            <a:r>
              <a:rPr lang="es-ES" dirty="0" smtClean="0"/>
              <a:t>Un choque de auto.</a:t>
            </a:r>
          </a:p>
          <a:p>
            <a:r>
              <a:rPr lang="es-ES" dirty="0" smtClean="0"/>
              <a:t>Robo.</a:t>
            </a:r>
          </a:p>
          <a:p>
            <a:r>
              <a:rPr lang="es-ES" dirty="0" smtClean="0"/>
              <a:t>Incumplimiento de pago.</a:t>
            </a:r>
          </a:p>
          <a:p>
            <a:endParaRPr lang="es-ES" dirty="0"/>
          </a:p>
        </p:txBody>
      </p:sp>
      <p:sp>
        <p:nvSpPr>
          <p:cNvPr id="11" name="10 CuadroTexto"/>
          <p:cNvSpPr txBox="1"/>
          <p:nvPr/>
        </p:nvSpPr>
        <p:spPr>
          <a:xfrm>
            <a:off x="571472" y="5715016"/>
            <a:ext cx="714380" cy="5847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s-ES" sz="1600" dirty="0" smtClean="0"/>
              <a:t>EJEM-PLOS</a:t>
            </a:r>
            <a:endParaRPr lang="es-ES"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604</Words>
  <Application>Microsoft Office PowerPoint</Application>
  <PresentationFormat>Presentación en pantalla (4:3)</PresentationFormat>
  <Paragraphs>73</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CONSECUENCIAS DE LAS RELACIONES JURÍDICAS</vt:lpstr>
      <vt:lpstr> PRINCIPIOS FUNDAMENTALES </vt:lpstr>
      <vt:lpstr> Derechos individuales y DERECHOS de incidencia colectiva. </vt:lpstr>
      <vt:lpstr>DERECHOS INDIVIDUALES</vt:lpstr>
      <vt:lpstr>DERECHOS COLECTIVOS</vt:lpstr>
      <vt:lpstr>EL DERECHO ES INHERENTE A LA PERSONA</vt:lpstr>
      <vt:lpstr>HECHOS Y ACTOS JURÍDICOS</vt:lpstr>
      <vt:lpstr>HECHOS JURÍDICOS</vt:lpstr>
      <vt:lpstr>RESUMIENDO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CONSECUENCIAS DE LAS RELACIONES JURIDICAS</dc:title>
  <dc:creator>Rosana Moreno</dc:creator>
  <cp:lastModifiedBy>Rosana Moreno</cp:lastModifiedBy>
  <cp:revision>15</cp:revision>
  <dcterms:modified xsi:type="dcterms:W3CDTF">2020-10-01T18:05:40Z</dcterms:modified>
</cp:coreProperties>
</file>