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7.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20.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48.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84.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90.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10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6.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107.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53.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2.xml"/>
  <Override ContentType="application/vnd.openxmlformats-officedocument.presentationml.slide+xml" PartName="/ppt/slides/slide98.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63.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91.xml"/>
  <Override ContentType="application/vnd.openxmlformats-officedocument.presentationml.slide+xml" PartName="/ppt/slides/slide31.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1.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83.xml"/>
  <Override ContentType="application/vnd.openxmlformats-officedocument.presentationml.slide+xml" PartName="/ppt/slides/slide106.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92.xml"/>
  <Override ContentType="application/vnd.openxmlformats-officedocument.presentationml.slide+xml" PartName="/ppt/slides/slide10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1"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55" r:id="rId105"/>
    <p:sldId id="356" r:id="rId106"/>
    <p:sldId id="357" r:id="rId107"/>
    <p:sldId id="358" r:id="rId108"/>
    <p:sldId id="359" r:id="rId109"/>
    <p:sldId id="360" r:id="rId110"/>
    <p:sldId id="361" r:id="rId111"/>
    <p:sldId id="362" r:id="rId11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13" roundtripDataSignature="AMtx7mjbg8Z4xIB65ZP0+vkApnoX8OJjZ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07" Type="http://schemas.openxmlformats.org/officeDocument/2006/relationships/slide" Target="slides/slide102.xml"/><Relationship Id="rId106" Type="http://schemas.openxmlformats.org/officeDocument/2006/relationships/slide" Target="slides/slide101.xml"/><Relationship Id="rId105" Type="http://schemas.openxmlformats.org/officeDocument/2006/relationships/slide" Target="slides/slide100.xml"/><Relationship Id="rId104" Type="http://schemas.openxmlformats.org/officeDocument/2006/relationships/slide" Target="slides/slide99.xml"/><Relationship Id="rId109" Type="http://schemas.openxmlformats.org/officeDocument/2006/relationships/slide" Target="slides/slide104.xml"/><Relationship Id="rId108" Type="http://schemas.openxmlformats.org/officeDocument/2006/relationships/slide" Target="slides/slide103.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103" Type="http://schemas.openxmlformats.org/officeDocument/2006/relationships/slide" Target="slides/slide98.xml"/><Relationship Id="rId102" Type="http://schemas.openxmlformats.org/officeDocument/2006/relationships/slide" Target="slides/slide97.xml"/><Relationship Id="rId101" Type="http://schemas.openxmlformats.org/officeDocument/2006/relationships/slide" Target="slides/slide96.xml"/><Relationship Id="rId100" Type="http://schemas.openxmlformats.org/officeDocument/2006/relationships/slide" Target="slides/slide95.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95" Type="http://schemas.openxmlformats.org/officeDocument/2006/relationships/slide" Target="slides/slide90.xml"/><Relationship Id="rId94" Type="http://schemas.openxmlformats.org/officeDocument/2006/relationships/slide" Target="slides/slide89.xml"/><Relationship Id="rId97" Type="http://schemas.openxmlformats.org/officeDocument/2006/relationships/slide" Target="slides/slide92.xml"/><Relationship Id="rId96" Type="http://schemas.openxmlformats.org/officeDocument/2006/relationships/slide" Target="slides/slide91.xml"/><Relationship Id="rId11" Type="http://schemas.openxmlformats.org/officeDocument/2006/relationships/slide" Target="slides/slide6.xml"/><Relationship Id="rId99" Type="http://schemas.openxmlformats.org/officeDocument/2006/relationships/slide" Target="slides/slide94.xml"/><Relationship Id="rId10" Type="http://schemas.openxmlformats.org/officeDocument/2006/relationships/slide" Target="slides/slide5.xml"/><Relationship Id="rId98" Type="http://schemas.openxmlformats.org/officeDocument/2006/relationships/slide" Target="slides/slide93.xml"/><Relationship Id="rId13" Type="http://schemas.openxmlformats.org/officeDocument/2006/relationships/slide" Target="slides/slide8.xml"/><Relationship Id="rId12" Type="http://schemas.openxmlformats.org/officeDocument/2006/relationships/slide" Target="slides/slide7.xml"/><Relationship Id="rId91" Type="http://schemas.openxmlformats.org/officeDocument/2006/relationships/slide" Target="slides/slide86.xml"/><Relationship Id="rId90" Type="http://schemas.openxmlformats.org/officeDocument/2006/relationships/slide" Target="slides/slide85.xml"/><Relationship Id="rId93" Type="http://schemas.openxmlformats.org/officeDocument/2006/relationships/slide" Target="slides/slide88.xml"/><Relationship Id="rId92" Type="http://schemas.openxmlformats.org/officeDocument/2006/relationships/slide" Target="slides/slide87.xml"/><Relationship Id="rId15" Type="http://schemas.openxmlformats.org/officeDocument/2006/relationships/slide" Target="slides/slide10.xml"/><Relationship Id="rId110" Type="http://schemas.openxmlformats.org/officeDocument/2006/relationships/slide" Target="slides/slide105.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 Id="rId113" Type="http://customschemas.google.com/relationships/presentationmetadata" Target="metadata"/><Relationship Id="rId112" Type="http://schemas.openxmlformats.org/officeDocument/2006/relationships/slide" Target="slides/slide107.xml"/><Relationship Id="rId111" Type="http://schemas.openxmlformats.org/officeDocument/2006/relationships/slide" Target="slides/slide106.xml"/><Relationship Id="rId84" Type="http://schemas.openxmlformats.org/officeDocument/2006/relationships/slide" Target="slides/slide79.xml"/><Relationship Id="rId83" Type="http://schemas.openxmlformats.org/officeDocument/2006/relationships/slide" Target="slides/slide78.xml"/><Relationship Id="rId86" Type="http://schemas.openxmlformats.org/officeDocument/2006/relationships/slide" Target="slides/slide81.xml"/><Relationship Id="rId85" Type="http://schemas.openxmlformats.org/officeDocument/2006/relationships/slide" Target="slides/slide80.xml"/><Relationship Id="rId88" Type="http://schemas.openxmlformats.org/officeDocument/2006/relationships/slide" Target="slides/slide83.xml"/><Relationship Id="rId87" Type="http://schemas.openxmlformats.org/officeDocument/2006/relationships/slide" Target="slides/slide82.xml"/><Relationship Id="rId89" Type="http://schemas.openxmlformats.org/officeDocument/2006/relationships/slide" Target="slides/slide84.xml"/><Relationship Id="rId80" Type="http://schemas.openxmlformats.org/officeDocument/2006/relationships/slide" Target="slides/slide75.xml"/><Relationship Id="rId82" Type="http://schemas.openxmlformats.org/officeDocument/2006/relationships/slide" Target="slides/slide77.xml"/><Relationship Id="rId81" Type="http://schemas.openxmlformats.org/officeDocument/2006/relationships/slide" Target="slides/slide7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75" Type="http://schemas.openxmlformats.org/officeDocument/2006/relationships/slide" Target="slides/slide70.xml"/><Relationship Id="rId74" Type="http://schemas.openxmlformats.org/officeDocument/2006/relationships/slide" Target="slides/slide69.xml"/><Relationship Id="rId77" Type="http://schemas.openxmlformats.org/officeDocument/2006/relationships/slide" Target="slides/slide72.xml"/><Relationship Id="rId76" Type="http://schemas.openxmlformats.org/officeDocument/2006/relationships/slide" Target="slides/slide71.xml"/><Relationship Id="rId79" Type="http://schemas.openxmlformats.org/officeDocument/2006/relationships/slide" Target="slides/slide74.xml"/><Relationship Id="rId78" Type="http://schemas.openxmlformats.org/officeDocument/2006/relationships/slide" Target="slides/slide73.xml"/><Relationship Id="rId71" Type="http://schemas.openxmlformats.org/officeDocument/2006/relationships/slide" Target="slides/slide66.xml"/><Relationship Id="rId70" Type="http://schemas.openxmlformats.org/officeDocument/2006/relationships/slide" Target="slides/slide65.xml"/><Relationship Id="rId62" Type="http://schemas.openxmlformats.org/officeDocument/2006/relationships/slide" Target="slides/slide57.xml"/><Relationship Id="rId61" Type="http://schemas.openxmlformats.org/officeDocument/2006/relationships/slide" Target="slides/slide56.xml"/><Relationship Id="rId64" Type="http://schemas.openxmlformats.org/officeDocument/2006/relationships/slide" Target="slides/slide59.xml"/><Relationship Id="rId63" Type="http://schemas.openxmlformats.org/officeDocument/2006/relationships/slide" Target="slides/slide58.xml"/><Relationship Id="rId66" Type="http://schemas.openxmlformats.org/officeDocument/2006/relationships/slide" Target="slides/slide61.xml"/><Relationship Id="rId65" Type="http://schemas.openxmlformats.org/officeDocument/2006/relationships/slide" Target="slides/slide60.xml"/><Relationship Id="rId68" Type="http://schemas.openxmlformats.org/officeDocument/2006/relationships/slide" Target="slides/slide63.xml"/><Relationship Id="rId67" Type="http://schemas.openxmlformats.org/officeDocument/2006/relationships/slide" Target="slides/slide62.xml"/><Relationship Id="rId60" Type="http://schemas.openxmlformats.org/officeDocument/2006/relationships/slide" Target="slides/slide55.xml"/><Relationship Id="rId69" Type="http://schemas.openxmlformats.org/officeDocument/2006/relationships/slide" Target="slides/slide6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55" Type="http://schemas.openxmlformats.org/officeDocument/2006/relationships/slide" Target="slides/slide50.xml"/><Relationship Id="rId54" Type="http://schemas.openxmlformats.org/officeDocument/2006/relationships/slide" Target="slides/slide49.xml"/><Relationship Id="rId57" Type="http://schemas.openxmlformats.org/officeDocument/2006/relationships/slide" Target="slides/slide52.xml"/><Relationship Id="rId56" Type="http://schemas.openxmlformats.org/officeDocument/2006/relationships/slide" Target="slides/slide51.xml"/><Relationship Id="rId59" Type="http://schemas.openxmlformats.org/officeDocument/2006/relationships/slide" Target="slides/slide54.xml"/><Relationship Id="rId58" Type="http://schemas.openxmlformats.org/officeDocument/2006/relationships/slide" Target="slides/slide5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8" name="Shape 618"/>
        <p:cNvGrpSpPr/>
        <p:nvPr/>
      </p:nvGrpSpPr>
      <p:grpSpPr>
        <a:xfrm>
          <a:off x="0" y="0"/>
          <a:ext cx="0" cy="0"/>
          <a:chOff x="0" y="0"/>
          <a:chExt cx="0" cy="0"/>
        </a:xfrm>
      </p:grpSpPr>
      <p:sp>
        <p:nvSpPr>
          <p:cNvPr id="619" name="Google Shape;619;p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20" name="Google Shape;620;p10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4" name="Shape 624"/>
        <p:cNvGrpSpPr/>
        <p:nvPr/>
      </p:nvGrpSpPr>
      <p:grpSpPr>
        <a:xfrm>
          <a:off x="0" y="0"/>
          <a:ext cx="0" cy="0"/>
          <a:chOff x="0" y="0"/>
          <a:chExt cx="0" cy="0"/>
        </a:xfrm>
      </p:grpSpPr>
      <p:sp>
        <p:nvSpPr>
          <p:cNvPr id="625" name="Google Shape;625;p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26" name="Google Shape;626;p10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9" name="Shape 629"/>
        <p:cNvGrpSpPr/>
        <p:nvPr/>
      </p:nvGrpSpPr>
      <p:grpSpPr>
        <a:xfrm>
          <a:off x="0" y="0"/>
          <a:ext cx="0" cy="0"/>
          <a:chOff x="0" y="0"/>
          <a:chExt cx="0" cy="0"/>
        </a:xfrm>
      </p:grpSpPr>
      <p:sp>
        <p:nvSpPr>
          <p:cNvPr id="630" name="Google Shape;630;p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1" name="Google Shape;631;p10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5" name="Shape 635"/>
        <p:cNvGrpSpPr/>
        <p:nvPr/>
      </p:nvGrpSpPr>
      <p:grpSpPr>
        <a:xfrm>
          <a:off x="0" y="0"/>
          <a:ext cx="0" cy="0"/>
          <a:chOff x="0" y="0"/>
          <a:chExt cx="0" cy="0"/>
        </a:xfrm>
      </p:grpSpPr>
      <p:sp>
        <p:nvSpPr>
          <p:cNvPr id="636" name="Google Shape;636;p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7" name="Google Shape;637;p10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1" name="Shape 641"/>
        <p:cNvGrpSpPr/>
        <p:nvPr/>
      </p:nvGrpSpPr>
      <p:grpSpPr>
        <a:xfrm>
          <a:off x="0" y="0"/>
          <a:ext cx="0" cy="0"/>
          <a:chOff x="0" y="0"/>
          <a:chExt cx="0" cy="0"/>
        </a:xfrm>
      </p:grpSpPr>
      <p:sp>
        <p:nvSpPr>
          <p:cNvPr id="642" name="Google Shape;642;p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3" name="Google Shape;643;p10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7" name="Shape 647"/>
        <p:cNvGrpSpPr/>
        <p:nvPr/>
      </p:nvGrpSpPr>
      <p:grpSpPr>
        <a:xfrm>
          <a:off x="0" y="0"/>
          <a:ext cx="0" cy="0"/>
          <a:chOff x="0" y="0"/>
          <a:chExt cx="0" cy="0"/>
        </a:xfrm>
      </p:grpSpPr>
      <p:sp>
        <p:nvSpPr>
          <p:cNvPr id="648" name="Google Shape;648;p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9" name="Google Shape;649;p10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3" name="Shape 653"/>
        <p:cNvGrpSpPr/>
        <p:nvPr/>
      </p:nvGrpSpPr>
      <p:grpSpPr>
        <a:xfrm>
          <a:off x="0" y="0"/>
          <a:ext cx="0" cy="0"/>
          <a:chOff x="0" y="0"/>
          <a:chExt cx="0" cy="0"/>
        </a:xfrm>
      </p:grpSpPr>
      <p:sp>
        <p:nvSpPr>
          <p:cNvPr id="654" name="Google Shape;654;p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5" name="Google Shape;655;p10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9" name="Shape 659"/>
        <p:cNvGrpSpPr/>
        <p:nvPr/>
      </p:nvGrpSpPr>
      <p:grpSpPr>
        <a:xfrm>
          <a:off x="0" y="0"/>
          <a:ext cx="0" cy="0"/>
          <a:chOff x="0" y="0"/>
          <a:chExt cx="0" cy="0"/>
        </a:xfrm>
      </p:grpSpPr>
      <p:sp>
        <p:nvSpPr>
          <p:cNvPr id="660" name="Google Shape;660;p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10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5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5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5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5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5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5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5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p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6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6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6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8" name="Google Shape;418;p6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1" name="Shape 421"/>
        <p:cNvGrpSpPr/>
        <p:nvPr/>
      </p:nvGrpSpPr>
      <p:grpSpPr>
        <a:xfrm>
          <a:off x="0" y="0"/>
          <a:ext cx="0" cy="0"/>
          <a:chOff x="0" y="0"/>
          <a:chExt cx="0" cy="0"/>
        </a:xfrm>
      </p:grpSpPr>
      <p:sp>
        <p:nvSpPr>
          <p:cNvPr id="422" name="Google Shape;422;p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6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p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6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p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6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6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6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p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6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3" name="Shape 453"/>
        <p:cNvGrpSpPr/>
        <p:nvPr/>
      </p:nvGrpSpPr>
      <p:grpSpPr>
        <a:xfrm>
          <a:off x="0" y="0"/>
          <a:ext cx="0" cy="0"/>
          <a:chOff x="0" y="0"/>
          <a:chExt cx="0" cy="0"/>
        </a:xfrm>
      </p:grpSpPr>
      <p:sp>
        <p:nvSpPr>
          <p:cNvPr id="454" name="Google Shape;454;p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7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7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4" name="Shape 464"/>
        <p:cNvGrpSpPr/>
        <p:nvPr/>
      </p:nvGrpSpPr>
      <p:grpSpPr>
        <a:xfrm>
          <a:off x="0" y="0"/>
          <a:ext cx="0" cy="0"/>
          <a:chOff x="0" y="0"/>
          <a:chExt cx="0" cy="0"/>
        </a:xfrm>
      </p:grpSpPr>
      <p:sp>
        <p:nvSpPr>
          <p:cNvPr id="465" name="Google Shape;465;p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7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0" name="Shape 470"/>
        <p:cNvGrpSpPr/>
        <p:nvPr/>
      </p:nvGrpSpPr>
      <p:grpSpPr>
        <a:xfrm>
          <a:off x="0" y="0"/>
          <a:ext cx="0" cy="0"/>
          <a:chOff x="0" y="0"/>
          <a:chExt cx="0" cy="0"/>
        </a:xfrm>
      </p:grpSpPr>
      <p:sp>
        <p:nvSpPr>
          <p:cNvPr id="471" name="Google Shape;471;p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7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p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7" name="Google Shape;477;p7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7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p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7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1" name="Shape 491"/>
        <p:cNvGrpSpPr/>
        <p:nvPr/>
      </p:nvGrpSpPr>
      <p:grpSpPr>
        <a:xfrm>
          <a:off x="0" y="0"/>
          <a:ext cx="0" cy="0"/>
          <a:chOff x="0" y="0"/>
          <a:chExt cx="0" cy="0"/>
        </a:xfrm>
      </p:grpSpPr>
      <p:sp>
        <p:nvSpPr>
          <p:cNvPr id="492" name="Google Shape;492;p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7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7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p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4" name="Google Shape;504;p7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7" name="Shape 507"/>
        <p:cNvGrpSpPr/>
        <p:nvPr/>
      </p:nvGrpSpPr>
      <p:grpSpPr>
        <a:xfrm>
          <a:off x="0" y="0"/>
          <a:ext cx="0" cy="0"/>
          <a:chOff x="0" y="0"/>
          <a:chExt cx="0" cy="0"/>
        </a:xfrm>
      </p:grpSpPr>
      <p:sp>
        <p:nvSpPr>
          <p:cNvPr id="508" name="Google Shape;508;p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8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2" name="Shape 512"/>
        <p:cNvGrpSpPr/>
        <p:nvPr/>
      </p:nvGrpSpPr>
      <p:grpSpPr>
        <a:xfrm>
          <a:off x="0" y="0"/>
          <a:ext cx="0" cy="0"/>
          <a:chOff x="0" y="0"/>
          <a:chExt cx="0" cy="0"/>
        </a:xfrm>
      </p:grpSpPr>
      <p:sp>
        <p:nvSpPr>
          <p:cNvPr id="513" name="Google Shape;513;p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8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8" name="Shape 518"/>
        <p:cNvGrpSpPr/>
        <p:nvPr/>
      </p:nvGrpSpPr>
      <p:grpSpPr>
        <a:xfrm>
          <a:off x="0" y="0"/>
          <a:ext cx="0" cy="0"/>
          <a:chOff x="0" y="0"/>
          <a:chExt cx="0" cy="0"/>
        </a:xfrm>
      </p:grpSpPr>
      <p:sp>
        <p:nvSpPr>
          <p:cNvPr id="519" name="Google Shape;519;p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8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3" name="Shape 523"/>
        <p:cNvGrpSpPr/>
        <p:nvPr/>
      </p:nvGrpSpPr>
      <p:grpSpPr>
        <a:xfrm>
          <a:off x="0" y="0"/>
          <a:ext cx="0" cy="0"/>
          <a:chOff x="0" y="0"/>
          <a:chExt cx="0" cy="0"/>
        </a:xfrm>
      </p:grpSpPr>
      <p:sp>
        <p:nvSpPr>
          <p:cNvPr id="524" name="Google Shape;524;p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5" name="Google Shape;525;p8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8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5" name="Shape 535"/>
        <p:cNvGrpSpPr/>
        <p:nvPr/>
      </p:nvGrpSpPr>
      <p:grpSpPr>
        <a:xfrm>
          <a:off x="0" y="0"/>
          <a:ext cx="0" cy="0"/>
          <a:chOff x="0" y="0"/>
          <a:chExt cx="0" cy="0"/>
        </a:xfrm>
      </p:grpSpPr>
      <p:sp>
        <p:nvSpPr>
          <p:cNvPr id="536" name="Google Shape;536;p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8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1" name="Shape 541"/>
        <p:cNvGrpSpPr/>
        <p:nvPr/>
      </p:nvGrpSpPr>
      <p:grpSpPr>
        <a:xfrm>
          <a:off x="0" y="0"/>
          <a:ext cx="0" cy="0"/>
          <a:chOff x="0" y="0"/>
          <a:chExt cx="0" cy="0"/>
        </a:xfrm>
      </p:grpSpPr>
      <p:sp>
        <p:nvSpPr>
          <p:cNvPr id="542" name="Google Shape;542;p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8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7" name="Shape 547"/>
        <p:cNvGrpSpPr/>
        <p:nvPr/>
      </p:nvGrpSpPr>
      <p:grpSpPr>
        <a:xfrm>
          <a:off x="0" y="0"/>
          <a:ext cx="0" cy="0"/>
          <a:chOff x="0" y="0"/>
          <a:chExt cx="0" cy="0"/>
        </a:xfrm>
      </p:grpSpPr>
      <p:sp>
        <p:nvSpPr>
          <p:cNvPr id="548" name="Google Shape;548;p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49" name="Google Shape;549;p8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3" name="Shape 553"/>
        <p:cNvGrpSpPr/>
        <p:nvPr/>
      </p:nvGrpSpPr>
      <p:grpSpPr>
        <a:xfrm>
          <a:off x="0" y="0"/>
          <a:ext cx="0" cy="0"/>
          <a:chOff x="0" y="0"/>
          <a:chExt cx="0" cy="0"/>
        </a:xfrm>
      </p:grpSpPr>
      <p:sp>
        <p:nvSpPr>
          <p:cNvPr id="554" name="Google Shape;554;p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8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p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0" name="Google Shape;560;p8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4" name="Shape 564"/>
        <p:cNvGrpSpPr/>
        <p:nvPr/>
      </p:nvGrpSpPr>
      <p:grpSpPr>
        <a:xfrm>
          <a:off x="0" y="0"/>
          <a:ext cx="0" cy="0"/>
          <a:chOff x="0" y="0"/>
          <a:chExt cx="0" cy="0"/>
        </a:xfrm>
      </p:grpSpPr>
      <p:sp>
        <p:nvSpPr>
          <p:cNvPr id="565" name="Google Shape;565;p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9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9" name="Shape 569"/>
        <p:cNvGrpSpPr/>
        <p:nvPr/>
      </p:nvGrpSpPr>
      <p:grpSpPr>
        <a:xfrm>
          <a:off x="0" y="0"/>
          <a:ext cx="0" cy="0"/>
          <a:chOff x="0" y="0"/>
          <a:chExt cx="0" cy="0"/>
        </a:xfrm>
      </p:grpSpPr>
      <p:sp>
        <p:nvSpPr>
          <p:cNvPr id="570" name="Google Shape;570;p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1" name="Google Shape;571;p9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4" name="Shape 574"/>
        <p:cNvGrpSpPr/>
        <p:nvPr/>
      </p:nvGrpSpPr>
      <p:grpSpPr>
        <a:xfrm>
          <a:off x="0" y="0"/>
          <a:ext cx="0" cy="0"/>
          <a:chOff x="0" y="0"/>
          <a:chExt cx="0" cy="0"/>
        </a:xfrm>
      </p:grpSpPr>
      <p:sp>
        <p:nvSpPr>
          <p:cNvPr id="575" name="Google Shape;575;p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9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0" name="Shape 580"/>
        <p:cNvGrpSpPr/>
        <p:nvPr/>
      </p:nvGrpSpPr>
      <p:grpSpPr>
        <a:xfrm>
          <a:off x="0" y="0"/>
          <a:ext cx="0" cy="0"/>
          <a:chOff x="0" y="0"/>
          <a:chExt cx="0" cy="0"/>
        </a:xfrm>
      </p:grpSpPr>
      <p:sp>
        <p:nvSpPr>
          <p:cNvPr id="581" name="Google Shape;581;p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9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6" name="Shape 586"/>
        <p:cNvGrpSpPr/>
        <p:nvPr/>
      </p:nvGrpSpPr>
      <p:grpSpPr>
        <a:xfrm>
          <a:off x="0" y="0"/>
          <a:ext cx="0" cy="0"/>
          <a:chOff x="0" y="0"/>
          <a:chExt cx="0" cy="0"/>
        </a:xfrm>
      </p:grpSpPr>
      <p:sp>
        <p:nvSpPr>
          <p:cNvPr id="587" name="Google Shape;587;p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8" name="Google Shape;588;p9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1" name="Shape 591"/>
        <p:cNvGrpSpPr/>
        <p:nvPr/>
      </p:nvGrpSpPr>
      <p:grpSpPr>
        <a:xfrm>
          <a:off x="0" y="0"/>
          <a:ext cx="0" cy="0"/>
          <a:chOff x="0" y="0"/>
          <a:chExt cx="0" cy="0"/>
        </a:xfrm>
      </p:grpSpPr>
      <p:sp>
        <p:nvSpPr>
          <p:cNvPr id="592" name="Google Shape;592;p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9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7" name="Shape 597"/>
        <p:cNvGrpSpPr/>
        <p:nvPr/>
      </p:nvGrpSpPr>
      <p:grpSpPr>
        <a:xfrm>
          <a:off x="0" y="0"/>
          <a:ext cx="0" cy="0"/>
          <a:chOff x="0" y="0"/>
          <a:chExt cx="0" cy="0"/>
        </a:xfrm>
      </p:grpSpPr>
      <p:sp>
        <p:nvSpPr>
          <p:cNvPr id="598" name="Google Shape;598;p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9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2" name="Shape 602"/>
        <p:cNvGrpSpPr/>
        <p:nvPr/>
      </p:nvGrpSpPr>
      <p:grpSpPr>
        <a:xfrm>
          <a:off x="0" y="0"/>
          <a:ext cx="0" cy="0"/>
          <a:chOff x="0" y="0"/>
          <a:chExt cx="0" cy="0"/>
        </a:xfrm>
      </p:grpSpPr>
      <p:sp>
        <p:nvSpPr>
          <p:cNvPr id="603" name="Google Shape;603;p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04" name="Google Shape;604;p9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0" name="Google Shape;610;p9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3" name="Shape 613"/>
        <p:cNvGrpSpPr/>
        <p:nvPr/>
      </p:nvGrpSpPr>
      <p:grpSpPr>
        <a:xfrm>
          <a:off x="0" y="0"/>
          <a:ext cx="0" cy="0"/>
          <a:chOff x="0" y="0"/>
          <a:chExt cx="0" cy="0"/>
        </a:xfrm>
      </p:grpSpPr>
      <p:sp>
        <p:nvSpPr>
          <p:cNvPr id="614" name="Google Shape;614;p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5" name="Google Shape;615;p9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1" name="Shape 11"/>
        <p:cNvGrpSpPr/>
        <p:nvPr/>
      </p:nvGrpSpPr>
      <p:grpSpPr>
        <a:xfrm>
          <a:off x="0" y="0"/>
          <a:ext cx="0" cy="0"/>
          <a:chOff x="0" y="0"/>
          <a:chExt cx="0" cy="0"/>
        </a:xfrm>
      </p:grpSpPr>
      <p:sp>
        <p:nvSpPr>
          <p:cNvPr id="12" name="Google Shape;12;p109"/>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09"/>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10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0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0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68" name="Shape 68"/>
        <p:cNvGrpSpPr/>
        <p:nvPr/>
      </p:nvGrpSpPr>
      <p:grpSpPr>
        <a:xfrm>
          <a:off x="0" y="0"/>
          <a:ext cx="0" cy="0"/>
          <a:chOff x="0" y="0"/>
          <a:chExt cx="0" cy="0"/>
        </a:xfrm>
      </p:grpSpPr>
      <p:sp>
        <p:nvSpPr>
          <p:cNvPr id="69" name="Google Shape;69;p1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8"/>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4" name="Shape 74"/>
        <p:cNvGrpSpPr/>
        <p:nvPr/>
      </p:nvGrpSpPr>
      <p:grpSpPr>
        <a:xfrm>
          <a:off x="0" y="0"/>
          <a:ext cx="0" cy="0"/>
          <a:chOff x="0" y="0"/>
          <a:chExt cx="0" cy="0"/>
        </a:xfrm>
      </p:grpSpPr>
      <p:sp>
        <p:nvSpPr>
          <p:cNvPr id="75" name="Google Shape;75;p11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1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7" name="Shape 17"/>
        <p:cNvGrpSpPr/>
        <p:nvPr/>
      </p:nvGrpSpPr>
      <p:grpSpPr>
        <a:xfrm>
          <a:off x="0" y="0"/>
          <a:ext cx="0" cy="0"/>
          <a:chOff x="0" y="0"/>
          <a:chExt cx="0" cy="0"/>
        </a:xfrm>
      </p:grpSpPr>
      <p:sp>
        <p:nvSpPr>
          <p:cNvPr id="18" name="Google Shape;18;p1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1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3" name="Shape 23"/>
        <p:cNvGrpSpPr/>
        <p:nvPr/>
      </p:nvGrpSpPr>
      <p:grpSpPr>
        <a:xfrm>
          <a:off x="0" y="0"/>
          <a:ext cx="0" cy="0"/>
          <a:chOff x="0" y="0"/>
          <a:chExt cx="0" cy="0"/>
        </a:xfrm>
      </p:grpSpPr>
      <p:sp>
        <p:nvSpPr>
          <p:cNvPr id="24" name="Google Shape;24;p111"/>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11"/>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1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29" name="Shape 29"/>
        <p:cNvGrpSpPr/>
        <p:nvPr/>
      </p:nvGrpSpPr>
      <p:grpSpPr>
        <a:xfrm>
          <a:off x="0" y="0"/>
          <a:ext cx="0" cy="0"/>
          <a:chOff x="0" y="0"/>
          <a:chExt cx="0" cy="0"/>
        </a:xfrm>
      </p:grpSpPr>
      <p:sp>
        <p:nvSpPr>
          <p:cNvPr id="30" name="Google Shape;30;p1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12"/>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112"/>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1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6" name="Shape 36"/>
        <p:cNvGrpSpPr/>
        <p:nvPr/>
      </p:nvGrpSpPr>
      <p:grpSpPr>
        <a:xfrm>
          <a:off x="0" y="0"/>
          <a:ext cx="0" cy="0"/>
          <a:chOff x="0" y="0"/>
          <a:chExt cx="0" cy="0"/>
        </a:xfrm>
      </p:grpSpPr>
      <p:sp>
        <p:nvSpPr>
          <p:cNvPr id="37" name="Google Shape;37;p1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13"/>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113"/>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113"/>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113"/>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1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45" name="Shape 45"/>
        <p:cNvGrpSpPr/>
        <p:nvPr/>
      </p:nvGrpSpPr>
      <p:grpSpPr>
        <a:xfrm>
          <a:off x="0" y="0"/>
          <a:ext cx="0" cy="0"/>
          <a:chOff x="0" y="0"/>
          <a:chExt cx="0" cy="0"/>
        </a:xfrm>
      </p:grpSpPr>
      <p:sp>
        <p:nvSpPr>
          <p:cNvPr id="46" name="Google Shape;46;p1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0" name="Shape 50"/>
        <p:cNvGrpSpPr/>
        <p:nvPr/>
      </p:nvGrpSpPr>
      <p:grpSpPr>
        <a:xfrm>
          <a:off x="0" y="0"/>
          <a:ext cx="0" cy="0"/>
          <a:chOff x="0" y="0"/>
          <a:chExt cx="0" cy="0"/>
        </a:xfrm>
      </p:grpSpPr>
      <p:sp>
        <p:nvSpPr>
          <p:cNvPr id="51" name="Google Shape;51;p1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4" name="Shape 54"/>
        <p:cNvGrpSpPr/>
        <p:nvPr/>
      </p:nvGrpSpPr>
      <p:grpSpPr>
        <a:xfrm>
          <a:off x="0" y="0"/>
          <a:ext cx="0" cy="0"/>
          <a:chOff x="0" y="0"/>
          <a:chExt cx="0" cy="0"/>
        </a:xfrm>
      </p:grpSpPr>
      <p:sp>
        <p:nvSpPr>
          <p:cNvPr id="55" name="Google Shape;55;p11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1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1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1" name="Shape 61"/>
        <p:cNvGrpSpPr/>
        <p:nvPr/>
      </p:nvGrpSpPr>
      <p:grpSpPr>
        <a:xfrm>
          <a:off x="0" y="0"/>
          <a:ext cx="0" cy="0"/>
          <a:chOff x="0" y="0"/>
          <a:chExt cx="0" cy="0"/>
        </a:xfrm>
      </p:grpSpPr>
      <p:sp>
        <p:nvSpPr>
          <p:cNvPr id="62" name="Google Shape;62;p11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7"/>
          <p:cNvSpPr/>
          <p:nvPr>
            <p:ph idx="2" type="pic"/>
          </p:nvPr>
        </p:nvSpPr>
        <p:spPr>
          <a:xfrm>
            <a:off x="1792288" y="612775"/>
            <a:ext cx="5486400" cy="4114800"/>
          </a:xfrm>
          <a:prstGeom prst="rect">
            <a:avLst/>
          </a:prstGeom>
          <a:noFill/>
          <a:ln>
            <a:noFill/>
          </a:ln>
        </p:spPr>
      </p:sp>
      <p:sp>
        <p:nvSpPr>
          <p:cNvPr id="64" name="Google Shape;64;p11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0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0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0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0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 Id="rId3" Type="http://schemas.openxmlformats.org/officeDocument/2006/relationships/image" Target="../media/image5.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4.xml"/><Relationship Id="rId3" Type="http://schemas.openxmlformats.org/officeDocument/2006/relationships/image" Target="../media/image6.png"/></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s-ES"/>
              <a:t>Psicología Institucional</a:t>
            </a:r>
            <a:br>
              <a:rPr lang="es-ES"/>
            </a:br>
            <a:r>
              <a:rPr lang="es-ES"/>
              <a:t>Unidad I</a:t>
            </a:r>
            <a:br>
              <a:rPr lang="es-ES"/>
            </a:br>
            <a:endParaRPr/>
          </a:p>
        </p:txBody>
      </p:sp>
      <p:sp>
        <p:nvSpPr>
          <p:cNvPr id="85" name="Google Shape;85;p1"/>
          <p:cNvSpPr txBox="1"/>
          <p:nvPr>
            <p:ph idx="1" type="subTitle"/>
          </p:nvPr>
        </p:nvSpPr>
        <p:spPr>
          <a:xfrm>
            <a:off x="1371600" y="3886200"/>
            <a:ext cx="6400800" cy="2135088"/>
          </a:xfrm>
          <a:prstGeom prst="rect">
            <a:avLst/>
          </a:prstGeom>
          <a:noFill/>
          <a:ln>
            <a:noFill/>
          </a:ln>
        </p:spPr>
        <p:txBody>
          <a:bodyPr anchorCtr="0" anchor="t" bIns="45700" lIns="91425" spcFirstLastPara="1" rIns="91425" wrap="square" tIns="45700">
            <a:normAutofit fontScale="40000" lnSpcReduction="20000"/>
          </a:bodyPr>
          <a:lstStyle/>
          <a:p>
            <a:pPr indent="0" lvl="0" marL="0" rtl="0" algn="ctr">
              <a:spcBef>
                <a:spcPts val="0"/>
              </a:spcBef>
              <a:spcAft>
                <a:spcPts val="0"/>
              </a:spcAft>
              <a:buClr>
                <a:srgbClr val="888888"/>
              </a:buClr>
              <a:buSzPct val="100000"/>
              <a:buNone/>
            </a:pPr>
            <a:r>
              <a:rPr lang="es-ES" sz="10000"/>
              <a:t>Aspectos Manifiestos</a:t>
            </a:r>
            <a:endParaRPr/>
          </a:p>
          <a:p>
            <a:pPr indent="0" lvl="0" marL="0" rtl="0" algn="ctr">
              <a:spcBef>
                <a:spcPts val="800"/>
              </a:spcBef>
              <a:spcAft>
                <a:spcPts val="0"/>
              </a:spcAft>
              <a:buClr>
                <a:srgbClr val="888888"/>
              </a:buClr>
              <a:buSzPct val="100000"/>
              <a:buNone/>
            </a:pPr>
            <a:r>
              <a:rPr lang="es-ES" sz="10000"/>
              <a:t>El nivel Organizacional</a:t>
            </a:r>
            <a:endParaRPr/>
          </a:p>
          <a:p>
            <a:pPr indent="0" lvl="0" marL="0" rtl="0" algn="ctr">
              <a:spcBef>
                <a:spcPts val="256"/>
              </a:spcBef>
              <a:spcAft>
                <a:spcPts val="0"/>
              </a:spcAft>
              <a:buClr>
                <a:srgbClr val="888888"/>
              </a:buClr>
              <a:buSzPct val="100000"/>
              <a:buNone/>
            </a:pPr>
            <a:r>
              <a:t/>
            </a:r>
            <a:endParaRPr/>
          </a:p>
          <a:p>
            <a:pPr indent="0" lvl="0" marL="0" rtl="0" algn="ctr">
              <a:spcBef>
                <a:spcPts val="256"/>
              </a:spcBef>
              <a:spcAft>
                <a:spcPts val="0"/>
              </a:spcAft>
              <a:buClr>
                <a:srgbClr val="888888"/>
              </a:buClr>
              <a:buSzPct val="100000"/>
              <a:buNone/>
            </a:pPr>
            <a:r>
              <a:t/>
            </a:r>
            <a:endParaRPr/>
          </a:p>
          <a:p>
            <a:pPr indent="0" lvl="0" marL="0" rtl="0" algn="ctr">
              <a:spcBef>
                <a:spcPts val="256"/>
              </a:spcBef>
              <a:spcAft>
                <a:spcPts val="0"/>
              </a:spcAft>
              <a:buClr>
                <a:srgbClr val="888888"/>
              </a:buClr>
              <a:buSzPct val="100000"/>
              <a:buNone/>
            </a:pPr>
            <a:r>
              <a:t/>
            </a:r>
            <a:endParaRPr/>
          </a:p>
          <a:p>
            <a:pPr indent="0" lvl="0" marL="0" rtl="0" algn="ctr">
              <a:spcBef>
                <a:spcPts val="400"/>
              </a:spcBef>
              <a:spcAft>
                <a:spcPts val="0"/>
              </a:spcAft>
              <a:buClr>
                <a:srgbClr val="888888"/>
              </a:buClr>
              <a:buSzPct val="100000"/>
              <a:buNone/>
            </a:pPr>
            <a:r>
              <a:rPr b="1" lang="es-ES" sz="5000"/>
              <a:t>Prof. Aguirre, Elías Moisés</a:t>
            </a:r>
            <a:endParaRPr b="1" sz="5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Atravesamiento institucional</a:t>
            </a:r>
            <a:endParaRPr/>
          </a:p>
        </p:txBody>
      </p:sp>
      <p:sp>
        <p:nvSpPr>
          <p:cNvPr id="138" name="Google Shape;138;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dk1"/>
              </a:buClr>
              <a:buSzPts val="3200"/>
              <a:buNone/>
            </a:pPr>
            <a:r>
              <a:rPr lang="es-ES"/>
              <a:t>Las organizaciones están atravesadas por muchas instituciones que determinan </a:t>
            </a:r>
            <a:r>
              <a:rPr i="1" lang="es-ES"/>
              <a:t>“verticalmente”</a:t>
            </a:r>
            <a:r>
              <a:rPr lang="es-ES"/>
              <a:t> aspectos de las interacciones sociales que allí se establecen. </a:t>
            </a:r>
            <a:endParaRPr/>
          </a:p>
          <a:p>
            <a:pPr indent="0" lvl="0" marL="0" rtl="0" algn="ctr">
              <a:spcBef>
                <a:spcPts val="640"/>
              </a:spcBef>
              <a:spcAft>
                <a:spcPts val="0"/>
              </a:spcAft>
              <a:buClr>
                <a:schemeClr val="dk1"/>
              </a:buClr>
              <a:buSzPts val="3200"/>
              <a:buNone/>
            </a:pPr>
            <a:r>
              <a:t/>
            </a:r>
            <a:endParaRPr/>
          </a:p>
          <a:p>
            <a:pPr indent="0" lvl="0" marL="0" rtl="0" algn="ctr">
              <a:spcBef>
                <a:spcPts val="640"/>
              </a:spcBef>
              <a:spcAft>
                <a:spcPts val="0"/>
              </a:spcAft>
              <a:buClr>
                <a:schemeClr val="dk1"/>
              </a:buClr>
              <a:buSzPts val="3200"/>
              <a:buNone/>
            </a:pPr>
            <a:r>
              <a:rPr lang="es-ES"/>
              <a:t>Este es el concepto de </a:t>
            </a:r>
            <a:r>
              <a:rPr b="1" i="1" lang="es-ES"/>
              <a:t>atravesamiento</a:t>
            </a:r>
            <a:r>
              <a:rPr lang="es-ES"/>
              <a:t>.</a:t>
            </a:r>
            <a:endParaRPr/>
          </a:p>
          <a:p>
            <a:pPr indent="-139700" lvl="0" marL="342900" rtl="0" algn="ctr">
              <a:spcBef>
                <a:spcPts val="640"/>
              </a:spcBef>
              <a:spcAft>
                <a:spcPts val="0"/>
              </a:spcAft>
              <a:buClr>
                <a:schemeClr val="dk1"/>
              </a:buClr>
              <a:buSzPts val="3200"/>
              <a:buNone/>
            </a:pPr>
            <a:r>
              <a:t/>
            </a:r>
            <a:endParaRPr/>
          </a:p>
        </p:txBody>
      </p:sp>
    </p:spTree>
  </p:cSld>
  <p:clrMapOvr>
    <a:masterClrMapping/>
  </p:clrMapOvr>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1" name="Shape 621"/>
        <p:cNvGrpSpPr/>
        <p:nvPr/>
      </p:nvGrpSpPr>
      <p:grpSpPr>
        <a:xfrm>
          <a:off x="0" y="0"/>
          <a:ext cx="0" cy="0"/>
          <a:chOff x="0" y="0"/>
          <a:chExt cx="0" cy="0"/>
        </a:xfrm>
      </p:grpSpPr>
      <p:sp>
        <p:nvSpPr>
          <p:cNvPr id="622" name="Google Shape;622;p10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b="1" lang="es-ES" sz="3200"/>
              <a:t>Los grupos internos de poder</a:t>
            </a:r>
            <a:endParaRPr b="1" sz="3200"/>
          </a:p>
        </p:txBody>
      </p:sp>
      <p:sp>
        <p:nvSpPr>
          <p:cNvPr id="623" name="Google Shape;623;p100"/>
          <p:cNvSpPr txBox="1"/>
          <p:nvPr>
            <p:ph idx="1" type="body"/>
          </p:nvPr>
        </p:nvSpPr>
        <p:spPr>
          <a:xfrm>
            <a:off x="457200" y="1600200"/>
            <a:ext cx="8229600" cy="5257800"/>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Toda organización por estar diferenciada en sectores, roles y niveles, conforma una variedad de grupos significativos de poder que interactúan en una misma realidad social. Dichos grupos son proclives a entrar en conflicto, esto está ligado a la problemática del poder.</a:t>
            </a:r>
            <a:br>
              <a:rPr lang="es-ES"/>
            </a:br>
            <a:br>
              <a:rPr lang="es-ES"/>
            </a:br>
            <a:r>
              <a:rPr lang="es-ES"/>
              <a:t>Los niveles ejecutivos-jerárquicos o grupos de individuos se organizan espontáneamente a través de un complejo sistema de redes de influencia para apoyar o ejercer resistencias a las propuestas e innovaciones que emanan de la autoridad legítima. Se producen así, conflictos que expresan una oposición.</a:t>
            </a:r>
            <a:br>
              <a:rPr lang="es-ES"/>
            </a:br>
            <a:br>
              <a:rPr lang="es-ES"/>
            </a:br>
            <a:r>
              <a:rPr lang="es-ES"/>
              <a:t>Problemática del poder = se hace necesario introducir la diferenciación conceptual entre sistema ejecutivo y sistema representativo.</a:t>
            </a:r>
            <a:endParaRPr/>
          </a:p>
        </p:txBody>
      </p:sp>
    </p:spTree>
  </p:cSld>
  <p:clrMapOvr>
    <a:masterClrMapping/>
  </p:clrMapOvr>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7" name="Shape 627"/>
        <p:cNvGrpSpPr/>
        <p:nvPr/>
      </p:nvGrpSpPr>
      <p:grpSpPr>
        <a:xfrm>
          <a:off x="0" y="0"/>
          <a:ext cx="0" cy="0"/>
          <a:chOff x="0" y="0"/>
          <a:chExt cx="0" cy="0"/>
        </a:xfrm>
      </p:grpSpPr>
      <p:sp>
        <p:nvSpPr>
          <p:cNvPr id="628" name="Google Shape;628;p101"/>
          <p:cNvSpPr txBox="1"/>
          <p:nvPr>
            <p:ph idx="1" type="body"/>
          </p:nvPr>
        </p:nvSpPr>
        <p:spPr>
          <a:xfrm>
            <a:off x="457200" y="620688"/>
            <a:ext cx="8229600" cy="6120680"/>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El </a:t>
            </a:r>
            <a:r>
              <a:rPr b="1" lang="es-ES"/>
              <a:t>sistema ejecutivo</a:t>
            </a:r>
            <a:r>
              <a:rPr lang="es-ES"/>
              <a:t> está compuesto el conjunto de roles que procesan la información y las actividades tendientes a la realización de la tarea primaria de la organización, la implementación de una tecnología apropiada, la administración de un conjunto de normas y un sistema establecido de premios y castigos.</a:t>
            </a:r>
            <a:endParaRPr/>
          </a:p>
          <a:p>
            <a:pPr indent="-342900" lvl="0" marL="342900" rtl="0" algn="l">
              <a:spcBef>
                <a:spcPts val="544"/>
              </a:spcBef>
              <a:spcAft>
                <a:spcPts val="0"/>
              </a:spcAft>
              <a:buClr>
                <a:schemeClr val="dk1"/>
              </a:buClr>
              <a:buSzPct val="100000"/>
              <a:buChar char="•"/>
            </a:pPr>
            <a:r>
              <a:rPr lang="es-ES"/>
              <a:t>El </a:t>
            </a:r>
            <a:r>
              <a:rPr b="1" lang="es-ES"/>
              <a:t>sistema representativo</a:t>
            </a:r>
            <a:r>
              <a:rPr lang="es-ES"/>
              <a:t> está compuesto por un conjunto, implícito o explícito, de grupos significativos de poder. Los representantes de dicho grupos tienen como misión interactuar con el sistema ejecutivo para ejercer presión en favor de los intereses que le son propios.</a:t>
            </a:r>
            <a:br>
              <a:rPr lang="es-ES"/>
            </a:br>
            <a:br>
              <a:rPr lang="es-ES"/>
            </a:br>
            <a:r>
              <a:rPr lang="es-ES"/>
              <a:t>El ejecutivo delega en sus subordinados directos, y estos delegan en los miembros de su sector. En el sistema representativo, la delegación es inversa, las bases delegan mandatos a su representante para que este actúe en su nombre.</a:t>
            </a:r>
            <a:endParaRPr/>
          </a:p>
        </p:txBody>
      </p:sp>
    </p:spTree>
  </p:cSld>
  <p:clrMapOvr>
    <a:masterClrMapping/>
  </p:clrMapOvr>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2" name="Shape 632"/>
        <p:cNvGrpSpPr/>
        <p:nvPr/>
      </p:nvGrpSpPr>
      <p:grpSpPr>
        <a:xfrm>
          <a:off x="0" y="0"/>
          <a:ext cx="0" cy="0"/>
          <a:chOff x="0" y="0"/>
          <a:chExt cx="0" cy="0"/>
        </a:xfrm>
      </p:grpSpPr>
      <p:sp>
        <p:nvSpPr>
          <p:cNvPr id="633" name="Google Shape;633;p10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b="1" lang="es-ES" sz="3200"/>
              <a:t>El contexto</a:t>
            </a:r>
            <a:endParaRPr b="1" sz="3200"/>
          </a:p>
        </p:txBody>
      </p:sp>
      <p:sp>
        <p:nvSpPr>
          <p:cNvPr id="634" name="Google Shape;634;p102"/>
          <p:cNvSpPr txBox="1"/>
          <p:nvPr>
            <p:ph idx="1" type="body"/>
          </p:nvPr>
        </p:nvSpPr>
        <p:spPr>
          <a:xfrm>
            <a:off x="457200" y="1340768"/>
            <a:ext cx="8229600" cy="5517232"/>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La organización comienza a ser vista desde la perspectiva del contexto y en virtud de los efectos que el ámbito externo, abruptamente cambiante, ejerce sobre ella.</a:t>
            </a:r>
            <a:br>
              <a:rPr lang="es-ES"/>
            </a:br>
            <a:br>
              <a:rPr lang="es-ES"/>
            </a:br>
            <a:r>
              <a:rPr lang="es-ES"/>
              <a:t>El concepto de Emery y Triste de contextos turbulentos: complejas interrelaciones que se establecen con el ambiente y que son determinantes de restricciones o limitaciones nuevas para la organización. </a:t>
            </a:r>
            <a:br>
              <a:rPr lang="es-ES"/>
            </a:br>
            <a:br>
              <a:rPr lang="es-ES"/>
            </a:br>
            <a:r>
              <a:rPr lang="es-ES"/>
              <a:t>El contexto introduce una cuota de incertidumbre que amenaza desbordar la capacidad de contención. El cambio abrupto determina una crisis, incapacidad para realizar planificaciones confiables a mediano y largo plazo.</a:t>
            </a:r>
            <a:br>
              <a:rPr lang="es-ES"/>
            </a:br>
            <a:br>
              <a:rPr lang="es-ES"/>
            </a:br>
            <a:r>
              <a:rPr lang="es-ES"/>
              <a:t>Las organizaciones esta constreñidas por factores contextuales que es preciso tener en cuenta y anticipar, el contexto puede devorar a la organización.</a:t>
            </a:r>
            <a:endParaRPr/>
          </a:p>
        </p:txBody>
      </p:sp>
    </p:spTree>
  </p:cSld>
  <p:clrMapOvr>
    <a:masterClrMapping/>
  </p:clrMapOvr>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8" name="Shape 638"/>
        <p:cNvGrpSpPr/>
        <p:nvPr/>
      </p:nvGrpSpPr>
      <p:grpSpPr>
        <a:xfrm>
          <a:off x="0" y="0"/>
          <a:ext cx="0" cy="0"/>
          <a:chOff x="0" y="0"/>
          <a:chExt cx="0" cy="0"/>
        </a:xfrm>
      </p:grpSpPr>
      <p:sp>
        <p:nvSpPr>
          <p:cNvPr id="639" name="Google Shape;639;p10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Interacción entre las dimensiones</a:t>
            </a:r>
            <a:endParaRPr/>
          </a:p>
        </p:txBody>
      </p:sp>
      <p:sp>
        <p:nvSpPr>
          <p:cNvPr id="640" name="Google Shape;640;p10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Cada una de las dimensiones está asociada, interrelacionada con las demás. </a:t>
            </a:r>
            <a:endParaRPr/>
          </a:p>
          <a:p>
            <a:pPr indent="-342900" lvl="0" marL="342900" rtl="0" algn="l">
              <a:spcBef>
                <a:spcPts val="496"/>
              </a:spcBef>
              <a:spcAft>
                <a:spcPts val="0"/>
              </a:spcAft>
              <a:buClr>
                <a:schemeClr val="dk1"/>
              </a:buClr>
              <a:buSzPct val="100000"/>
              <a:buChar char="•"/>
            </a:pPr>
            <a:r>
              <a:rPr lang="es-ES"/>
              <a:t>El </a:t>
            </a:r>
            <a:r>
              <a:rPr b="1" lang="es-ES"/>
              <a:t>proyecto </a:t>
            </a:r>
            <a:r>
              <a:rPr lang="es-ES"/>
              <a:t>siempre está primero, del proyecto se desprenden las </a:t>
            </a:r>
            <a:r>
              <a:rPr b="1" lang="es-ES"/>
              <a:t>tareas primarias</a:t>
            </a:r>
            <a:r>
              <a:rPr lang="es-ES"/>
              <a:t> de la organización y una vez definido el proceso de trabajo, corresponde diseñar la </a:t>
            </a:r>
            <a:r>
              <a:rPr b="1" lang="es-ES"/>
              <a:t>estructura</a:t>
            </a:r>
            <a:r>
              <a:rPr lang="es-ES"/>
              <a:t> de los roles, fijando sus interdependencias. </a:t>
            </a:r>
            <a:endParaRPr/>
          </a:p>
          <a:p>
            <a:pPr indent="-342900" lvl="0" marL="342900" rtl="0" algn="l">
              <a:spcBef>
                <a:spcPts val="496"/>
              </a:spcBef>
              <a:spcAft>
                <a:spcPts val="0"/>
              </a:spcAft>
              <a:buClr>
                <a:schemeClr val="dk1"/>
              </a:buClr>
              <a:buSzPct val="100000"/>
              <a:buChar char="•"/>
            </a:pPr>
            <a:r>
              <a:rPr lang="es-ES"/>
              <a:t>Después habrá que ocupar esos roles con </a:t>
            </a:r>
            <a:r>
              <a:rPr b="1" lang="es-ES"/>
              <a:t>personas</a:t>
            </a:r>
            <a:r>
              <a:rPr lang="es-ES"/>
              <a:t>, se suscitan los fenómenos de </a:t>
            </a:r>
            <a:r>
              <a:rPr b="1" lang="es-ES"/>
              <a:t>dinámica interpersonal</a:t>
            </a:r>
            <a:r>
              <a:rPr lang="es-ES"/>
              <a:t>. </a:t>
            </a:r>
            <a:endParaRPr/>
          </a:p>
          <a:p>
            <a:pPr indent="-342900" lvl="0" marL="342900" rtl="0" algn="l">
              <a:spcBef>
                <a:spcPts val="496"/>
              </a:spcBef>
              <a:spcAft>
                <a:spcPts val="0"/>
              </a:spcAft>
              <a:buClr>
                <a:schemeClr val="dk1"/>
              </a:buClr>
              <a:buSzPct val="100000"/>
              <a:buChar char="•"/>
            </a:pPr>
            <a:r>
              <a:rPr lang="es-ES"/>
              <a:t>Se impondrá la existencia de </a:t>
            </a:r>
            <a:r>
              <a:rPr b="1" lang="es-ES"/>
              <a:t>grupos significativos de poder</a:t>
            </a:r>
            <a:r>
              <a:rPr lang="es-ES"/>
              <a:t> vinculados con los roles, con los niveles ejecutivos y con los intereses. </a:t>
            </a:r>
            <a:endParaRPr/>
          </a:p>
          <a:p>
            <a:pPr indent="-342900" lvl="0" marL="342900" rtl="0" algn="l">
              <a:spcBef>
                <a:spcPts val="496"/>
              </a:spcBef>
              <a:spcAft>
                <a:spcPts val="0"/>
              </a:spcAft>
              <a:buClr>
                <a:schemeClr val="dk1"/>
              </a:buClr>
              <a:buSzPct val="100000"/>
              <a:buChar char="•"/>
            </a:pPr>
            <a:r>
              <a:rPr lang="es-ES"/>
              <a:t>Por encima de todo, no puede dejarse de considerar el </a:t>
            </a:r>
            <a:r>
              <a:rPr b="1" lang="es-ES"/>
              <a:t>contexto</a:t>
            </a:r>
            <a:r>
              <a:rPr lang="es-ES"/>
              <a:t>.</a:t>
            </a:r>
            <a:endParaRPr/>
          </a:p>
        </p:txBody>
      </p:sp>
    </p:spTree>
  </p:cSld>
  <p:clrMapOvr>
    <a:masterClrMapping/>
  </p:clrMapOvr>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4" name="Shape 644"/>
        <p:cNvGrpSpPr/>
        <p:nvPr/>
      </p:nvGrpSpPr>
      <p:grpSpPr>
        <a:xfrm>
          <a:off x="0" y="0"/>
          <a:ext cx="0" cy="0"/>
          <a:chOff x="0" y="0"/>
          <a:chExt cx="0" cy="0"/>
        </a:xfrm>
      </p:grpSpPr>
      <p:sp>
        <p:nvSpPr>
          <p:cNvPr id="645" name="Google Shape;645;p10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chemeClr val="dk1"/>
              </a:buClr>
              <a:buSzPts val="3200"/>
              <a:buChar char="•"/>
            </a:pPr>
            <a:r>
              <a:rPr lang="es-ES"/>
              <a:t>En la realidad, no suelen respetar este orden secuencial. </a:t>
            </a:r>
            <a:endParaRPr/>
          </a:p>
          <a:p>
            <a:pPr indent="-342900" lvl="0" marL="342900" rtl="0" algn="l">
              <a:spcBef>
                <a:spcPts val="640"/>
              </a:spcBef>
              <a:spcAft>
                <a:spcPts val="0"/>
              </a:spcAft>
              <a:buClr>
                <a:schemeClr val="dk1"/>
              </a:buClr>
              <a:buSzPts val="3200"/>
              <a:buChar char="•"/>
            </a:pPr>
            <a:r>
              <a:rPr lang="es-ES"/>
              <a:t>En las organizaciones en crisis es habitual que una de las dimensiones sea prioritaria.</a:t>
            </a:r>
            <a:endParaRPr/>
          </a:p>
          <a:p>
            <a:pPr indent="-342900" lvl="0" marL="342900" rtl="0" algn="l">
              <a:spcBef>
                <a:spcPts val="640"/>
              </a:spcBef>
              <a:spcAft>
                <a:spcPts val="0"/>
              </a:spcAft>
              <a:buClr>
                <a:schemeClr val="dk1"/>
              </a:buClr>
              <a:buSzPts val="3200"/>
              <a:buChar char="•"/>
            </a:pPr>
            <a:r>
              <a:rPr lang="es-ES"/>
              <a:t>La existencia de conflictos a nivel interpersonal es un indicador de que algo anda mal en la estructura, en la definición de roles, en la explicación clara de los propósitos o del proyecto.</a:t>
            </a:r>
            <a:endParaRPr/>
          </a:p>
        </p:txBody>
      </p:sp>
      <p:sp>
        <p:nvSpPr>
          <p:cNvPr id="646" name="Google Shape;646;p10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Interacción entre las dimensiones</a:t>
            </a:r>
            <a:endParaRPr/>
          </a:p>
        </p:txBody>
      </p:sp>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0" name="Shape 650"/>
        <p:cNvGrpSpPr/>
        <p:nvPr/>
      </p:nvGrpSpPr>
      <p:grpSpPr>
        <a:xfrm>
          <a:off x="0" y="0"/>
          <a:ext cx="0" cy="0"/>
          <a:chOff x="0" y="0"/>
          <a:chExt cx="0" cy="0"/>
        </a:xfrm>
      </p:grpSpPr>
      <p:sp>
        <p:nvSpPr>
          <p:cNvPr id="651" name="Google Shape;651;p10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lang="es-ES" sz="3200"/>
              <a:t>El concepto de organización social requerida</a:t>
            </a:r>
            <a:endParaRPr sz="3200"/>
          </a:p>
        </p:txBody>
      </p:sp>
      <p:sp>
        <p:nvSpPr>
          <p:cNvPr id="652" name="Google Shape;652;p10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700"/>
              <a:buChar char="•"/>
            </a:pPr>
            <a:r>
              <a:rPr lang="es-ES" sz="2700"/>
              <a:t>Elliott Jaques: las organizaciones constituyen una zona intermedia significativa para los individuos, que configura un sector a través del cual las personas mantienen sus vínculos con la sociedad. </a:t>
            </a:r>
            <a:endParaRPr sz="2700"/>
          </a:p>
          <a:p>
            <a:pPr indent="-171450" lvl="0" marL="342900" rtl="0" algn="l">
              <a:spcBef>
                <a:spcPts val="540"/>
              </a:spcBef>
              <a:spcAft>
                <a:spcPts val="0"/>
              </a:spcAft>
              <a:buClr>
                <a:schemeClr val="dk1"/>
              </a:buClr>
              <a:buSzPts val="2700"/>
              <a:buNone/>
            </a:pPr>
            <a:r>
              <a:t/>
            </a:r>
            <a:endParaRPr sz="2700"/>
          </a:p>
          <a:p>
            <a:pPr indent="-342900" lvl="0" marL="342900" rtl="0" algn="l">
              <a:spcBef>
                <a:spcPts val="540"/>
              </a:spcBef>
              <a:spcAft>
                <a:spcPts val="0"/>
              </a:spcAft>
              <a:buClr>
                <a:schemeClr val="dk1"/>
              </a:buClr>
              <a:buSzPts val="2700"/>
              <a:buChar char="•"/>
            </a:pPr>
            <a:r>
              <a:rPr lang="es-ES" sz="2700"/>
              <a:t>Esta cualidad mediatizadora de las organizaciones les asigna una poderosa influencia en el condicionamiento de las actitudes individuales para con la sociedad.</a:t>
            </a:r>
            <a:endParaRPr/>
          </a:p>
        </p:txBody>
      </p:sp>
    </p:spTree>
  </p:cSld>
  <p:clrMapOvr>
    <a:masterClrMapping/>
  </p:clrMapOvr>
</p:sld>
</file>

<file path=ppt/slides/slide10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6" name="Shape 656"/>
        <p:cNvGrpSpPr/>
        <p:nvPr/>
      </p:nvGrpSpPr>
      <p:grpSpPr>
        <a:xfrm>
          <a:off x="0" y="0"/>
          <a:ext cx="0" cy="0"/>
          <a:chOff x="0" y="0"/>
          <a:chExt cx="0" cy="0"/>
        </a:xfrm>
      </p:grpSpPr>
      <p:sp>
        <p:nvSpPr>
          <p:cNvPr id="657" name="Google Shape;657;p10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s-ES"/>
              <a:t>Organización requerida (Schlemenson)</a:t>
            </a:r>
            <a:endParaRPr/>
          </a:p>
        </p:txBody>
      </p:sp>
      <p:sp>
        <p:nvSpPr>
          <p:cNvPr id="658" name="Google Shape;658;p106"/>
          <p:cNvSpPr txBox="1"/>
          <p:nvPr>
            <p:ph idx="1" type="body"/>
          </p:nvPr>
        </p:nvSpPr>
        <p:spPr>
          <a:xfrm>
            <a:off x="467544" y="1385392"/>
            <a:ext cx="8229600" cy="5472608"/>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es-ES"/>
              <a:t>La organización requerida es la que refuerza los aspectos positivos, saludables, éticos de la personalidad normal. Es aquella que permite articular el principio del placer o el deseo con el principio de realidad.</a:t>
            </a:r>
            <a:br>
              <a:rPr lang="es-ES"/>
            </a:br>
            <a:br>
              <a:rPr lang="es-ES"/>
            </a:br>
            <a:r>
              <a:rPr lang="es-ES"/>
              <a:t>Las características psicológicas que constituyen la personalidad normal ofrecen un modelo de conducta a partir del cual debe conformarse una organización. Estos atributos de personalidad configuran valores psicológicos que tienen su contraparte en la estructura y diseño de las instituciones sociales.</a:t>
            </a:r>
            <a:br>
              <a:rPr lang="es-ES"/>
            </a:br>
            <a:br>
              <a:rPr lang="es-ES"/>
            </a:br>
            <a:r>
              <a:rPr lang="es-ES"/>
              <a:t>Algunas formas organizativas facilitan la emergencia de estos aspectos positivos, saludables de la personalidad en la medida en que permiten que los individuos se relacionen socialmente entre sí y con una amplia red de instituciones sociales.</a:t>
            </a:r>
            <a:br>
              <a:rPr lang="es-ES"/>
            </a:br>
            <a:br>
              <a:rPr lang="es-ES"/>
            </a:br>
            <a:r>
              <a:rPr lang="es-ES"/>
              <a:t>La organización requerida es un conectante social, y abona los sentimientos de recíproca confianza y esperanza.</a:t>
            </a:r>
            <a:endParaRPr/>
          </a:p>
        </p:txBody>
      </p:sp>
    </p:spTree>
  </p:cSld>
  <p:clrMapOvr>
    <a:masterClrMapping/>
  </p:clrMapOvr>
</p:sld>
</file>

<file path=ppt/slides/slide10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2" name="Shape 662"/>
        <p:cNvGrpSpPr/>
        <p:nvPr/>
      </p:nvGrpSpPr>
      <p:grpSpPr>
        <a:xfrm>
          <a:off x="0" y="0"/>
          <a:ext cx="0" cy="0"/>
          <a:chOff x="0" y="0"/>
          <a:chExt cx="0" cy="0"/>
        </a:xfrm>
      </p:grpSpPr>
      <p:sp>
        <p:nvSpPr>
          <p:cNvPr id="663" name="Google Shape;663;p10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lang="es-ES" sz="3200"/>
              <a:t>Organización anti-requerida (Schlemenson)</a:t>
            </a:r>
            <a:endParaRPr sz="3200"/>
          </a:p>
        </p:txBody>
      </p:sp>
      <p:sp>
        <p:nvSpPr>
          <p:cNvPr id="664" name="Google Shape;664;p10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A la idea de organización requerida se opone, según Jaques, la idea de </a:t>
            </a:r>
            <a:r>
              <a:rPr b="1" lang="es-ES"/>
              <a:t>organización anti-requerida</a:t>
            </a:r>
            <a:r>
              <a:rPr lang="es-ES"/>
              <a:t>. </a:t>
            </a:r>
            <a:endParaRPr/>
          </a:p>
          <a:p>
            <a:pPr indent="-342900" lvl="0" marL="342900" rtl="0" algn="l">
              <a:spcBef>
                <a:spcPts val="544"/>
              </a:spcBef>
              <a:spcAft>
                <a:spcPts val="0"/>
              </a:spcAft>
              <a:buClr>
                <a:schemeClr val="dk1"/>
              </a:buClr>
              <a:buSzPct val="100000"/>
              <a:buChar char="•"/>
            </a:pPr>
            <a:r>
              <a:rPr lang="es-ES"/>
              <a:t>Esta lleva obligadamente la interacción social hacia modos de conducta que provocan el surgimiento de la sospecha, la envidia, la hostilidad, la rivalidad y la ansiedad. </a:t>
            </a:r>
            <a:endParaRPr/>
          </a:p>
          <a:p>
            <a:pPr indent="-342900" lvl="0" marL="342900" rtl="0" algn="l">
              <a:spcBef>
                <a:spcPts val="544"/>
              </a:spcBef>
              <a:spcAft>
                <a:spcPts val="0"/>
              </a:spcAft>
              <a:buClr>
                <a:schemeClr val="dk1"/>
              </a:buClr>
              <a:buSzPct val="100000"/>
              <a:buChar char="•"/>
            </a:pPr>
            <a:r>
              <a:rPr lang="es-ES"/>
              <a:t>Favorece la emergencia de grupos antagónicos que ven la supervivencia de los otros como una amenaza. Inclinan la conducta hacia la desconfianza, la paranoia y la ansiedad. Refuerzan la alienación y la inseguridad. Impide arribar a acuerdos constructivos.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1"/>
          <p:cNvSpPr txBox="1"/>
          <p:nvPr>
            <p:ph idx="1" type="body"/>
          </p:nvPr>
        </p:nvSpPr>
        <p:spPr>
          <a:xfrm>
            <a:off x="457200" y="620688"/>
            <a:ext cx="8229600" cy="5505475"/>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Las organizaciones son, para nuestro análisis, </a:t>
            </a:r>
            <a:r>
              <a:rPr b="1" i="1" lang="es-ES"/>
              <a:t>unidades compuestas</a:t>
            </a:r>
            <a:r>
              <a:rPr lang="es-ES"/>
              <a:t>, es decir, aquellas en las que nos interesa distinguir sus partes componentes.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Entre estas partes componentes nos interesan fundamentalmente las interacciones que se establecen entre los sujetos, por lo que la pertinencia de la </a:t>
            </a:r>
            <a:r>
              <a:rPr i="1" lang="es-ES"/>
              <a:t>psicología de las organizaciones</a:t>
            </a:r>
            <a:r>
              <a:rPr lang="es-ES"/>
              <a:t> se estructura sobre esas interacciones y no sobre las propiedades individuales de sus miembros.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Cabe aclarar que ser una unidad simple o compuesta no es una propiedad de la cosa sino de la descripción que de ella se hace.</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2"/>
          <p:cNvSpPr txBox="1"/>
          <p:nvPr>
            <p:ph idx="1" type="body"/>
          </p:nvPr>
        </p:nvSpPr>
        <p:spPr>
          <a:xfrm>
            <a:off x="457200" y="692696"/>
            <a:ext cx="8229600" cy="5433467"/>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Hay que subrayar el carácter de </a:t>
            </a:r>
            <a:r>
              <a:rPr b="1" i="1" lang="es-ES"/>
              <a:t>construcción social</a:t>
            </a:r>
            <a:r>
              <a:rPr lang="es-ES"/>
              <a:t> que presentan las organizaciones.</a:t>
            </a:r>
            <a:endParaRPr/>
          </a:p>
          <a:p>
            <a:pPr indent="-342900" lvl="0" marL="342900" rtl="0" algn="l">
              <a:spcBef>
                <a:spcPts val="544"/>
              </a:spcBef>
              <a:spcAft>
                <a:spcPts val="0"/>
              </a:spcAft>
              <a:buClr>
                <a:schemeClr val="dk1"/>
              </a:buClr>
              <a:buSzPct val="100000"/>
              <a:buChar char="•"/>
            </a:pPr>
            <a:r>
              <a:rPr lang="es-ES"/>
              <a:t>En efecto, las organizaciones, aún en su carácter de establecimiento, son lugares “virtuales” que no existen más allá de la percepción que de ellas tiene un observador.</a:t>
            </a:r>
            <a:endParaRPr/>
          </a:p>
          <a:p>
            <a:pPr indent="-342900" lvl="0" marL="342900" rtl="0" algn="l">
              <a:spcBef>
                <a:spcPts val="544"/>
              </a:spcBef>
              <a:spcAft>
                <a:spcPts val="0"/>
              </a:spcAft>
              <a:buClr>
                <a:schemeClr val="dk1"/>
              </a:buClr>
              <a:buSzPct val="100000"/>
              <a:buChar char="•"/>
            </a:pPr>
            <a:r>
              <a:rPr lang="es-ES"/>
              <a:t>La imposibilidad de la aprehensión directa de </a:t>
            </a:r>
            <a:r>
              <a:rPr i="1" lang="es-ES"/>
              <a:t>todo</a:t>
            </a:r>
            <a:r>
              <a:rPr lang="es-ES"/>
              <a:t> lo que sucede y de la presencia de </a:t>
            </a:r>
            <a:r>
              <a:rPr i="1" lang="es-ES"/>
              <a:t>todos</a:t>
            </a:r>
            <a:r>
              <a:rPr lang="es-ES"/>
              <a:t> los otros, implica supremacía de categorías perceptuales y su necesidad de procesos de comunicación.</a:t>
            </a:r>
            <a:endParaRPr/>
          </a:p>
          <a:p>
            <a:pPr indent="-342900" lvl="0" marL="342900" rtl="0" algn="l">
              <a:spcBef>
                <a:spcPts val="544"/>
              </a:spcBef>
              <a:spcAft>
                <a:spcPts val="0"/>
              </a:spcAft>
              <a:buClr>
                <a:schemeClr val="dk1"/>
              </a:buClr>
              <a:buSzPct val="100000"/>
              <a:buChar char="•"/>
            </a:pPr>
            <a:r>
              <a:rPr lang="es-ES"/>
              <a:t>Estas categorías establecen la vigencia de valores que se utilizarán para construir la realidad, y de un orden de primacía entre ellos. </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3"/>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Estos valores corresponden a la categoría de “</a:t>
            </a:r>
            <a:r>
              <a:rPr i="1" lang="es-ES"/>
              <a:t>perceptos”</a:t>
            </a:r>
            <a:r>
              <a:rPr lang="es-ES"/>
              <a:t>, que son códigos de reconocimiento, categorías perceptuales significativas que recubren un campo y garantizan el orden del mundo.</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Estamos frente a un concepto cultural, convencional, existente a través de la construcción que de él se hace y que, como toda descripción, existe en el lenguaje.</a:t>
            </a:r>
            <a:endParaRPr/>
          </a:p>
          <a:p>
            <a:pPr indent="-170180" lvl="0" marL="342900" rtl="0" algn="l">
              <a:spcBef>
                <a:spcPts val="544"/>
              </a:spcBef>
              <a:spcAft>
                <a:spcPts val="0"/>
              </a:spcAft>
              <a:buClr>
                <a:schemeClr val="dk1"/>
              </a:buClr>
              <a:buSzPct val="100000"/>
              <a:buNone/>
            </a:pPr>
            <a:r>
              <a:t/>
            </a:r>
            <a:endParaRPr/>
          </a:p>
          <a:p>
            <a:pPr indent="0" lvl="0" marL="0" rtl="0" algn="ctr">
              <a:spcBef>
                <a:spcPts val="544"/>
              </a:spcBef>
              <a:spcAft>
                <a:spcPts val="0"/>
              </a:spcAft>
              <a:buClr>
                <a:schemeClr val="dk1"/>
              </a:buClr>
              <a:buSzPct val="100000"/>
              <a:buNone/>
            </a:pPr>
            <a:r>
              <a:rPr b="1" i="1" lang="es-ES"/>
              <a:t>Una organización es un conjunto ordenado y estructurado de perceptos, una imagen perceptiva</a:t>
            </a:r>
            <a:r>
              <a:rPr lang="es-ES"/>
              <a:t>.</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4"/>
          <p:cNvSpPr txBox="1"/>
          <p:nvPr>
            <p:ph idx="1" type="body"/>
          </p:nvPr>
        </p:nvSpPr>
        <p:spPr>
          <a:xfrm>
            <a:off x="467544" y="235377"/>
            <a:ext cx="8229600" cy="662262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Como construcción de la realidad reina en el concepto de organización el orden simbólico. Se impone el orden del signo; y entonces entro en un mundo significante.</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Frente a la construcción de este orden simbólico, lo real aparece como un </a:t>
            </a:r>
            <a:r>
              <a:rPr i="1" lang="es-ES"/>
              <a:t>exceso</a:t>
            </a:r>
            <a:r>
              <a:rPr lang="es-ES"/>
              <a:t>. Es imposible captar </a:t>
            </a:r>
            <a:r>
              <a:rPr i="1" lang="es-ES"/>
              <a:t>todo</a:t>
            </a:r>
            <a:r>
              <a:rPr lang="es-ES"/>
              <a:t> lo que sucede en una organización en </a:t>
            </a:r>
            <a:r>
              <a:rPr i="1" lang="es-ES"/>
              <a:t>todo</a:t>
            </a:r>
            <a:r>
              <a:rPr lang="es-ES"/>
              <a:t> momento. Y todo lo que sucede constituye una pluralidad de significantes pasibles de ser significados desde multiplicidad de perspectivas.</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Lo </a:t>
            </a:r>
            <a:r>
              <a:rPr b="1" lang="es-ES"/>
              <a:t>real</a:t>
            </a:r>
            <a:r>
              <a:rPr lang="es-ES"/>
              <a:t>, por lo tanto, siempre </a:t>
            </a:r>
            <a:r>
              <a:rPr b="1" lang="es-ES"/>
              <a:t>excede a la realidad</a:t>
            </a:r>
            <a:r>
              <a:rPr lang="es-ES"/>
              <a:t>, la amenaza. La posibilidad de comprensión de lo que es una organización y de lo que en ella acontece pasa por la construcción de una realidad que instituye un orden simbólico del cual todos sus miembros participan.</a:t>
            </a:r>
            <a:endParaRPr/>
          </a:p>
          <a:p>
            <a:pPr indent="-185420" lvl="0" marL="342900" rtl="0" algn="l">
              <a:spcBef>
                <a:spcPts val="496"/>
              </a:spcBef>
              <a:spcAft>
                <a:spcPts val="0"/>
              </a:spcAft>
              <a:buClr>
                <a:schemeClr val="dk1"/>
              </a:buClr>
              <a:buSzPct val="100000"/>
              <a:buNone/>
            </a:pPr>
            <a:r>
              <a:t/>
            </a:r>
            <a:endParaRPr/>
          </a:p>
          <a:p>
            <a:pPr indent="0" lvl="0" marL="0" rtl="0" algn="ctr">
              <a:spcBef>
                <a:spcPts val="496"/>
              </a:spcBef>
              <a:spcAft>
                <a:spcPts val="0"/>
              </a:spcAft>
              <a:buClr>
                <a:schemeClr val="dk1"/>
              </a:buClr>
              <a:buSzPct val="100000"/>
              <a:buNone/>
            </a:pPr>
            <a:r>
              <a:rPr b="1" lang="es-ES"/>
              <a:t>“La organización es  entonces la puesta en escena </a:t>
            </a:r>
            <a:endParaRPr b="1"/>
          </a:p>
          <a:p>
            <a:pPr indent="0" lvl="0" marL="0" rtl="0" algn="ctr">
              <a:spcBef>
                <a:spcPts val="496"/>
              </a:spcBef>
              <a:spcAft>
                <a:spcPts val="0"/>
              </a:spcAft>
              <a:buClr>
                <a:schemeClr val="dk1"/>
              </a:buClr>
              <a:buSzPct val="100000"/>
              <a:buNone/>
            </a:pPr>
            <a:r>
              <a:rPr b="1" lang="es-ES"/>
              <a:t>de un orden simbólico”.</a:t>
            </a:r>
            <a:endParaRPr b="1"/>
          </a:p>
          <a:p>
            <a:pPr indent="-185420" lvl="0" marL="342900" rtl="0" algn="l">
              <a:spcBef>
                <a:spcPts val="496"/>
              </a:spcBef>
              <a:spcAft>
                <a:spcPts val="0"/>
              </a:spcAft>
              <a:buClr>
                <a:schemeClr val="dk1"/>
              </a:buClr>
              <a:buSzPct val="100000"/>
              <a:buNone/>
            </a:pPr>
            <a:r>
              <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5"/>
          <p:cNvSpPr txBox="1"/>
          <p:nvPr>
            <p:ph idx="1" type="body"/>
          </p:nvPr>
        </p:nvSpPr>
        <p:spPr>
          <a:xfrm>
            <a:off x="467544" y="692696"/>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700"/>
              <a:buChar char="•"/>
            </a:pPr>
            <a:r>
              <a:rPr lang="es-ES" sz="2700"/>
              <a:t>La interacción de los sujetos dentro de ella resulta el modo en que éstos asignan significados a lo que allí acontece.</a:t>
            </a:r>
            <a:endParaRPr/>
          </a:p>
          <a:p>
            <a:pPr indent="0" lvl="0" marL="0" rtl="0" algn="l">
              <a:spcBef>
                <a:spcPts val="540"/>
              </a:spcBef>
              <a:spcAft>
                <a:spcPts val="0"/>
              </a:spcAft>
              <a:buClr>
                <a:schemeClr val="dk1"/>
              </a:buClr>
              <a:buSzPts val="2700"/>
              <a:buNone/>
            </a:pPr>
            <a:r>
              <a:t/>
            </a:r>
            <a:endParaRPr sz="2700"/>
          </a:p>
          <a:p>
            <a:pPr indent="-342900" lvl="0" marL="342900" rtl="0" algn="l">
              <a:spcBef>
                <a:spcPts val="540"/>
              </a:spcBef>
              <a:spcAft>
                <a:spcPts val="0"/>
              </a:spcAft>
              <a:buClr>
                <a:schemeClr val="dk1"/>
              </a:buClr>
              <a:buSzPts val="2700"/>
              <a:buChar char="•"/>
            </a:pPr>
            <a:r>
              <a:rPr lang="es-ES" sz="2700"/>
              <a:t>Y estas interpretaciones están regidas por las categorías perceptuales que el orden simbólico instituye.</a:t>
            </a:r>
            <a:endParaRPr/>
          </a:p>
          <a:p>
            <a:pPr indent="-171450" lvl="0" marL="342900" rtl="0" algn="l">
              <a:spcBef>
                <a:spcPts val="540"/>
              </a:spcBef>
              <a:spcAft>
                <a:spcPts val="0"/>
              </a:spcAft>
              <a:buClr>
                <a:schemeClr val="dk1"/>
              </a:buClr>
              <a:buSzPts val="2700"/>
              <a:buNone/>
            </a:pPr>
            <a:r>
              <a:t/>
            </a:r>
            <a:endParaRPr sz="2700"/>
          </a:p>
          <a:p>
            <a:pPr indent="-171450" lvl="0" marL="342900" rtl="0" algn="l">
              <a:spcBef>
                <a:spcPts val="540"/>
              </a:spcBef>
              <a:spcAft>
                <a:spcPts val="0"/>
              </a:spcAft>
              <a:buClr>
                <a:schemeClr val="dk1"/>
              </a:buClr>
              <a:buSzPts val="2700"/>
              <a:buNone/>
            </a:pPr>
            <a:r>
              <a:t/>
            </a:r>
            <a:endParaRPr sz="2700"/>
          </a:p>
          <a:p>
            <a:pPr indent="-171450" lvl="0" marL="342900" rtl="0" algn="l">
              <a:spcBef>
                <a:spcPts val="540"/>
              </a:spcBef>
              <a:spcAft>
                <a:spcPts val="0"/>
              </a:spcAft>
              <a:buClr>
                <a:schemeClr val="dk1"/>
              </a:buClr>
              <a:buSzPts val="2700"/>
              <a:buNone/>
            </a:pPr>
            <a:r>
              <a:t/>
            </a:r>
            <a:endParaRPr sz="2700"/>
          </a:p>
        </p:txBody>
      </p:sp>
      <p:pic>
        <p:nvPicPr>
          <p:cNvPr id="164" name="Google Shape;164;p15"/>
          <p:cNvPicPr preferRelativeResize="0"/>
          <p:nvPr/>
        </p:nvPicPr>
        <p:blipFill rotWithShape="1">
          <a:blip r:embed="rId3">
            <a:alphaModFix/>
          </a:blip>
          <a:srcRect b="0" l="0" r="0" t="0"/>
          <a:stretch/>
        </p:blipFill>
        <p:spPr>
          <a:xfrm>
            <a:off x="1043608" y="4077072"/>
            <a:ext cx="7079290" cy="211378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Relación institución y organización</a:t>
            </a:r>
            <a:endParaRPr/>
          </a:p>
        </p:txBody>
      </p:sp>
      <p:sp>
        <p:nvSpPr>
          <p:cNvPr id="170" name="Google Shape;170;p16"/>
          <p:cNvSpPr txBox="1"/>
          <p:nvPr>
            <p:ph idx="1" type="body"/>
          </p:nvPr>
        </p:nvSpPr>
        <p:spPr>
          <a:xfrm>
            <a:off x="457200" y="1196752"/>
            <a:ext cx="8229600" cy="5544616"/>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No se trata de una relación unidireccional, sino de </a:t>
            </a:r>
            <a:r>
              <a:rPr b="1" lang="es-ES"/>
              <a:t>determinación recíproca</a:t>
            </a:r>
            <a:r>
              <a:rPr lang="es-ES"/>
              <a:t>.</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Las organizaciones, en un tiempo y en un lugar determinado, materializan el orden social que establecen las instituciones.</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Es decir, que </a:t>
            </a:r>
            <a:r>
              <a:rPr i="1" lang="es-ES"/>
              <a:t>las instituciones atraviesan las organizaciones y los grupos</a:t>
            </a:r>
            <a:r>
              <a:rPr lang="es-ES"/>
              <a:t>. Es este atravesamiento institucional el que permite comprender cómo determinados modos de hacer y de pensar se producen y se reproducen en la sociedad.</a:t>
            </a:r>
            <a:endParaRPr/>
          </a:p>
          <a:p>
            <a:pPr indent="-185420" lvl="0" marL="342900" rtl="0" algn="l">
              <a:spcBef>
                <a:spcPts val="496"/>
              </a:spcBef>
              <a:spcAft>
                <a:spcPts val="0"/>
              </a:spcAft>
              <a:buClr>
                <a:schemeClr val="dk1"/>
              </a:buClr>
              <a:buSzPct val="100000"/>
              <a:buNone/>
            </a:pPr>
            <a:r>
              <a:t/>
            </a:r>
            <a:endParaRPr/>
          </a:p>
          <a:p>
            <a:pPr indent="0" lvl="0" marL="0" rtl="0" algn="l">
              <a:spcBef>
                <a:spcPts val="496"/>
              </a:spcBef>
              <a:spcAft>
                <a:spcPts val="0"/>
              </a:spcAft>
              <a:buClr>
                <a:schemeClr val="dk1"/>
              </a:buClr>
              <a:buSzPct val="100000"/>
              <a:buNone/>
            </a:pPr>
            <a:r>
              <a:rPr lang="es-ES"/>
              <a:t>Ej. Las prácticas de socialización de un niño, desarrolladas principalmente en la familia y en la escuela, constituyen un verdadero aprestamiento para el desempeño de los roles sociales que como adulto le tocará cumplir.</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Ejemplo de socialización</a:t>
            </a:r>
            <a:endParaRPr/>
          </a:p>
        </p:txBody>
      </p:sp>
      <p:sp>
        <p:nvSpPr>
          <p:cNvPr id="176" name="Google Shape;176;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Las prácticas de socialización de un niño, desarrolladas principalmente en la familia y en la escuela, constituyen un verdadero aprestamiento para el desempeño de los roles sociales que como adulto le tocará cumplir.</a:t>
            </a:r>
            <a:endParaRPr/>
          </a:p>
          <a:p>
            <a:pPr indent="-342900" lvl="0" marL="342900" rtl="0" algn="l">
              <a:spcBef>
                <a:spcPts val="496"/>
              </a:spcBef>
              <a:spcAft>
                <a:spcPts val="0"/>
              </a:spcAft>
              <a:buClr>
                <a:schemeClr val="dk1"/>
              </a:buClr>
              <a:buSzPct val="100000"/>
              <a:buChar char="•"/>
            </a:pPr>
            <a:r>
              <a:rPr lang="es-ES"/>
              <a:t>Allí adquirirá la representación de los conceptos de autoridad y de propiedad, aprenderá que hay una división entre placer y trabajo, y progresivamente excluirá el juego de sus obligaciones.</a:t>
            </a:r>
            <a:endParaRPr/>
          </a:p>
          <a:p>
            <a:pPr indent="-342900" lvl="0" marL="342900" rtl="0" algn="l">
              <a:spcBef>
                <a:spcPts val="496"/>
              </a:spcBef>
              <a:spcAft>
                <a:spcPts val="0"/>
              </a:spcAft>
              <a:buClr>
                <a:schemeClr val="dk1"/>
              </a:buClr>
              <a:buSzPct val="100000"/>
              <a:buChar char="•"/>
            </a:pPr>
            <a:r>
              <a:rPr lang="es-ES"/>
              <a:t>El individuo adquiere de este modo una verdadera competencia de miembro social, de la que hemos enfatizado aquí los aspectos instituidos en sus primeras experiencias de socialización, que tienden a constituirlo como sujeto producido.</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8"/>
          <p:cNvSpPr txBox="1"/>
          <p:nvPr>
            <p:ph idx="1" type="body"/>
          </p:nvPr>
        </p:nvSpPr>
        <p:spPr>
          <a:xfrm>
            <a:off x="457200" y="692696"/>
            <a:ext cx="8229600" cy="6165304"/>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La noción de atravesamiento implica la inexistencia de barreras entre instituciones y organizaciones. </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Esta </a:t>
            </a:r>
            <a:r>
              <a:rPr lang="es-ES" u="sng"/>
              <a:t>dimensión vertical </a:t>
            </a:r>
            <a:r>
              <a:rPr lang="es-ES"/>
              <a:t>impone límites y condiciona la capacidad de la organización de darse sus propias normas, o sea, relativiza su autonomía.</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Desde ya que la dimensión vertical de estos atravesamientos también tiene sus límites. De otro modo no se comprendería la actividad instituyente que presentan ciertas organizaciones para el cambio de lo instituido socialmente.</a:t>
            </a:r>
            <a:endParaRPr/>
          </a:p>
          <a:p>
            <a:pPr indent="-185420" lvl="0" marL="342900" rtl="0" algn="l">
              <a:spcBef>
                <a:spcPts val="496"/>
              </a:spcBef>
              <a:spcAft>
                <a:spcPts val="0"/>
              </a:spcAft>
              <a:buClr>
                <a:schemeClr val="dk1"/>
              </a:buClr>
              <a:buSzPct val="100000"/>
              <a:buNone/>
            </a:pPr>
            <a:r>
              <a:t/>
            </a:r>
            <a:endParaRPr/>
          </a:p>
          <a:p>
            <a:pPr indent="0" lvl="0" marL="0" rtl="0" algn="ctr">
              <a:spcBef>
                <a:spcPts val="496"/>
              </a:spcBef>
              <a:spcAft>
                <a:spcPts val="0"/>
              </a:spcAft>
              <a:buClr>
                <a:schemeClr val="dk1"/>
              </a:buClr>
              <a:buSzPct val="100000"/>
              <a:buNone/>
            </a:pPr>
            <a:r>
              <a:rPr b="1" lang="es-ES"/>
              <a:t>En mayor o menor grado, habrá un entrecruzamiento entre estas </a:t>
            </a:r>
            <a:r>
              <a:rPr b="1" i="1" lang="es-ES"/>
              <a:t>referencias institucionales verticales</a:t>
            </a:r>
            <a:r>
              <a:rPr b="1" lang="es-ES"/>
              <a:t> y las singularidades o </a:t>
            </a:r>
            <a:r>
              <a:rPr b="1" i="1" lang="es-ES"/>
              <a:t>valores propios horizontales de la organización.</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9"/>
          <p:cNvSpPr txBox="1"/>
          <p:nvPr>
            <p:ph idx="1" type="body"/>
          </p:nvPr>
        </p:nvSpPr>
        <p:spPr>
          <a:xfrm>
            <a:off x="457200" y="836712"/>
            <a:ext cx="8229600" cy="5289451"/>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De este modo, se puede comprender cómo ciertas entidades, al construir una identidad singular que las diferencia (identidad- construcción) se constituyen en verdaderas </a:t>
            </a:r>
            <a:r>
              <a:rPr b="1" lang="es-ES"/>
              <a:t>organizaciones- sujeto</a:t>
            </a:r>
            <a:r>
              <a:rPr lang="es-ES"/>
              <a:t>, por oposición al concepto de </a:t>
            </a:r>
            <a:r>
              <a:rPr b="1" lang="es-ES"/>
              <a:t>organización- objeto</a:t>
            </a:r>
            <a:r>
              <a:rPr lang="es-ES"/>
              <a:t> que caracteriza a aquellas cuyo orden está determinado externamente por los atravesamientos institucionales.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Se ha de tener cuidado con tomar a las organizaciones- sujeto como instituyentes; porque dentro de esta categoría también se encuentran aquellas que se caracterizan por exacerbar la defensa de los valores instituidos.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91" name="Google Shape;91;p2"/>
          <p:cNvSpPr txBox="1"/>
          <p:nvPr>
            <p:ph idx="1" type="body"/>
          </p:nvPr>
        </p:nvSpPr>
        <p:spPr>
          <a:xfrm>
            <a:off x="2771800" y="1628800"/>
            <a:ext cx="5915000" cy="4497363"/>
          </a:xfrm>
          <a:prstGeom prst="rect">
            <a:avLst/>
          </a:prstGeom>
          <a:noFill/>
          <a:ln>
            <a:noFill/>
          </a:ln>
        </p:spPr>
        <p:txBody>
          <a:bodyPr anchorCtr="0" anchor="t" bIns="45700" lIns="91425" spcFirstLastPara="1" rIns="91425" wrap="square" tIns="45700">
            <a:normAutofit fontScale="55000" lnSpcReduction="20000"/>
          </a:bodyPr>
          <a:lstStyle/>
          <a:p>
            <a:pPr indent="-342900" lvl="0" marL="342900" rtl="0" algn="l">
              <a:spcBef>
                <a:spcPts val="0"/>
              </a:spcBef>
              <a:spcAft>
                <a:spcPts val="0"/>
              </a:spcAft>
              <a:buClr>
                <a:srgbClr val="0C0C0C"/>
              </a:buClr>
              <a:buSzPct val="100000"/>
              <a:buChar char="•"/>
            </a:pPr>
            <a:r>
              <a:rPr b="1" lang="es-ES">
                <a:solidFill>
                  <a:srgbClr val="0C0C0C"/>
                </a:solidFill>
              </a:rPr>
              <a:t>Leonardo Schvarstein, es ingeniero industrial y psicólogo social. Consultor internacional en organización, ha desarrollado su práctica profesional en América Latina y en los Estados Unidos, trabajando en compañías privadas, organismos públicos y organizaciones no gubernamentales. </a:t>
            </a:r>
            <a:endParaRPr b="1">
              <a:solidFill>
                <a:srgbClr val="0C0C0C"/>
              </a:solidFill>
            </a:endParaRPr>
          </a:p>
          <a:p>
            <a:pPr indent="-342900" lvl="0" marL="342900" rtl="0" algn="l">
              <a:spcBef>
                <a:spcPts val="352"/>
              </a:spcBef>
              <a:spcAft>
                <a:spcPts val="0"/>
              </a:spcAft>
              <a:buClr>
                <a:srgbClr val="0C0C0C"/>
              </a:buClr>
              <a:buSzPct val="100000"/>
              <a:buChar char="•"/>
            </a:pPr>
            <a:r>
              <a:rPr b="1" lang="es-ES">
                <a:solidFill>
                  <a:srgbClr val="0C0C0C"/>
                </a:solidFill>
              </a:rPr>
              <a:t>Como docente, es profesor de Análisis Organizacional y de Gestión del Cambio en diversas carreras de postgrado, y enseña Dirección General y Organización en la Facultad de Ciencias Económicas de la Universidad de Buenos Aires. </a:t>
            </a:r>
            <a:endParaRPr b="1">
              <a:solidFill>
                <a:srgbClr val="0C0C0C"/>
              </a:solidFill>
            </a:endParaRPr>
          </a:p>
          <a:p>
            <a:pPr indent="-342900" lvl="0" marL="342900" rtl="0" algn="l">
              <a:spcBef>
                <a:spcPts val="352"/>
              </a:spcBef>
              <a:spcAft>
                <a:spcPts val="0"/>
              </a:spcAft>
              <a:buClr>
                <a:srgbClr val="0C0C0C"/>
              </a:buClr>
              <a:buSzPct val="100000"/>
              <a:buChar char="•"/>
            </a:pPr>
            <a:r>
              <a:rPr b="1" lang="es-ES">
                <a:solidFill>
                  <a:srgbClr val="0C0C0C"/>
                </a:solidFill>
              </a:rPr>
              <a:t>Dirigió el Seminario de Psicología Social de las Organizaciones, basado en un enfoque sistémico de las organizaciones y en los desarrollos del Dr. E. Pichon-Riviére. Es autor de Identidad de las organizaciones (junto con Jorge Etkin) y de Diseño de organizaciones, ambos del fondo editorial de Paidos.</a:t>
            </a:r>
            <a:endParaRPr/>
          </a:p>
        </p:txBody>
      </p:sp>
      <p:pic>
        <p:nvPicPr>
          <p:cNvPr id="92" name="Google Shape;92;p2"/>
          <p:cNvPicPr preferRelativeResize="0"/>
          <p:nvPr/>
        </p:nvPicPr>
        <p:blipFill rotWithShape="1">
          <a:blip r:embed="rId3">
            <a:alphaModFix/>
          </a:blip>
          <a:srcRect b="0" l="0" r="0" t="0"/>
          <a:stretch/>
        </p:blipFill>
        <p:spPr>
          <a:xfrm>
            <a:off x="467544" y="2395998"/>
            <a:ext cx="2521760" cy="240115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0"/>
          <p:cNvSpPr txBox="1"/>
          <p:nvPr>
            <p:ph idx="1" type="body"/>
          </p:nvPr>
        </p:nvSpPr>
        <p:spPr>
          <a:xfrm>
            <a:off x="457200" y="836712"/>
            <a:ext cx="8229600" cy="5289451"/>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es-ES" sz="2800"/>
              <a:t>Se llama </a:t>
            </a:r>
            <a:r>
              <a:rPr b="1" i="1" lang="es-ES" sz="2800"/>
              <a:t>transversalidad</a:t>
            </a:r>
            <a:r>
              <a:rPr lang="es-ES" sz="2800"/>
              <a:t> a la existencia de este orden horizontal en las organizaciones, posibilitado por la existencia de las propias coherencias internas.</a:t>
            </a:r>
            <a:endParaRPr/>
          </a:p>
          <a:p>
            <a:pPr indent="0" lvl="0" marL="0" rtl="0" algn="l">
              <a:spcBef>
                <a:spcPts val="560"/>
              </a:spcBef>
              <a:spcAft>
                <a:spcPts val="0"/>
              </a:spcAft>
              <a:buClr>
                <a:schemeClr val="dk1"/>
              </a:buClr>
              <a:buSzPts val="2800"/>
              <a:buNone/>
            </a:pPr>
            <a:r>
              <a:t/>
            </a:r>
            <a:endParaRPr sz="2800"/>
          </a:p>
          <a:p>
            <a:pPr indent="-342900" lvl="0" marL="342900" rtl="0" algn="l">
              <a:spcBef>
                <a:spcPts val="560"/>
              </a:spcBef>
              <a:spcAft>
                <a:spcPts val="0"/>
              </a:spcAft>
              <a:buClr>
                <a:schemeClr val="dk1"/>
              </a:buClr>
              <a:buSzPts val="2800"/>
              <a:buChar char="•"/>
            </a:pPr>
            <a:r>
              <a:rPr lang="es-ES" sz="2800"/>
              <a:t>Cuanto mayor sea la identidad- construcción, mayor será la significación de esta transversalidad y más fácil nos será reconocer estar frente a una organización- sujeto.</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pic>
        <p:nvPicPr>
          <p:cNvPr id="192" name="Google Shape;192;p20"/>
          <p:cNvPicPr preferRelativeResize="0"/>
          <p:nvPr/>
        </p:nvPicPr>
        <p:blipFill rotWithShape="1">
          <a:blip r:embed="rId3">
            <a:alphaModFix/>
          </a:blip>
          <a:srcRect b="0" l="0" r="0" t="0"/>
          <a:stretch/>
        </p:blipFill>
        <p:spPr>
          <a:xfrm>
            <a:off x="3707904" y="4437112"/>
            <a:ext cx="4819650" cy="23145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Identidad organizacional</a:t>
            </a:r>
            <a:endParaRPr/>
          </a:p>
        </p:txBody>
      </p:sp>
      <p:sp>
        <p:nvSpPr>
          <p:cNvPr id="198" name="Google Shape;198;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b="1" i="1" lang="es-ES"/>
              <a:t>Identidad</a:t>
            </a:r>
            <a:r>
              <a:rPr lang="es-ES"/>
              <a:t> es aquello que las distingue y que tratan de conservar a lo largo del tiempo.</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De acuerdo con este concepto, las organizaciones se comportan como </a:t>
            </a:r>
            <a:r>
              <a:rPr i="1" lang="es-ES"/>
              <a:t>homeostatos</a:t>
            </a:r>
            <a:r>
              <a:rPr lang="es-ES"/>
              <a:t> que procesan las perturbaciones endógenas o exógenas de modo tal de mantener ciertas características invariantes.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Se cierran sobre sí mismas, generando de continuo acciones que, reiteradas a lo largo del tiempo, preservan su identidad.</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2"/>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Esto se relaciona con el concepto de </a:t>
            </a:r>
            <a:r>
              <a:rPr i="1" lang="es-ES"/>
              <a:t>clausura organizacional</a:t>
            </a:r>
            <a:r>
              <a:rPr lang="es-ES"/>
              <a:t>, es decir, con la conservación de ciertos rasgos que le dan singularidad y continuidad a la organización. </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Todo aquello que si desaparece afecta decisivamente a la organización es constitutivo de su identidad.</a:t>
            </a:r>
            <a:endParaRPr/>
          </a:p>
          <a:p>
            <a:pPr indent="-154940" lvl="0" marL="342900" rtl="0" algn="l">
              <a:spcBef>
                <a:spcPts val="592"/>
              </a:spcBef>
              <a:spcAft>
                <a:spcPts val="0"/>
              </a:spcAft>
              <a:buClr>
                <a:schemeClr val="dk1"/>
              </a:buClr>
              <a:buSzPct val="100000"/>
              <a:buNone/>
            </a:pPr>
            <a:r>
              <a:t/>
            </a:r>
            <a:endParaRPr/>
          </a:p>
          <a:p>
            <a:pPr indent="-154940" lvl="0" marL="342900" rtl="0" algn="l">
              <a:spcBef>
                <a:spcPts val="592"/>
              </a:spcBef>
              <a:spcAft>
                <a:spcPts val="0"/>
              </a:spcAft>
              <a:buClr>
                <a:schemeClr val="dk1"/>
              </a:buClr>
              <a:buSzPct val="100000"/>
              <a:buNone/>
            </a:pPr>
            <a:r>
              <a:t/>
            </a:r>
            <a:endParaRPr/>
          </a:p>
          <a:p>
            <a:pPr indent="0" lvl="0" marL="0" rtl="0" algn="ctr">
              <a:spcBef>
                <a:spcPts val="592"/>
              </a:spcBef>
              <a:spcAft>
                <a:spcPts val="0"/>
              </a:spcAft>
              <a:buClr>
                <a:schemeClr val="dk1"/>
              </a:buClr>
              <a:buSzPct val="100000"/>
              <a:buNone/>
            </a:pPr>
            <a:r>
              <a:rPr i="1" lang="es-ES"/>
              <a:t>La identidad se materializa a través de una estructura</a:t>
            </a:r>
            <a:r>
              <a:rPr lang="es-ES"/>
              <a:t>, que es la forma que asume una organización en un aquí y ahora concreto.</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Estructura Organizacional</a:t>
            </a:r>
            <a:endParaRPr/>
          </a:p>
        </p:txBody>
      </p:sp>
      <p:sp>
        <p:nvSpPr>
          <p:cNvPr id="209" name="Google Shape;209;p23"/>
          <p:cNvSpPr txBox="1"/>
          <p:nvPr>
            <p:ph idx="1" type="body"/>
          </p:nvPr>
        </p:nvSpPr>
        <p:spPr>
          <a:xfrm>
            <a:off x="457200" y="1600200"/>
            <a:ext cx="8229600" cy="4853136"/>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La </a:t>
            </a:r>
            <a:r>
              <a:rPr b="1" i="1" lang="es-ES"/>
              <a:t>estructura </a:t>
            </a:r>
            <a:r>
              <a:rPr lang="es-ES"/>
              <a:t>se define “</a:t>
            </a:r>
            <a:r>
              <a:rPr i="1" lang="es-ES"/>
              <a:t>por los recursos de que dispone y el uso que de ellos se hace, por las relaciones entre sus integrantes y con el entorno, por los modos que dichas relaciones adoptan, por los propósitos que orientan las acciones y los programas existentes para su implementación y control</a:t>
            </a:r>
            <a:r>
              <a:rPr lang="es-ES"/>
              <a:t>”.</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El concepto de estructura, complementario con el de identidad, recoge la noción de sistema abierto para la organización. </a:t>
            </a:r>
            <a:endParaRPr/>
          </a:p>
          <a:p>
            <a:pPr indent="-342900" lvl="0" marL="342900" rtl="0" algn="l">
              <a:spcBef>
                <a:spcPts val="544"/>
              </a:spcBef>
              <a:spcAft>
                <a:spcPts val="0"/>
              </a:spcAft>
              <a:buClr>
                <a:schemeClr val="dk1"/>
              </a:buClr>
              <a:buSzPct val="100000"/>
              <a:buChar char="•"/>
            </a:pPr>
            <a:r>
              <a:rPr lang="es-ES"/>
              <a:t>Así se puede comprender cómo, frente a las perturbaciones del contexto, la estructura se modifica pero la identidad permanece.</a:t>
            </a:r>
            <a:endParaRPr/>
          </a:p>
          <a:p>
            <a:pPr indent="-170180" lvl="0" marL="342900" rtl="0" algn="l">
              <a:spcBef>
                <a:spcPts val="544"/>
              </a:spcBef>
              <a:spcAft>
                <a:spcPts val="0"/>
              </a:spcAft>
              <a:buClr>
                <a:schemeClr val="dk1"/>
              </a:buClr>
              <a:buSzPct val="100000"/>
              <a:buNone/>
            </a:pPr>
            <a:r>
              <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4"/>
          <p:cNvSpPr txBox="1"/>
          <p:nvPr>
            <p:ph idx="1" type="body"/>
          </p:nvPr>
        </p:nvSpPr>
        <p:spPr>
          <a:xfrm>
            <a:off x="457200" y="1052736"/>
            <a:ext cx="8229600" cy="5073427"/>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es-ES"/>
              <a:t>Los elementos de la estructura pueden ser agrupados en tres </a:t>
            </a:r>
            <a:r>
              <a:rPr b="1" lang="es-ES"/>
              <a:t>dominios</a:t>
            </a:r>
            <a:r>
              <a:rPr lang="es-ES"/>
              <a:t>:</a:t>
            </a:r>
            <a:endParaRPr/>
          </a:p>
          <a:p>
            <a:pPr indent="0" lvl="0" marL="0" rtl="0" algn="l">
              <a:spcBef>
                <a:spcPts val="592"/>
              </a:spcBef>
              <a:spcAft>
                <a:spcPts val="0"/>
              </a:spcAft>
              <a:buClr>
                <a:schemeClr val="dk1"/>
              </a:buClr>
              <a:buSzPct val="100000"/>
              <a:buNone/>
            </a:pPr>
            <a:r>
              <a:t/>
            </a:r>
            <a:endParaRPr/>
          </a:p>
          <a:p>
            <a:pPr indent="-285750" lvl="1" marL="742950" rtl="0" algn="l">
              <a:spcBef>
                <a:spcPts val="518"/>
              </a:spcBef>
              <a:spcAft>
                <a:spcPts val="0"/>
              </a:spcAft>
              <a:buClr>
                <a:schemeClr val="dk1"/>
              </a:buClr>
              <a:buSzPct val="100000"/>
              <a:buChar char="–"/>
            </a:pPr>
            <a:r>
              <a:rPr b="1" i="1" lang="es-ES"/>
              <a:t>de las relaciones</a:t>
            </a:r>
            <a:r>
              <a:rPr lang="es-ES"/>
              <a:t>: alude a las relaciones entre las personas</a:t>
            </a:r>
            <a:endParaRPr/>
          </a:p>
          <a:p>
            <a:pPr indent="-285750" lvl="1" marL="742950" rtl="0" algn="l">
              <a:spcBef>
                <a:spcPts val="518"/>
              </a:spcBef>
              <a:spcAft>
                <a:spcPts val="0"/>
              </a:spcAft>
              <a:buClr>
                <a:schemeClr val="dk1"/>
              </a:buClr>
              <a:buSzPct val="100000"/>
              <a:buChar char="–"/>
            </a:pPr>
            <a:r>
              <a:rPr b="1" i="1" lang="es-ES"/>
              <a:t>de los propósitos</a:t>
            </a:r>
            <a:r>
              <a:rPr lang="es-ES"/>
              <a:t>: los propósitos de todo orden que orientan las acciones de estas personas, ya sea individual o conjuntamente</a:t>
            </a:r>
            <a:endParaRPr/>
          </a:p>
          <a:p>
            <a:pPr indent="-285750" lvl="1" marL="742950" rtl="0" algn="l">
              <a:spcBef>
                <a:spcPts val="518"/>
              </a:spcBef>
              <a:spcAft>
                <a:spcPts val="0"/>
              </a:spcAft>
              <a:buClr>
                <a:schemeClr val="dk1"/>
              </a:buClr>
              <a:buSzPct val="100000"/>
              <a:buChar char="–"/>
            </a:pPr>
            <a:r>
              <a:rPr b="1" i="1" lang="es-ES"/>
              <a:t>de las capacidades existentes</a:t>
            </a:r>
            <a:r>
              <a:rPr lang="es-ES"/>
              <a:t>: se refiere a los recursos de todo tipo que se desarrollan y emplean para el logro de los propósitos y la legitimación de las relaciones.</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5"/>
          <p:cNvSpPr txBox="1"/>
          <p:nvPr>
            <p:ph idx="1" type="body"/>
          </p:nvPr>
        </p:nvSpPr>
        <p:spPr>
          <a:xfrm>
            <a:off x="457200" y="908720"/>
            <a:ext cx="8229600" cy="5217443"/>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spcBef>
                <a:spcPts val="0"/>
              </a:spcBef>
              <a:spcAft>
                <a:spcPts val="0"/>
              </a:spcAft>
              <a:buClr>
                <a:schemeClr val="dk1"/>
              </a:buClr>
              <a:buSzPct val="100000"/>
              <a:buNone/>
            </a:pPr>
            <a:r>
              <a:rPr lang="es-ES"/>
              <a:t>Las relaciones entre dominios son de </a:t>
            </a:r>
            <a:r>
              <a:rPr i="1" lang="es-ES"/>
              <a:t>causalidad recíproca</a:t>
            </a:r>
            <a:r>
              <a:rPr lang="es-ES"/>
              <a:t>.</a:t>
            </a:r>
            <a:endParaRPr/>
          </a:p>
          <a:p>
            <a:pPr indent="0" lvl="0" marL="0" rtl="0" algn="l">
              <a:spcBef>
                <a:spcPts val="592"/>
              </a:spcBef>
              <a:spcAft>
                <a:spcPts val="0"/>
              </a:spcAft>
              <a:buClr>
                <a:schemeClr val="dk1"/>
              </a:buClr>
              <a:buSzPct val="100000"/>
              <a:buNone/>
            </a:pPr>
            <a:r>
              <a:rPr lang="es-ES"/>
              <a:t>Las articulaciones entre dominios están regidas por </a:t>
            </a:r>
            <a:r>
              <a:rPr b="1" lang="es-ES"/>
              <a:t>procesos</a:t>
            </a:r>
            <a:r>
              <a:rPr lang="es-ES"/>
              <a:t>, que son:</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b="1" i="1" lang="es-ES"/>
              <a:t>Adjudicación y asunción de roles</a:t>
            </a:r>
            <a:r>
              <a:rPr lang="es-ES"/>
              <a:t>: entre el dominio de las Relaciones y el de los Propósitos.</a:t>
            </a:r>
            <a:endParaRPr/>
          </a:p>
          <a:p>
            <a:pPr indent="-342900" lvl="0" marL="342900" rtl="0" algn="l">
              <a:spcBef>
                <a:spcPts val="592"/>
              </a:spcBef>
              <a:spcAft>
                <a:spcPts val="0"/>
              </a:spcAft>
              <a:buClr>
                <a:schemeClr val="dk1"/>
              </a:buClr>
              <a:buSzPct val="100000"/>
              <a:buChar char="•"/>
            </a:pPr>
            <a:r>
              <a:rPr b="1" i="1" lang="es-ES"/>
              <a:t>Capacitación</a:t>
            </a:r>
            <a:r>
              <a:rPr lang="es-ES"/>
              <a:t>: entre el dominio de las Relaciones y el de las Capacidades Existentes.</a:t>
            </a:r>
            <a:endParaRPr/>
          </a:p>
          <a:p>
            <a:pPr indent="-342900" lvl="0" marL="342900" rtl="0" algn="l">
              <a:spcBef>
                <a:spcPts val="592"/>
              </a:spcBef>
              <a:spcAft>
                <a:spcPts val="0"/>
              </a:spcAft>
              <a:buClr>
                <a:schemeClr val="dk1"/>
              </a:buClr>
              <a:buSzPct val="100000"/>
              <a:buChar char="•"/>
            </a:pPr>
            <a:r>
              <a:rPr b="1" i="1" lang="es-ES"/>
              <a:t>Productividad</a:t>
            </a:r>
            <a:r>
              <a:rPr lang="es-ES"/>
              <a:t>: una mejor relación entre insumos y productos, entre el dominio de los Propósitos y el de las Capacidades Existentes.</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El rol (entre lo subjetivo y lo social)</a:t>
            </a:r>
            <a:endParaRPr/>
          </a:p>
        </p:txBody>
      </p:sp>
      <p:sp>
        <p:nvSpPr>
          <p:cNvPr id="225" name="Google Shape;225;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s-ES"/>
              <a:t>El articulador entre las relaciones y propósitos es el concepto de </a:t>
            </a:r>
            <a:r>
              <a:rPr b="1" lang="es-ES"/>
              <a:t>rol</a:t>
            </a:r>
            <a:r>
              <a:rPr lang="es-ES"/>
              <a:t>, porque la función de rol implica objetivos, mientras que su status alude a las relaciones con otros roles. </a:t>
            </a:r>
            <a:endParaRPr/>
          </a:p>
          <a:p>
            <a:pPr indent="-342900" lvl="0" marL="342900" rtl="0" algn="l">
              <a:spcBef>
                <a:spcPts val="640"/>
              </a:spcBef>
              <a:spcAft>
                <a:spcPts val="0"/>
              </a:spcAft>
              <a:buClr>
                <a:schemeClr val="dk1"/>
              </a:buClr>
              <a:buSzPts val="3200"/>
              <a:buChar char="•"/>
            </a:pPr>
            <a:r>
              <a:rPr lang="es-ES"/>
              <a:t>El concepto de rol permite dar cuenta de un proceso de búsqueda de congruencia entre relaciones y propósitos.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7"/>
          <p:cNvSpPr txBox="1"/>
          <p:nvPr>
            <p:ph idx="1" type="body"/>
          </p:nvPr>
        </p:nvSpPr>
        <p:spPr>
          <a:xfrm>
            <a:off x="457200" y="620688"/>
            <a:ext cx="8229600" cy="5505475"/>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Las organizaciones, para poder lograr sus propósitos a través de una acción coordinada, deben necesariamente reducir la variedad de conductas posibles de sus integrantes.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El sujeto no puede elegir libremente lo que hará, sino que tiene que ajustarse a lo prescripto por el rol que se le asigna, así como abstenerse de realizar aquello que la organización prohíbe, o no prescribe.</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Los modos en que una organización adjudica roles son diferentes de los que se presentan en la espontaneidad de la dinámica de un grupo. Aquí, la adjudicación es prescriptiva, y está conducida por el poder instituido y reforzada por sistemas de recompensas y sanciones.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es-ES"/>
              <a:t>Las relaciones de poder son constitutivas de la estructura social de la organización y tienen efectos sobre la constitución  del mundo interno del sujeto.</a:t>
            </a:r>
            <a:endParaRPr/>
          </a:p>
          <a:p>
            <a:pPr indent="-342900" lvl="0" marL="342900" rtl="0" algn="l">
              <a:spcBef>
                <a:spcPts val="592"/>
              </a:spcBef>
              <a:spcAft>
                <a:spcPts val="0"/>
              </a:spcAft>
              <a:buClr>
                <a:schemeClr val="dk1"/>
              </a:buClr>
              <a:buSzPct val="100000"/>
              <a:buChar char="•"/>
            </a:pPr>
            <a:r>
              <a:rPr lang="es-ES"/>
              <a:t>Se trata de un vínculo, una estructura interaccional compleja que se articula en el mundo interno de los sujetos, condicionando los modos en que asume sus roles.</a:t>
            </a:r>
            <a:endParaRPr/>
          </a:p>
          <a:p>
            <a:pPr indent="-342900" lvl="0" marL="342900" rtl="0" algn="l">
              <a:spcBef>
                <a:spcPts val="592"/>
              </a:spcBef>
              <a:spcAft>
                <a:spcPts val="0"/>
              </a:spcAft>
              <a:buClr>
                <a:schemeClr val="dk1"/>
              </a:buClr>
              <a:buSzPct val="100000"/>
              <a:buChar char="•"/>
            </a:pPr>
            <a:r>
              <a:rPr lang="es-ES"/>
              <a:t>Como todo vínculo, presenta direccionalidad, se orienta a la satisfacción de necesidades.</a:t>
            </a:r>
            <a:endParaRPr/>
          </a:p>
          <a:p>
            <a:pPr indent="-154940" lvl="0" marL="342900" rtl="0" algn="l">
              <a:spcBef>
                <a:spcPts val="592"/>
              </a:spcBef>
              <a:spcAft>
                <a:spcPts val="0"/>
              </a:spcAft>
              <a:buClr>
                <a:schemeClr val="dk1"/>
              </a:buClr>
              <a:buSzPct val="100000"/>
              <a:buNone/>
            </a:pPr>
            <a:r>
              <a:t/>
            </a:r>
            <a:endParaRPr/>
          </a:p>
        </p:txBody>
      </p:sp>
      <p:sp>
        <p:nvSpPr>
          <p:cNvPr id="236" name="Google Shape;236;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s-ES"/>
              <a:t>Poder como proceso organizacional</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Dialéctica Hegeliana</a:t>
            </a:r>
            <a:endParaRPr/>
          </a:p>
        </p:txBody>
      </p:sp>
      <p:sp>
        <p:nvSpPr>
          <p:cNvPr id="242" name="Google Shape;242;p29"/>
          <p:cNvSpPr txBox="1"/>
          <p:nvPr>
            <p:ph idx="1" type="body"/>
          </p:nvPr>
        </p:nvSpPr>
        <p:spPr>
          <a:xfrm>
            <a:off x="457200" y="1600200"/>
            <a:ext cx="8229600" cy="5069160"/>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Se reconoce en toda relación de poder en las organizaciones una trama argumental básica y universal. </a:t>
            </a:r>
            <a:endParaRPr/>
          </a:p>
          <a:p>
            <a:pPr indent="-342900" lvl="0" marL="342900" rtl="0" algn="l">
              <a:spcBef>
                <a:spcPts val="544"/>
              </a:spcBef>
              <a:spcAft>
                <a:spcPts val="0"/>
              </a:spcAft>
              <a:buClr>
                <a:schemeClr val="dk1"/>
              </a:buClr>
              <a:buSzPct val="100000"/>
              <a:buChar char="•"/>
            </a:pPr>
            <a:r>
              <a:rPr lang="es-ES"/>
              <a:t>Se trata de la lucha por la satisfacción de la necesidad de reconocimiento, constitutiva de la dialéctica del amo y el esclavo.</a:t>
            </a:r>
            <a:endParaRPr/>
          </a:p>
          <a:p>
            <a:pPr indent="-342900" lvl="0" marL="342900" rtl="0" algn="l">
              <a:spcBef>
                <a:spcPts val="544"/>
              </a:spcBef>
              <a:spcAft>
                <a:spcPts val="0"/>
              </a:spcAft>
              <a:buClr>
                <a:schemeClr val="dk1"/>
              </a:buClr>
              <a:buSzPct val="100000"/>
              <a:buChar char="•"/>
            </a:pPr>
            <a:r>
              <a:rPr lang="es-ES"/>
              <a:t>Es esta lucha la que se encuentra en la base de las relaciones asimétricas, desigualitarias y móviles que se entablan entre los sujetos. </a:t>
            </a:r>
            <a:endParaRPr/>
          </a:p>
          <a:p>
            <a:pPr indent="-342900" lvl="0" marL="342900" rtl="0" algn="l">
              <a:spcBef>
                <a:spcPts val="544"/>
              </a:spcBef>
              <a:spcAft>
                <a:spcPts val="0"/>
              </a:spcAft>
              <a:buClr>
                <a:schemeClr val="dk1"/>
              </a:buClr>
              <a:buSzPct val="100000"/>
              <a:buChar char="•"/>
            </a:pPr>
            <a:r>
              <a:rPr lang="es-ES"/>
              <a:t>Es la victoria o la derrota, muchas veces anticipada, la que se internaliza y tiene efectos causales en nuestra conducta. </a:t>
            </a:r>
            <a:endParaRPr/>
          </a:p>
          <a:p>
            <a:pPr indent="-342900" lvl="0" marL="342900" rtl="0" algn="l">
              <a:spcBef>
                <a:spcPts val="544"/>
              </a:spcBef>
              <a:spcAft>
                <a:spcPts val="0"/>
              </a:spcAft>
              <a:buClr>
                <a:schemeClr val="dk1"/>
              </a:buClr>
              <a:buSzPct val="100000"/>
              <a:buChar char="•"/>
            </a:pPr>
            <a:r>
              <a:rPr lang="es-ES"/>
              <a:t>Son los efectos de estas batallas los que inhiben al sujeto a lo potencian.</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3"/>
          <p:cNvPicPr preferRelativeResize="0"/>
          <p:nvPr/>
        </p:nvPicPr>
        <p:blipFill rotWithShape="1">
          <a:blip r:embed="rId3">
            <a:alphaModFix/>
          </a:blip>
          <a:srcRect b="0" l="0" r="0" t="0"/>
          <a:stretch/>
        </p:blipFill>
        <p:spPr>
          <a:xfrm>
            <a:off x="539552" y="2060848"/>
            <a:ext cx="2011988" cy="2736304"/>
          </a:xfrm>
          <a:prstGeom prst="rect">
            <a:avLst/>
          </a:prstGeom>
          <a:noFill/>
          <a:ln>
            <a:noFill/>
          </a:ln>
        </p:spPr>
      </p:pic>
      <p:sp>
        <p:nvSpPr>
          <p:cNvPr id="98" name="Google Shape;9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99" name="Google Shape;99;p3"/>
          <p:cNvSpPr txBox="1"/>
          <p:nvPr>
            <p:ph idx="1" type="body"/>
          </p:nvPr>
        </p:nvSpPr>
        <p:spPr>
          <a:xfrm>
            <a:off x="2551540" y="1628800"/>
            <a:ext cx="6419056" cy="4525963"/>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Clr>
                <a:schemeClr val="dk1"/>
              </a:buClr>
              <a:buSzPct val="100000"/>
              <a:buNone/>
            </a:pPr>
            <a:r>
              <a:rPr lang="es-ES"/>
              <a:t>Su práctica profesional como consultor de organizaciones públicas y privadas, jurídicas, educativas, asistenciales e industriales, le ha otorgado una cosmovisión acerca del fenómeno organizacional, que vuelca en este libro. La variedad de problemáticas que ha contribuido a resolver en ámbitos tan diversos, estimula en él un enfoque interdisciplinario, imprescindible para trabajar en un campo tan complejo. Este libro contiene importantes aportes teóricos que son el resultado de la conceptualización de muchos años de práctica.</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0"/>
          <p:cNvSpPr txBox="1"/>
          <p:nvPr>
            <p:ph idx="1" type="body"/>
          </p:nvPr>
        </p:nvSpPr>
        <p:spPr>
          <a:xfrm>
            <a:off x="457200" y="692696"/>
            <a:ext cx="8229600" cy="5433467"/>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La constelación de organizaciones a las que se pertenece favorece el desplazamiento en la satisfacción de estas necesidades de reconocimiento. </a:t>
            </a:r>
            <a:endParaRPr/>
          </a:p>
          <a:p>
            <a:pPr indent="-342900" lvl="0" marL="342900" rtl="0" algn="l">
              <a:spcBef>
                <a:spcPts val="544"/>
              </a:spcBef>
              <a:spcAft>
                <a:spcPts val="0"/>
              </a:spcAft>
              <a:buClr>
                <a:schemeClr val="dk1"/>
              </a:buClr>
              <a:buSzPct val="100000"/>
              <a:buChar char="•"/>
            </a:pPr>
            <a:r>
              <a:rPr lang="es-ES"/>
              <a:t>El hombre elige el territorio donde se siente capaz de dar lucha. Compensa con el afán de halago en ciertos lugares las humillaciones que sufre en otros. Resignar esta necesidad es resignar parte de la condición humana.</a:t>
            </a:r>
            <a:endParaRPr/>
          </a:p>
          <a:p>
            <a:pPr indent="-342900" lvl="0" marL="342900" rtl="0" algn="l">
              <a:spcBef>
                <a:spcPts val="544"/>
              </a:spcBef>
              <a:spcAft>
                <a:spcPts val="0"/>
              </a:spcAft>
              <a:buClr>
                <a:schemeClr val="dk1"/>
              </a:buClr>
              <a:buSzPct val="100000"/>
              <a:buChar char="•"/>
            </a:pPr>
            <a:r>
              <a:rPr lang="es-ES"/>
              <a:t>No hay poder sin un altísimo monto de afectividad puesto en juego. </a:t>
            </a:r>
            <a:endParaRPr/>
          </a:p>
          <a:p>
            <a:pPr indent="-342900" lvl="0" marL="342900" rtl="0" algn="l">
              <a:spcBef>
                <a:spcPts val="544"/>
              </a:spcBef>
              <a:spcAft>
                <a:spcPts val="0"/>
              </a:spcAft>
              <a:buClr>
                <a:schemeClr val="dk1"/>
              </a:buClr>
              <a:buSzPct val="100000"/>
              <a:buChar char="•"/>
            </a:pPr>
            <a:r>
              <a:rPr lang="es-ES"/>
              <a:t>Tanto desde la perspectiva de los sujetos, como de la organización, el poder convoca al pensar y al sentir, ambos con igual compromiso frente al hacer.</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El modelo de Foucault</a:t>
            </a:r>
            <a:endParaRPr/>
          </a:p>
        </p:txBody>
      </p:sp>
      <p:sp>
        <p:nvSpPr>
          <p:cNvPr id="253" name="Google Shape;253;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Clr>
                <a:schemeClr val="dk1"/>
              </a:buClr>
              <a:buSzPct val="100000"/>
              <a:buNone/>
            </a:pPr>
            <a:r>
              <a:rPr lang="es-ES"/>
              <a:t>Algunas de las reflexiones de Foucault en cuanto al poder en las organizaciones son:</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Se trata de un juego de relaciones desigualitarias y móviles que allí donde actúan, tienen un rol productor.</a:t>
            </a:r>
            <a:endParaRPr/>
          </a:p>
          <a:p>
            <a:pPr indent="-342900" lvl="0" marL="342900" rtl="0" algn="l">
              <a:spcBef>
                <a:spcPts val="544"/>
              </a:spcBef>
              <a:spcAft>
                <a:spcPts val="0"/>
              </a:spcAft>
              <a:buClr>
                <a:schemeClr val="dk1"/>
              </a:buClr>
              <a:buSzPct val="100000"/>
              <a:buChar char="•"/>
            </a:pPr>
            <a:r>
              <a:rPr lang="es-ES"/>
              <a:t>Allí donde hay poder, hay resistencia debido a su carácter vincular</a:t>
            </a:r>
            <a:endParaRPr/>
          </a:p>
          <a:p>
            <a:pPr indent="-342900" lvl="0" marL="342900" rtl="0" algn="l">
              <a:spcBef>
                <a:spcPts val="544"/>
              </a:spcBef>
              <a:spcAft>
                <a:spcPts val="0"/>
              </a:spcAft>
              <a:buClr>
                <a:schemeClr val="dk1"/>
              </a:buClr>
              <a:buSzPct val="100000"/>
              <a:buChar char="•"/>
            </a:pPr>
            <a:r>
              <a:rPr lang="es-ES"/>
              <a:t>No hay sujeción estable. El juego de las relaciones de poder se encuentra modificado por su ejercicio mismo.</a:t>
            </a:r>
            <a:endParaRPr/>
          </a:p>
          <a:p>
            <a:pPr indent="-342900" lvl="0" marL="342900" rtl="0" algn="l">
              <a:spcBef>
                <a:spcPts val="544"/>
              </a:spcBef>
              <a:spcAft>
                <a:spcPts val="0"/>
              </a:spcAft>
              <a:buClr>
                <a:schemeClr val="dk1"/>
              </a:buClr>
              <a:buSzPct val="100000"/>
              <a:buChar char="•"/>
            </a:pPr>
            <a:r>
              <a:rPr lang="es-ES"/>
              <a:t>Existe una relación de realimentación positiva entre poder y saber.</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32"/>
          <p:cNvSpPr txBox="1"/>
          <p:nvPr>
            <p:ph idx="1" type="body"/>
          </p:nvPr>
        </p:nvSpPr>
        <p:spPr>
          <a:xfrm>
            <a:off x="457200" y="620688"/>
            <a:ext cx="8229600" cy="5904656"/>
          </a:xfrm>
          <a:prstGeom prst="rect">
            <a:avLst/>
          </a:prstGeom>
          <a:noFill/>
          <a:ln>
            <a:noFill/>
          </a:ln>
        </p:spPr>
        <p:txBody>
          <a:bodyPr anchorCtr="0" anchor="t" bIns="45700" lIns="91425" spcFirstLastPara="1" rIns="91425" wrap="square" tIns="45700">
            <a:normAutofit fontScale="92500" lnSpcReduction="20000"/>
          </a:bodyPr>
          <a:lstStyle/>
          <a:p>
            <a:pPr indent="-154940" lvl="0" marL="342900" rtl="0" algn="l">
              <a:spcBef>
                <a:spcPts val="0"/>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Para la organización, el poder tiene un valor aglutinador, cohesivo. </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No hay posibilidad de instalar un orden simbólico sin recurrir al poder.</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El orden de una organización es un orden negociado en el marco de las relaciones de poder.</a:t>
            </a:r>
            <a:endParaRPr/>
          </a:p>
          <a:p>
            <a:pPr indent="0" lvl="0" marL="0" rtl="0" algn="l">
              <a:spcBef>
                <a:spcPts val="592"/>
              </a:spcBef>
              <a:spcAft>
                <a:spcPts val="0"/>
              </a:spcAft>
              <a:buClr>
                <a:schemeClr val="dk1"/>
              </a:buClr>
              <a:buSzPct val="100000"/>
              <a:buNone/>
            </a:pPr>
            <a:r>
              <a:rPr lang="es-ES"/>
              <a:t> </a:t>
            </a:r>
            <a:endParaRPr/>
          </a:p>
          <a:p>
            <a:pPr indent="-342900" lvl="0" marL="342900" rtl="0" algn="l">
              <a:spcBef>
                <a:spcPts val="592"/>
              </a:spcBef>
              <a:spcAft>
                <a:spcPts val="0"/>
              </a:spcAft>
              <a:buClr>
                <a:schemeClr val="dk1"/>
              </a:buClr>
              <a:buSzPct val="100000"/>
              <a:buChar char="•"/>
            </a:pPr>
            <a:r>
              <a:rPr lang="es-ES"/>
              <a:t>La negociación no convoca a las partes en igualdad de condiciones; el peso de los instituido se impone muchas veces sobre la potencia revulsiva de lo instituyente.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33"/>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Sanciones y recompensas, denotadas y connotadas, marginalidades y ostracismos administrados con valor semiótico, con clara intencionalidad de constituirse en señales, son algunos de los mecanismos que se ponen en juego.</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El orden de la organización es un orden represivo. De allí su naturaleza prevalentemente autocrática en lo referente a las relaciones entre sus integrantes.</a:t>
            </a:r>
            <a:endParaRPr/>
          </a:p>
          <a:p>
            <a:pPr indent="0" lvl="0" marL="0" rtl="0" algn="l">
              <a:spcBef>
                <a:spcPts val="544"/>
              </a:spcBef>
              <a:spcAft>
                <a:spcPts val="0"/>
              </a:spcAft>
              <a:buClr>
                <a:schemeClr val="dk1"/>
              </a:buClr>
              <a:buSzPct val="100000"/>
              <a:buNone/>
            </a:pPr>
            <a:r>
              <a:t/>
            </a:r>
            <a:endParaRPr/>
          </a:p>
          <a:p>
            <a:pPr indent="0" lvl="0" marL="0" rtl="0" algn="ctr">
              <a:spcBef>
                <a:spcPts val="544"/>
              </a:spcBef>
              <a:spcAft>
                <a:spcPts val="0"/>
              </a:spcAft>
              <a:buClr>
                <a:schemeClr val="dk1"/>
              </a:buClr>
              <a:buSzPct val="100000"/>
              <a:buNone/>
            </a:pPr>
            <a:r>
              <a:rPr b="1" lang="es-ES"/>
              <a:t>Existe una brecha entre el ideal democrático que alienta a la sociedad en su conjunto y lo que sucede en la vida de las organizaciones.</a:t>
            </a:r>
            <a:endParaRPr b="1"/>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Los grupos y las organizaciones</a:t>
            </a:r>
            <a:endParaRPr/>
          </a:p>
        </p:txBody>
      </p:sp>
      <p:sp>
        <p:nvSpPr>
          <p:cNvPr id="269" name="Google Shape;269;p3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i="1" lang="es-ES"/>
              <a:t>“Un </a:t>
            </a:r>
            <a:r>
              <a:rPr b="1" i="1" lang="es-ES"/>
              <a:t>grupo</a:t>
            </a:r>
            <a:r>
              <a:rPr i="1" lang="es-ES"/>
              <a:t> es un conjunto restringido de personas que, ligadas por constantes de </a:t>
            </a:r>
            <a:r>
              <a:rPr b="1" i="1" lang="es-ES"/>
              <a:t>tiempo y espacio</a:t>
            </a:r>
            <a:r>
              <a:rPr i="1" lang="es-ES"/>
              <a:t> y articuladas por su mutua representación interna, se proponen en forma explícita o implícita una </a:t>
            </a:r>
            <a:r>
              <a:rPr b="1" i="1" lang="es-ES"/>
              <a:t>tarea</a:t>
            </a:r>
            <a:r>
              <a:rPr i="1" lang="es-ES"/>
              <a:t> que constituye su finalidad, interactuando a través de complejos mecanismos de </a:t>
            </a:r>
            <a:r>
              <a:rPr b="1" i="1" lang="es-ES"/>
              <a:t>asunción y adjudicación</a:t>
            </a:r>
            <a:r>
              <a:rPr i="1" lang="es-ES"/>
              <a:t> de roles” </a:t>
            </a:r>
            <a:r>
              <a:rPr lang="es-ES"/>
              <a:t>(Pichon Rivière)</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5"/>
          <p:cNvSpPr txBox="1"/>
          <p:nvPr>
            <p:ph idx="1" type="body"/>
          </p:nvPr>
        </p:nvSpPr>
        <p:spPr>
          <a:xfrm>
            <a:off x="457200" y="836712"/>
            <a:ext cx="8229600" cy="5289451"/>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Una tarea en común y un proceso de internalización recíproca que permite a cada miembro obtener una representación de sí mismo y de los otros en esta estructura, son entonces los principios organizadores del grupo, y del vínculo que une a sus miembros.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Estos aspectos de lo grupal son generalmente determinados por una organización.</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Se dice que un grupo es un conjunto de partes que funciona como parte de un conjunto más amplio. La existencia del grupo se debe a la organización.</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36"/>
          <p:cNvSpPr txBox="1"/>
          <p:nvPr>
            <p:ph idx="1" type="body"/>
          </p:nvPr>
        </p:nvSpPr>
        <p:spPr>
          <a:xfrm>
            <a:off x="457200" y="980728"/>
            <a:ext cx="8229600" cy="5472608"/>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Clr>
                <a:schemeClr val="dk1"/>
              </a:buClr>
              <a:buSzPct val="100000"/>
              <a:buNone/>
            </a:pPr>
            <a:r>
              <a:rPr lang="es-ES"/>
              <a:t>El acontecer de los grupos está sometido a esta sobre-determinación organizacional en mayor o menor grado. </a:t>
            </a:r>
            <a:endParaRPr/>
          </a:p>
          <a:p>
            <a:pPr indent="0" lvl="0" marL="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rPr lang="es-ES"/>
              <a:t>En general esto depende de los siguientes factores:</a:t>
            </a:r>
            <a:endParaRPr/>
          </a:p>
          <a:p>
            <a:pPr indent="-170180" lvl="0" marL="342900" rtl="0" algn="l">
              <a:spcBef>
                <a:spcPts val="544"/>
              </a:spcBef>
              <a:spcAft>
                <a:spcPts val="0"/>
              </a:spcAft>
              <a:buClr>
                <a:schemeClr val="dk1"/>
              </a:buClr>
              <a:buSzPct val="100000"/>
              <a:buNone/>
            </a:pPr>
            <a:r>
              <a:t/>
            </a:r>
            <a:endParaRPr i="1" u="sng"/>
          </a:p>
          <a:p>
            <a:pPr indent="-342900" lvl="0" marL="342900" rtl="0" algn="l">
              <a:spcBef>
                <a:spcPts val="544"/>
              </a:spcBef>
              <a:spcAft>
                <a:spcPts val="0"/>
              </a:spcAft>
              <a:buClr>
                <a:schemeClr val="dk1"/>
              </a:buClr>
              <a:buSzPct val="100000"/>
              <a:buChar char="•"/>
            </a:pPr>
            <a:r>
              <a:rPr i="1" lang="es-ES" u="sng"/>
              <a:t>La relación de su tarea con la tecnología central de la organización</a:t>
            </a:r>
            <a:r>
              <a:rPr lang="es-ES"/>
              <a:t>: por ejemplo, la diferencia que hay en un laboratorio entre el grupo de investigadores y el grupo administrativo.</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i="1" lang="es-ES" u="sng"/>
              <a:t>Su ubicación en la estructura jerárquica</a:t>
            </a:r>
            <a:r>
              <a:rPr lang="es-ES"/>
              <a:t>: no se puede generalizar una hipótesis que resulta casi intuitiva, la que establece que a mayor nivel jerárquico, menor grado de sobre-determinación organizacional.</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37"/>
          <p:cNvSpPr txBox="1"/>
          <p:nvPr>
            <p:ph idx="1" type="body"/>
          </p:nvPr>
        </p:nvSpPr>
        <p:spPr>
          <a:xfrm>
            <a:off x="467544" y="476672"/>
            <a:ext cx="8229600" cy="6264696"/>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i="1" lang="es-ES" u="sng"/>
              <a:t>La estratificación jerárquica que presente el propio grupo</a:t>
            </a:r>
            <a:r>
              <a:rPr lang="es-ES"/>
              <a:t>: es decir, la calidad y cantidad de niveles jerárquicos en él representados. Se han de distinguir dos conceptos:</a:t>
            </a:r>
            <a:endParaRPr/>
          </a:p>
          <a:p>
            <a:pPr indent="-285750" lvl="1" marL="742950" rtl="0" algn="l">
              <a:spcBef>
                <a:spcPts val="434"/>
              </a:spcBef>
              <a:spcAft>
                <a:spcPts val="0"/>
              </a:spcAft>
              <a:buClr>
                <a:schemeClr val="dk1"/>
              </a:buClr>
              <a:buSzPct val="100000"/>
              <a:buChar char="–"/>
            </a:pPr>
            <a:r>
              <a:rPr b="1" lang="es-ES"/>
              <a:t>Clase organizacional</a:t>
            </a:r>
            <a:r>
              <a:rPr lang="es-ES"/>
              <a:t>: constituida por miembros de un mismo nivel jerárquico. (ejemplo: clase de las enfermeras, clase de los médicos)</a:t>
            </a:r>
            <a:endParaRPr/>
          </a:p>
          <a:p>
            <a:pPr indent="-285750" lvl="1" marL="742950" rtl="0" algn="l">
              <a:spcBef>
                <a:spcPts val="434"/>
              </a:spcBef>
              <a:spcAft>
                <a:spcPts val="0"/>
              </a:spcAft>
              <a:buClr>
                <a:schemeClr val="dk1"/>
              </a:buClr>
              <a:buSzPct val="100000"/>
              <a:buChar char="–"/>
            </a:pPr>
            <a:r>
              <a:rPr b="1" lang="es-ES"/>
              <a:t>Familia organizacional</a:t>
            </a:r>
            <a:r>
              <a:rPr lang="es-ES"/>
              <a:t>: constituida por miembros agrupados en función de una tarea o finalidad. (ejemplo: servicio de cirugía)</a:t>
            </a:r>
            <a:endParaRPr/>
          </a:p>
          <a:p>
            <a:pPr indent="0" lvl="0" marL="0" rtl="0" algn="l">
              <a:spcBef>
                <a:spcPts val="496"/>
              </a:spcBef>
              <a:spcAft>
                <a:spcPts val="0"/>
              </a:spcAft>
              <a:buClr>
                <a:schemeClr val="dk1"/>
              </a:buClr>
              <a:buSzPct val="100000"/>
              <a:buNone/>
            </a:pPr>
            <a:r>
              <a:rPr lang="es-ES"/>
              <a:t>En general, puede decir que cuanto mayor sea la estratificación jerárquica, mayor será la incidencia de la organización sobre el grupo.</a:t>
            </a:r>
            <a:endParaRPr/>
          </a:p>
          <a:p>
            <a:pPr indent="0" lvl="0" marL="0" rtl="0" algn="l">
              <a:spcBef>
                <a:spcPts val="496"/>
              </a:spcBef>
              <a:spcAft>
                <a:spcPts val="0"/>
              </a:spcAft>
              <a:buClr>
                <a:schemeClr val="dk1"/>
              </a:buClr>
              <a:buSzPct val="100000"/>
              <a:buNone/>
            </a:pPr>
            <a:r>
              <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i="1" lang="es-ES" u="sng"/>
              <a:t>El carácter formal o informal del grupo en relación con la estructura organizacional y con la naturaleza de su tarea</a:t>
            </a:r>
            <a:r>
              <a:rPr lang="es-ES"/>
              <a:t>: por ejemplo, un grupo de empleados de distintos de departamentos que se reúnen a jugar al fútbol presentará escasa o nula influencia de la organización.</a:t>
            </a:r>
            <a:endParaRPr/>
          </a:p>
          <a:p>
            <a:pPr indent="0" lvl="0" marL="0" rtl="0" algn="l">
              <a:spcBef>
                <a:spcPts val="496"/>
              </a:spcBef>
              <a:spcAft>
                <a:spcPts val="0"/>
              </a:spcAft>
              <a:buClr>
                <a:schemeClr val="dk1"/>
              </a:buClr>
              <a:buSzPct val="100000"/>
              <a:buNone/>
            </a:pPr>
            <a:r>
              <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38"/>
          <p:cNvSpPr txBox="1"/>
          <p:nvPr>
            <p:ph idx="1" type="body"/>
          </p:nvPr>
        </p:nvSpPr>
        <p:spPr>
          <a:xfrm>
            <a:off x="457200" y="620688"/>
            <a:ext cx="8229600" cy="5505475"/>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i="1" lang="es-ES" u="sng"/>
              <a:t>La situación que determina la reunión del grupo</a:t>
            </a:r>
            <a:r>
              <a:rPr lang="es-ES"/>
              <a:t>: No es lo mismo un grupo de operarios que se reúne a almorzar, que ese grupo convocado en una reunión de capacitación.</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i="1" lang="es-ES" u="sng"/>
              <a:t>La historia del grupo en la organización</a:t>
            </a:r>
            <a:r>
              <a:rPr lang="es-ES"/>
              <a:t>: por ejemplo, el grupo de vendedores que se ha destacado podrá tal vez darse mayor autonomía en la decisiones relacionadas con su tarea.</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i="1" lang="es-ES" u="sng"/>
              <a:t>Las características individuales de sus miembros</a:t>
            </a:r>
            <a:r>
              <a:rPr lang="es-ES"/>
              <a:t>: Puede haber grupos mas o menos “contestatarios” según la personalidad de sus miembros, sus historias organizacionales y de la naturaleza de los liderazgos informales que se establezcan.</a:t>
            </a:r>
            <a:endParaRPr/>
          </a:p>
          <a:p>
            <a:pPr indent="0" lvl="0" marL="0" rtl="0" algn="l">
              <a:spcBef>
                <a:spcPts val="544"/>
              </a:spcBef>
              <a:spcAft>
                <a:spcPts val="0"/>
              </a:spcAft>
              <a:buClr>
                <a:schemeClr val="dk1"/>
              </a:buClr>
              <a:buSzPct val="100000"/>
              <a:buNone/>
            </a:pPr>
            <a:r>
              <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39"/>
          <p:cNvSpPr txBox="1"/>
          <p:nvPr>
            <p:ph idx="1" type="body"/>
          </p:nvPr>
        </p:nvSpPr>
        <p:spPr>
          <a:xfrm>
            <a:off x="457200" y="980728"/>
            <a:ext cx="8229600" cy="5145435"/>
          </a:xfrm>
          <a:prstGeom prst="rect">
            <a:avLst/>
          </a:prstGeom>
          <a:noFill/>
          <a:ln>
            <a:noFill/>
          </a:ln>
        </p:spPr>
        <p:txBody>
          <a:bodyPr anchorCtr="0" anchor="t" bIns="45700" lIns="91425" spcFirstLastPara="1" rIns="91425" wrap="square" tIns="45700">
            <a:normAutofit fontScale="85000" lnSpcReduction="20000"/>
          </a:bodyPr>
          <a:lstStyle/>
          <a:p>
            <a:pPr indent="0" lvl="0" marL="0" rtl="0" algn="ctr">
              <a:spcBef>
                <a:spcPts val="0"/>
              </a:spcBef>
              <a:spcAft>
                <a:spcPts val="0"/>
              </a:spcAft>
              <a:buClr>
                <a:schemeClr val="dk1"/>
              </a:buClr>
              <a:buSzPct val="100000"/>
              <a:buNone/>
            </a:pPr>
            <a:r>
              <a:rPr b="1" lang="es-ES"/>
              <a:t> Los fenómenos grupales, entonces, no son sólo resultados de la dinámica interna de los grupos, sino que las instituciones que los atraviesan y la organización en la que existen son también determinantes de las relaciones que los constituyen.</a:t>
            </a:r>
            <a:endParaRPr/>
          </a:p>
          <a:p>
            <a:pPr indent="0" lvl="0" marL="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rPr lang="es-ES"/>
              <a:t>El “afuera” organizacional y el “adentro” grupal se relativizan y permiten pensar en otra lectura de los acontecimientos grupales, esto es, el develamiento de la trama organizacional que se desarrolla en los procesos grupales.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Institución y Organización</a:t>
            </a:r>
            <a:endParaRPr/>
          </a:p>
        </p:txBody>
      </p:sp>
      <p:sp>
        <p:nvSpPr>
          <p:cNvPr id="105" name="Google Shape;105;p4"/>
          <p:cNvSpPr txBox="1"/>
          <p:nvPr>
            <p:ph idx="1" type="body"/>
          </p:nvPr>
        </p:nvSpPr>
        <p:spPr>
          <a:xfrm>
            <a:off x="457200" y="1412776"/>
            <a:ext cx="8229600" cy="5040560"/>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b="1" lang="es-ES"/>
              <a:t>Institución: </a:t>
            </a:r>
            <a:r>
              <a:rPr lang="es-ES"/>
              <a:t>"cuerpos normativos jurídico – culturales compuestos de ideas, valores, creencias, leyes, que determinan las formas de intercambio social (…); nivel de la realidad social que define cuanto está establecido" (Lapassade, 1985). </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b="1" lang="es-ES"/>
              <a:t>Organización: </a:t>
            </a:r>
            <a:r>
              <a:rPr lang="es-ES"/>
              <a:t>definida, por ejemplo, como "disposición de relaciones entre componentes o individuos que produce una unidad compleja o sistema, dotado de cualidades desconocidas en el nivel de los componentes o individuos (…) que asegura solidaridad y solidez a estas uniones, una cierta posibilidad de duración a pesar de las perturbaciones aleatorias" (Morin, 1981);</a:t>
            </a:r>
            <a:endParaRPr/>
          </a:p>
          <a:p>
            <a:pPr indent="-170180" lvl="0" marL="342900" rtl="0" algn="l">
              <a:spcBef>
                <a:spcPts val="544"/>
              </a:spcBef>
              <a:spcAft>
                <a:spcPts val="0"/>
              </a:spcAft>
              <a:buClr>
                <a:schemeClr val="dk1"/>
              </a:buClr>
              <a:buSzPct val="100000"/>
              <a:buNone/>
            </a:pPr>
            <a:r>
              <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40"/>
          <p:cNvSpPr txBox="1"/>
          <p:nvPr>
            <p:ph idx="1" type="body"/>
          </p:nvPr>
        </p:nvSpPr>
        <p:spPr>
          <a:xfrm>
            <a:off x="457200" y="620688"/>
            <a:ext cx="8229600" cy="5832648"/>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Clr>
                <a:schemeClr val="dk1"/>
              </a:buClr>
              <a:buSzPct val="100000"/>
              <a:buNone/>
            </a:pPr>
            <a:r>
              <a:rPr lang="es-ES"/>
              <a:t>Según las características de sus integrantes, de la organización a la que pertenecen y de la situación por la que atraviesan, los grupos presentarán alternativamente alguna de las siguientes tendencias:</a:t>
            </a:r>
            <a:endParaRPr/>
          </a:p>
          <a:p>
            <a:pPr indent="0" lvl="0" marL="0" rtl="0" algn="l">
              <a:spcBef>
                <a:spcPts val="496"/>
              </a:spcBef>
              <a:spcAft>
                <a:spcPts val="0"/>
              </a:spcAft>
              <a:buClr>
                <a:schemeClr val="dk1"/>
              </a:buClr>
              <a:buSzPct val="100000"/>
              <a:buNone/>
            </a:pPr>
            <a:r>
              <a:t/>
            </a:r>
            <a:endParaRPr/>
          </a:p>
          <a:p>
            <a:pPr indent="0" lvl="0" marL="0" rtl="0" algn="l">
              <a:spcBef>
                <a:spcPts val="496"/>
              </a:spcBef>
              <a:spcAft>
                <a:spcPts val="0"/>
              </a:spcAft>
              <a:buClr>
                <a:schemeClr val="dk1"/>
              </a:buClr>
              <a:buSzPct val="100000"/>
              <a:buNone/>
            </a:pPr>
            <a:r>
              <a:rPr i="1" lang="es-ES" u="sng"/>
              <a:t>Tendencia a la autonomía</a:t>
            </a:r>
            <a:r>
              <a:rPr lang="es-ES"/>
              <a:t>:</a:t>
            </a:r>
            <a:endParaRPr/>
          </a:p>
          <a:p>
            <a:pPr indent="-342900" lvl="0" marL="342900" rtl="0" algn="l">
              <a:spcBef>
                <a:spcPts val="496"/>
              </a:spcBef>
              <a:spcAft>
                <a:spcPts val="0"/>
              </a:spcAft>
              <a:buClr>
                <a:schemeClr val="dk1"/>
              </a:buClr>
              <a:buSzPct val="100000"/>
              <a:buChar char="•"/>
            </a:pPr>
            <a:r>
              <a:rPr lang="es-ES"/>
              <a:t>constituye al grupo en una modalidad auto-afirmativa</a:t>
            </a:r>
            <a:endParaRPr/>
          </a:p>
          <a:p>
            <a:pPr indent="-342900" lvl="0" marL="342900" rtl="0" algn="l">
              <a:spcBef>
                <a:spcPts val="496"/>
              </a:spcBef>
              <a:spcAft>
                <a:spcPts val="0"/>
              </a:spcAft>
              <a:buClr>
                <a:schemeClr val="dk1"/>
              </a:buClr>
              <a:buSzPct val="100000"/>
              <a:buChar char="•"/>
            </a:pPr>
            <a:r>
              <a:rPr lang="es-ES"/>
              <a:t>lo centra en sus propios procesos de producción</a:t>
            </a:r>
            <a:endParaRPr/>
          </a:p>
          <a:p>
            <a:pPr indent="-342900" lvl="0" marL="342900" rtl="0" algn="l">
              <a:spcBef>
                <a:spcPts val="496"/>
              </a:spcBef>
              <a:spcAft>
                <a:spcPts val="0"/>
              </a:spcAft>
              <a:buClr>
                <a:schemeClr val="dk1"/>
              </a:buClr>
              <a:buSzPct val="100000"/>
              <a:buChar char="•"/>
            </a:pPr>
            <a:r>
              <a:rPr lang="es-ES"/>
              <a:t>subordina la relación con la organización a la satisfacción de sus coherencias internas</a:t>
            </a:r>
            <a:endParaRPr/>
          </a:p>
          <a:p>
            <a:pPr indent="-342900" lvl="0" marL="342900" rtl="0" algn="l">
              <a:spcBef>
                <a:spcPts val="496"/>
              </a:spcBef>
              <a:spcAft>
                <a:spcPts val="0"/>
              </a:spcAft>
              <a:buClr>
                <a:schemeClr val="dk1"/>
              </a:buClr>
              <a:buSzPct val="100000"/>
              <a:buChar char="•"/>
            </a:pPr>
            <a:r>
              <a:rPr lang="es-ES"/>
              <a:t>el grupo tenderá a erigirse como sujeto enunciador de un discurso y no como su enunciatario</a:t>
            </a:r>
            <a:endParaRPr/>
          </a:p>
          <a:p>
            <a:pPr indent="-342900" lvl="0" marL="342900" rtl="0" algn="l">
              <a:spcBef>
                <a:spcPts val="496"/>
              </a:spcBef>
              <a:spcAft>
                <a:spcPts val="0"/>
              </a:spcAft>
              <a:buClr>
                <a:schemeClr val="dk1"/>
              </a:buClr>
              <a:buSzPct val="100000"/>
              <a:buChar char="•"/>
            </a:pPr>
            <a:r>
              <a:rPr lang="es-ES"/>
              <a:t>se autoconstruirá más de lo que podría ser construido.</a:t>
            </a:r>
            <a:endParaRPr/>
          </a:p>
          <a:p>
            <a:pPr indent="-342900" lvl="0" marL="342900" rtl="0" algn="l">
              <a:spcBef>
                <a:spcPts val="496"/>
              </a:spcBef>
              <a:spcAft>
                <a:spcPts val="0"/>
              </a:spcAft>
              <a:buClr>
                <a:schemeClr val="dk1"/>
              </a:buClr>
              <a:buSzPct val="100000"/>
              <a:buChar char="•"/>
            </a:pPr>
            <a:r>
              <a:rPr lang="es-ES"/>
              <a:t>Prevalecerá en aquellos grupos más autosuficientes respecto de las tecnologías que procesan y de la utilización de los recursos que necesitan para funcionar.</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41"/>
          <p:cNvSpPr txBox="1"/>
          <p:nvPr>
            <p:ph idx="1" type="body"/>
          </p:nvPr>
        </p:nvSpPr>
        <p:spPr>
          <a:xfrm>
            <a:off x="457200" y="980728"/>
            <a:ext cx="8229600" cy="5145435"/>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Clr>
                <a:schemeClr val="dk1"/>
              </a:buClr>
              <a:buSzPct val="100000"/>
              <a:buNone/>
            </a:pPr>
            <a:r>
              <a:rPr i="1" lang="es-ES" u="sng"/>
              <a:t>Tendencia a la integración</a:t>
            </a:r>
            <a:r>
              <a:rPr lang="es-ES"/>
              <a:t>:</a:t>
            </a:r>
            <a:endParaRPr/>
          </a:p>
          <a:p>
            <a:pPr indent="-342900" lvl="0" marL="342900" rtl="0" algn="l">
              <a:spcBef>
                <a:spcPts val="544"/>
              </a:spcBef>
              <a:spcAft>
                <a:spcPts val="0"/>
              </a:spcAft>
              <a:buClr>
                <a:schemeClr val="dk1"/>
              </a:buClr>
              <a:buSzPct val="100000"/>
              <a:buChar char="•"/>
            </a:pPr>
            <a:r>
              <a:rPr lang="es-ES"/>
              <a:t>el grupo considera su quehacer a la luz de la pertenencia a la organización. </a:t>
            </a:r>
            <a:endParaRPr/>
          </a:p>
          <a:p>
            <a:pPr indent="-342900" lvl="0" marL="342900" rtl="0" algn="l">
              <a:spcBef>
                <a:spcPts val="544"/>
              </a:spcBef>
              <a:spcAft>
                <a:spcPts val="0"/>
              </a:spcAft>
              <a:buClr>
                <a:schemeClr val="dk1"/>
              </a:buClr>
              <a:buSzPct val="100000"/>
              <a:buChar char="•"/>
            </a:pPr>
            <a:r>
              <a:rPr lang="es-ES"/>
              <a:t>Tal circunstancia se da no sólo por determinaciones externas, sino fundamentalmente por su propia convicción.</a:t>
            </a:r>
            <a:endParaRPr/>
          </a:p>
          <a:p>
            <a:pPr indent="-342900" lvl="0" marL="342900" rtl="0" algn="l">
              <a:spcBef>
                <a:spcPts val="544"/>
              </a:spcBef>
              <a:spcAft>
                <a:spcPts val="0"/>
              </a:spcAft>
              <a:buClr>
                <a:schemeClr val="dk1"/>
              </a:buClr>
              <a:buSzPct val="100000"/>
              <a:buChar char="•"/>
            </a:pPr>
            <a:r>
              <a:rPr lang="es-ES"/>
              <a:t>prevalece la apertura</a:t>
            </a:r>
            <a:endParaRPr/>
          </a:p>
          <a:p>
            <a:pPr indent="-342900" lvl="0" marL="342900" rtl="0" algn="l">
              <a:spcBef>
                <a:spcPts val="544"/>
              </a:spcBef>
              <a:spcAft>
                <a:spcPts val="0"/>
              </a:spcAft>
              <a:buClr>
                <a:schemeClr val="dk1"/>
              </a:buClr>
              <a:buSzPct val="100000"/>
              <a:buChar char="•"/>
            </a:pPr>
            <a:r>
              <a:rPr lang="es-ES"/>
              <a:t>el grupo se ubica principalmente como receptor en los procesos de comunicación, lo que implica que tenderá a buscarse como sujeto destinatario de discursos producidos por otros sectores de la organización. </a:t>
            </a:r>
            <a:endParaRPr/>
          </a:p>
          <a:p>
            <a:pPr indent="-342900" lvl="0" marL="342900" rtl="0" algn="l">
              <a:spcBef>
                <a:spcPts val="544"/>
              </a:spcBef>
              <a:spcAft>
                <a:spcPts val="0"/>
              </a:spcAft>
              <a:buClr>
                <a:schemeClr val="dk1"/>
              </a:buClr>
              <a:buSzPct val="100000"/>
              <a:buChar char="•"/>
            </a:pPr>
            <a:r>
              <a:rPr lang="es-ES"/>
              <a:t>Se puede encontrar esta tendencia en aquellos grupos con mayor dependencia en relación con los modos tecnológicos de producción.</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Conflicto organizacional</a:t>
            </a:r>
            <a:endParaRPr/>
          </a:p>
        </p:txBody>
      </p:sp>
      <p:sp>
        <p:nvSpPr>
          <p:cNvPr id="310" name="Google Shape;310;p4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Todo conflicto tiene una razón de ser, y desentrañarla es esencial para su comprensión y resolución.</a:t>
            </a:r>
            <a:endParaRPr/>
          </a:p>
          <a:p>
            <a:pPr indent="-342900" lvl="0" marL="342900" rtl="0" algn="l">
              <a:spcBef>
                <a:spcPts val="544"/>
              </a:spcBef>
              <a:spcAft>
                <a:spcPts val="0"/>
              </a:spcAft>
              <a:buClr>
                <a:schemeClr val="dk1"/>
              </a:buClr>
              <a:buSzPct val="100000"/>
              <a:buChar char="•"/>
            </a:pPr>
            <a:r>
              <a:rPr lang="es-ES"/>
              <a:t>El reconocimiento de una </a:t>
            </a:r>
            <a:r>
              <a:rPr b="1" i="1" lang="es-ES"/>
              <a:t>racionalidad dominante</a:t>
            </a:r>
            <a:r>
              <a:rPr lang="es-ES"/>
              <a:t> en la organización y la jerarquía de valores que la sostienen en un requisito indispensable para ubicar los conflictos que puedan presentarse en los grupos.</a:t>
            </a:r>
            <a:endParaRPr/>
          </a:p>
          <a:p>
            <a:pPr indent="-342900" lvl="0" marL="342900" rtl="0" algn="l">
              <a:spcBef>
                <a:spcPts val="544"/>
              </a:spcBef>
              <a:spcAft>
                <a:spcPts val="0"/>
              </a:spcAft>
              <a:buClr>
                <a:schemeClr val="dk1"/>
              </a:buClr>
              <a:buSzPct val="100000"/>
              <a:buChar char="•"/>
            </a:pPr>
            <a:r>
              <a:rPr lang="es-ES"/>
              <a:t>Resulta esencial para el analista organizacional reconocer entonces cuál es la racionalidad presente en un conflicto intergrupal o intragrupal, y el modo en que ésta se subroga a la racionalidad dominante.</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43"/>
          <p:cNvSpPr txBox="1"/>
          <p:nvPr>
            <p:ph idx="1" type="body"/>
          </p:nvPr>
        </p:nvSpPr>
        <p:spPr>
          <a:xfrm>
            <a:off x="457200" y="1268760"/>
            <a:ext cx="8229600" cy="485740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i="1" lang="es-ES"/>
              <a:t>La </a:t>
            </a:r>
            <a:r>
              <a:rPr b="1" i="1" lang="es-ES"/>
              <a:t>racionalidad dominante</a:t>
            </a:r>
            <a:r>
              <a:rPr i="1" lang="es-ES"/>
              <a:t> es la instalación de un </a:t>
            </a:r>
            <a:r>
              <a:rPr i="1" lang="es-ES" u="sng"/>
              <a:t>orden simbólico</a:t>
            </a:r>
            <a:r>
              <a:rPr i="1" lang="es-ES"/>
              <a:t> que hace que los miembros tiendan a asignar los mismos significados a las cosas que allí ocurren</a:t>
            </a:r>
            <a:r>
              <a:rPr lang="es-ES"/>
              <a:t>.</a:t>
            </a:r>
            <a:endParaRPr/>
          </a:p>
          <a:p>
            <a:pPr indent="0" lvl="0" marL="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i="1" lang="es-ES"/>
              <a:t>Las </a:t>
            </a:r>
            <a:r>
              <a:rPr b="1" i="1" lang="es-ES"/>
              <a:t>racionalidades subyacentes</a:t>
            </a:r>
            <a:r>
              <a:rPr i="1" lang="es-ES"/>
              <a:t> en los conflictos en la organización son  la racionalidad pertinente que constituye la lógica del dominio de los propósitos</a:t>
            </a:r>
            <a:r>
              <a:rPr lang="es-ES"/>
              <a:t>. </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44"/>
          <p:cNvSpPr txBox="1"/>
          <p:nvPr>
            <p:ph idx="1" type="body"/>
          </p:nvPr>
        </p:nvSpPr>
        <p:spPr>
          <a:xfrm>
            <a:off x="457200" y="620688"/>
            <a:ext cx="8229600" cy="6048672"/>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Clr>
                <a:schemeClr val="dk1"/>
              </a:buClr>
              <a:buSzPct val="100000"/>
              <a:buNone/>
            </a:pPr>
            <a:r>
              <a:rPr lang="es-ES"/>
              <a:t>Los distintos tipos de Racionalidad Subyacentes presentes en los conflictos son:</a:t>
            </a:r>
            <a:endParaRPr/>
          </a:p>
          <a:p>
            <a:pPr indent="-20066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i="1" lang="es-ES" u="sng"/>
              <a:t>Racionalidad política</a:t>
            </a:r>
            <a:r>
              <a:rPr lang="es-ES"/>
              <a:t>: La lucha por el poder y su correlato, el deseo de reconocimiento, convertidos en razón de ser. Presencia inexcusable en el análisis del dominio de la relaciones.</a:t>
            </a:r>
            <a:endParaRPr/>
          </a:p>
          <a:p>
            <a:pPr indent="-342900" lvl="0" marL="342900" rtl="0" algn="l">
              <a:spcBef>
                <a:spcPts val="448"/>
              </a:spcBef>
              <a:spcAft>
                <a:spcPts val="0"/>
              </a:spcAft>
              <a:buClr>
                <a:schemeClr val="dk1"/>
              </a:buClr>
              <a:buSzPct val="100000"/>
              <a:buChar char="•"/>
            </a:pPr>
            <a:r>
              <a:rPr i="1" lang="es-ES" u="sng"/>
              <a:t>Racionalidad afectiva</a:t>
            </a:r>
            <a:r>
              <a:rPr lang="es-ES"/>
              <a:t>: Basada en la estructura libidinal de los grupos, en su capacidad para la integración de los afectos o su disociación respecto de su tarea.</a:t>
            </a:r>
            <a:endParaRPr/>
          </a:p>
          <a:p>
            <a:pPr indent="-342900" lvl="0" marL="342900" rtl="0" algn="l">
              <a:spcBef>
                <a:spcPts val="448"/>
              </a:spcBef>
              <a:spcAft>
                <a:spcPts val="0"/>
              </a:spcAft>
              <a:buClr>
                <a:schemeClr val="dk1"/>
              </a:buClr>
              <a:buSzPct val="100000"/>
              <a:buChar char="•"/>
            </a:pPr>
            <a:r>
              <a:rPr i="1" lang="es-ES" u="sng"/>
              <a:t> Racionalidad técnica</a:t>
            </a:r>
            <a:r>
              <a:rPr lang="es-ES"/>
              <a:t>: Reconocimiento de los modos tecnológicos de producción como prioritarios en la determinación de las relaciones entre los participantes.</a:t>
            </a:r>
            <a:endParaRPr/>
          </a:p>
          <a:p>
            <a:pPr indent="-342900" lvl="0" marL="342900" rtl="0" algn="l">
              <a:spcBef>
                <a:spcPts val="448"/>
              </a:spcBef>
              <a:spcAft>
                <a:spcPts val="0"/>
              </a:spcAft>
              <a:buClr>
                <a:schemeClr val="dk1"/>
              </a:buClr>
              <a:buSzPct val="100000"/>
              <a:buChar char="•"/>
            </a:pPr>
            <a:r>
              <a:rPr i="1" lang="es-ES" u="sng"/>
              <a:t>Racionalidad económica</a:t>
            </a:r>
            <a:r>
              <a:rPr lang="es-ES"/>
              <a:t>: Privilegio de aquello que sustenta las condiciones materiales de existencia.</a:t>
            </a:r>
            <a:endParaRPr/>
          </a:p>
          <a:p>
            <a:pPr indent="-342900" lvl="0" marL="342900" rtl="0" algn="l">
              <a:spcBef>
                <a:spcPts val="448"/>
              </a:spcBef>
              <a:spcAft>
                <a:spcPts val="0"/>
              </a:spcAft>
              <a:buClr>
                <a:schemeClr val="dk1"/>
              </a:buClr>
              <a:buSzPct val="100000"/>
              <a:buChar char="•"/>
            </a:pPr>
            <a:r>
              <a:rPr i="1" lang="es-ES" u="sng"/>
              <a:t>Racionalidad ideológica</a:t>
            </a:r>
            <a:r>
              <a:rPr lang="es-ES"/>
              <a:t>: La concepción del mundo y del lugar que la organización y uno mismo ocupan en él como razón de ser.</a:t>
            </a:r>
            <a:endParaRPr/>
          </a:p>
          <a:p>
            <a:pPr indent="-342900" lvl="0" marL="342900" rtl="0" algn="l">
              <a:spcBef>
                <a:spcPts val="448"/>
              </a:spcBef>
              <a:spcAft>
                <a:spcPts val="0"/>
              </a:spcAft>
              <a:buClr>
                <a:schemeClr val="dk1"/>
              </a:buClr>
              <a:buSzPct val="100000"/>
              <a:buChar char="•"/>
            </a:pPr>
            <a:r>
              <a:rPr i="1" lang="es-ES" u="sng"/>
              <a:t>Racionalidad estructural</a:t>
            </a:r>
            <a:r>
              <a:rPr lang="es-ES"/>
              <a:t>: Sostén de los principios organizativos que se conciben como necesarios para el logro de una acción más eficaz.</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45"/>
          <p:cNvSpPr txBox="1"/>
          <p:nvPr>
            <p:ph idx="1" type="body"/>
          </p:nvPr>
        </p:nvSpPr>
        <p:spPr>
          <a:xfrm>
            <a:off x="457200" y="620688"/>
            <a:ext cx="8229600" cy="6048672"/>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Ninguna de estas racionalidades se presenta en estado “puro”. Sin embargo, será útil para el analista identificar la racionalidad que prevalece sobre el fondo que constituye la lógica del poder.</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La posibilidad de reconocer la racionalidad pertinente a una situación de conflicto está asociada ala capacidad para discernir distintas “claves” en el lenguaje que se utiliza en las organizaciones, ya sea verbal o el preverbal.</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La capacidad de individualizar las claves apropiadas de los distintos lenguajes organizacionales es entonces una parte fundamental de la competencia de los sujetos para sobrevivir en las organizaciones, y la posibilidad de instituir dichas claves se relaciona con el poder.</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4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El concepto de situación</a:t>
            </a:r>
            <a:endParaRPr/>
          </a:p>
        </p:txBody>
      </p:sp>
      <p:sp>
        <p:nvSpPr>
          <p:cNvPr id="331" name="Google Shape;331;p4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es-ES"/>
              <a:t>Todo lo anteriormente expuesto adquiere un carácter dinámico en las organizaciones, y en las relaciones entre instituciones, organización y grupos deben ser consideradas a luz del concepto de </a:t>
            </a:r>
            <a:r>
              <a:rPr b="1" i="1" lang="es-ES"/>
              <a:t>situación</a:t>
            </a:r>
            <a:r>
              <a:rPr lang="es-ES"/>
              <a:t>.</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Tiempo, lugar, personas, recursos, relaciones con el contexto son factores que determinan la particular “geografía” de un grupo en una organización.</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47"/>
          <p:cNvSpPr txBox="1"/>
          <p:nvPr>
            <p:ph idx="1" type="body"/>
          </p:nvPr>
        </p:nvSpPr>
        <p:spPr>
          <a:xfrm>
            <a:off x="457200" y="620688"/>
            <a:ext cx="8229600" cy="6237312"/>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Clr>
                <a:schemeClr val="dk1"/>
              </a:buClr>
              <a:buSzPct val="100000"/>
              <a:buNone/>
            </a:pPr>
            <a:r>
              <a:rPr lang="es-ES"/>
              <a:t>Es posible asignar al concepto de situación dos significados complementarios entre sí:</a:t>
            </a:r>
            <a:endParaRPr/>
          </a:p>
          <a:p>
            <a:pPr indent="0" lvl="0" marL="0" rtl="0" algn="l">
              <a:spcBef>
                <a:spcPts val="496"/>
              </a:spcBef>
              <a:spcAft>
                <a:spcPts val="0"/>
              </a:spcAft>
              <a:buClr>
                <a:schemeClr val="dk1"/>
              </a:buClr>
              <a:buSzPct val="100000"/>
              <a:buNone/>
            </a:pPr>
            <a:r>
              <a:t/>
            </a:r>
            <a:endParaRPr/>
          </a:p>
          <a:p>
            <a:pPr indent="0" lvl="0" marL="0" rtl="0" algn="l">
              <a:spcBef>
                <a:spcPts val="496"/>
              </a:spcBef>
              <a:spcAft>
                <a:spcPts val="0"/>
              </a:spcAft>
              <a:buClr>
                <a:schemeClr val="dk1"/>
              </a:buClr>
              <a:buSzPct val="100000"/>
              <a:buNone/>
            </a:pPr>
            <a:r>
              <a:rPr lang="es-ES"/>
              <a:t>1. El reconocimiento de los factores temporales y espaciales que inciden en los aspectos sincrónicos y diacrónicos de la organización. Desde esta significación, se reconocen en la situación tanto lo contingente como la presencia de la historia en el presente y el modo en que esto se proyecta sobre los futuros posibles.</a:t>
            </a:r>
            <a:endParaRPr/>
          </a:p>
          <a:p>
            <a:pPr indent="0" lvl="0" marL="0" rtl="0" algn="l">
              <a:spcBef>
                <a:spcPts val="496"/>
              </a:spcBef>
              <a:spcAft>
                <a:spcPts val="0"/>
              </a:spcAft>
              <a:buClr>
                <a:schemeClr val="dk1"/>
              </a:buClr>
              <a:buSzPct val="100000"/>
              <a:buNone/>
            </a:pPr>
            <a:r>
              <a:rPr lang="es-ES"/>
              <a:t> </a:t>
            </a:r>
            <a:endParaRPr/>
          </a:p>
          <a:p>
            <a:pPr indent="0" lvl="0" marL="0" rtl="0" algn="l">
              <a:spcBef>
                <a:spcPts val="496"/>
              </a:spcBef>
              <a:spcAft>
                <a:spcPts val="0"/>
              </a:spcAft>
              <a:buClr>
                <a:schemeClr val="dk1"/>
              </a:buClr>
              <a:buSzPct val="100000"/>
              <a:buNone/>
            </a:pPr>
            <a:r>
              <a:rPr lang="es-ES"/>
              <a:t>2. “Definir una situación significa responder a la pregunta, explícita o implícita, sobre qué está sucediendo; significa establecer los límites del comportamiento apropiado, calificar a los sujetos según el tipo de rol y personaje que encarnan en esa situación” (Etkin, Schvarstein) Considero en este caso la adecuación de la interacción a la trama argumental que constituye al encuentro y a las reglas del juego que lo gobiernan.</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s-ES"/>
              <a:t>Adaptarse es adaptarse a la situación</a:t>
            </a:r>
            <a:endParaRPr/>
          </a:p>
        </p:txBody>
      </p:sp>
      <p:sp>
        <p:nvSpPr>
          <p:cNvPr id="342" name="Google Shape;342;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es-ES"/>
              <a:t>La capacidad para identificar y desarrollar las conductas apropiadas a cada situación es parte de la competencia social de los individuos.</a:t>
            </a:r>
            <a:endParaRPr/>
          </a:p>
          <a:p>
            <a:pPr indent="-342900" lvl="0" marL="342900" rtl="0" algn="l">
              <a:spcBef>
                <a:spcPts val="592"/>
              </a:spcBef>
              <a:spcAft>
                <a:spcPts val="0"/>
              </a:spcAft>
              <a:buClr>
                <a:schemeClr val="dk1"/>
              </a:buClr>
              <a:buSzPct val="100000"/>
              <a:buChar char="•"/>
            </a:pPr>
            <a:r>
              <a:rPr lang="es-ES"/>
              <a:t>Existe entonces específicamente una competencia social organizacional que incluye el conocimiento, por parte de los miembros, del lenguaje, las situaciones expresivas, de las barreras y la manera de franquearlas, de la distinción entre una orden y un pedido, etc. </a:t>
            </a:r>
            <a:endParaRPr/>
          </a:p>
          <a:p>
            <a:pPr indent="-342900" lvl="0" marL="342900" rtl="0" algn="l">
              <a:spcBef>
                <a:spcPts val="592"/>
              </a:spcBef>
              <a:spcAft>
                <a:spcPts val="0"/>
              </a:spcAft>
              <a:buClr>
                <a:schemeClr val="dk1"/>
              </a:buClr>
              <a:buSzPct val="100000"/>
              <a:buChar char="•"/>
            </a:pPr>
            <a:r>
              <a:rPr lang="es-ES"/>
              <a:t>Este conocimiento es relativo a la situación.</a:t>
            </a:r>
            <a:endParaRPr/>
          </a:p>
          <a:p>
            <a:pPr indent="0" lvl="0" marL="0" rtl="0" algn="l">
              <a:spcBef>
                <a:spcPts val="592"/>
              </a:spcBef>
              <a:spcAft>
                <a:spcPts val="0"/>
              </a:spcAft>
              <a:buClr>
                <a:schemeClr val="dk1"/>
              </a:buClr>
              <a:buSzPct val="100000"/>
              <a:buNone/>
            </a:pPr>
            <a:r>
              <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Individuo y organización</a:t>
            </a:r>
            <a:endParaRPr/>
          </a:p>
        </p:txBody>
      </p:sp>
      <p:sp>
        <p:nvSpPr>
          <p:cNvPr id="348" name="Google Shape;348;p49"/>
          <p:cNvSpPr txBox="1"/>
          <p:nvPr>
            <p:ph idx="1" type="body"/>
          </p:nvPr>
        </p:nvSpPr>
        <p:spPr>
          <a:xfrm>
            <a:off x="457200" y="1600200"/>
            <a:ext cx="8229600" cy="4997152"/>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Lo que constituye a la organización es la </a:t>
            </a:r>
            <a:r>
              <a:rPr i="1" lang="es-ES"/>
              <a:t>comunicación</a:t>
            </a:r>
            <a:r>
              <a:rPr lang="es-ES"/>
              <a:t>, y lo que constituye al grupo es la </a:t>
            </a:r>
            <a:r>
              <a:rPr i="1" lang="es-ES"/>
              <a:t>interacción</a:t>
            </a:r>
            <a:r>
              <a:rPr lang="es-ES"/>
              <a:t>. </a:t>
            </a:r>
            <a:endParaRPr/>
          </a:p>
          <a:p>
            <a:pPr indent="-342900" lvl="0" marL="342900" rtl="0" algn="l">
              <a:spcBef>
                <a:spcPts val="544"/>
              </a:spcBef>
              <a:spcAft>
                <a:spcPts val="0"/>
              </a:spcAft>
              <a:buClr>
                <a:schemeClr val="dk1"/>
              </a:buClr>
              <a:buSzPct val="100000"/>
              <a:buChar char="•"/>
            </a:pPr>
            <a:r>
              <a:rPr lang="es-ES"/>
              <a:t>Las personas exceden ambas instancias; los seres humanos son el entorno de los sistemas sociales y establecen con ellos relaciones de interpenetración y observación, porque para reconocer las instancias organizacionales y grupales, el sujeto debe ejercer una capacidad reflexiva que le permita observarse a sí mismo y a los demás actuando en ellas.</a:t>
            </a:r>
            <a:endParaRPr/>
          </a:p>
          <a:p>
            <a:pPr indent="0" lvl="0" marL="0" rtl="0" algn="ctr">
              <a:spcBef>
                <a:spcPts val="544"/>
              </a:spcBef>
              <a:spcAft>
                <a:spcPts val="0"/>
              </a:spcAft>
              <a:buClr>
                <a:schemeClr val="dk1"/>
              </a:buClr>
              <a:buSzPct val="100000"/>
              <a:buNone/>
            </a:pPr>
            <a:r>
              <a:t/>
            </a:r>
            <a:endParaRPr i="1"/>
          </a:p>
          <a:p>
            <a:pPr indent="0" lvl="0" marL="0" rtl="0" algn="ctr">
              <a:spcBef>
                <a:spcPts val="544"/>
              </a:spcBef>
              <a:spcAft>
                <a:spcPts val="0"/>
              </a:spcAft>
              <a:buClr>
                <a:schemeClr val="dk1"/>
              </a:buClr>
              <a:buSzPct val="100000"/>
              <a:buNone/>
            </a:pPr>
            <a:r>
              <a:rPr i="1" lang="es-ES"/>
              <a:t>La participación de los individuos en los grupos y en las organizaciones se estructura en función de desempeño de roles.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i="1" lang="es-ES"/>
              <a:t>Las instituciones</a:t>
            </a:r>
            <a:endParaRPr/>
          </a:p>
        </p:txBody>
      </p:sp>
      <p:sp>
        <p:nvSpPr>
          <p:cNvPr id="111" name="Google Shape;111;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Las </a:t>
            </a:r>
            <a:r>
              <a:rPr b="1" i="1" lang="es-ES"/>
              <a:t>instituciones</a:t>
            </a:r>
            <a:r>
              <a:rPr lang="es-ES"/>
              <a:t> son aquellos cuerpos normativos jurídicos- culturales compuestos de ideas, valores, creencias, leyes que determinan las formas de intercambio social.</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Por ejemplo, sexualidad, vejez, trabajo, tiempo libre, justicia, son instituciones universales que se particularizan en cada sociedad y en cada momento histórico.</a:t>
            </a:r>
            <a:endParaRPr/>
          </a:p>
          <a:p>
            <a:pPr indent="0" lvl="0" marL="0" rtl="0" algn="l">
              <a:spcBef>
                <a:spcPts val="496"/>
              </a:spcBef>
              <a:spcAft>
                <a:spcPts val="0"/>
              </a:spcAft>
              <a:buClr>
                <a:schemeClr val="dk1"/>
              </a:buClr>
              <a:buSzPct val="100000"/>
              <a:buNone/>
            </a:pPr>
            <a:r>
              <a:t/>
            </a:r>
            <a:endParaRPr/>
          </a:p>
          <a:p>
            <a:pPr indent="0" lvl="0" marL="0" rtl="0" algn="l">
              <a:spcBef>
                <a:spcPts val="496"/>
              </a:spcBef>
              <a:spcAft>
                <a:spcPts val="0"/>
              </a:spcAft>
              <a:buClr>
                <a:schemeClr val="dk1"/>
              </a:buClr>
              <a:buSzPct val="100000"/>
              <a:buNone/>
            </a:pPr>
            <a:r>
              <a:rPr lang="es-ES"/>
              <a:t>Una institución es un </a:t>
            </a:r>
            <a:r>
              <a:rPr b="1" lang="es-ES"/>
              <a:t>nivel de la realidad social</a:t>
            </a:r>
            <a:r>
              <a:rPr lang="es-ES"/>
              <a:t> que define </a:t>
            </a:r>
            <a:r>
              <a:rPr i="1" lang="es-ES"/>
              <a:t>cuanto </a:t>
            </a:r>
            <a:r>
              <a:rPr lang="es-ES"/>
              <a:t>está establecido. Se relaciona con el Estado que hace la ley y, desde este punto de vista, no puede dejar de estar presente en los grupos y las organizaciones.</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El rol organizacional </a:t>
            </a:r>
            <a:endParaRPr/>
          </a:p>
        </p:txBody>
      </p:sp>
      <p:sp>
        <p:nvSpPr>
          <p:cNvPr id="354" name="Google Shape;354;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Los roles son producto de una construcción histórica, institucionalmente determinada.</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En sentido amplio, </a:t>
            </a:r>
            <a:r>
              <a:rPr b="1" i="1" lang="es-ES"/>
              <a:t>el rol puede definirse como una pauta de conducta estable, constituida en el marco de reglas también estables que determinan la naturaleza de la interacción.</a:t>
            </a:r>
            <a:endParaRPr/>
          </a:p>
          <a:p>
            <a:pPr indent="0" lvl="0" marL="0" rtl="0" algn="l">
              <a:spcBef>
                <a:spcPts val="544"/>
              </a:spcBef>
              <a:spcAft>
                <a:spcPts val="0"/>
              </a:spcAft>
              <a:buClr>
                <a:schemeClr val="dk1"/>
              </a:buClr>
              <a:buSzPct val="100000"/>
              <a:buNone/>
            </a:pPr>
            <a:r>
              <a:t/>
            </a:r>
            <a:endParaRPr b="1"/>
          </a:p>
          <a:p>
            <a:pPr indent="-342900" lvl="0" marL="342900" rtl="0" algn="l">
              <a:spcBef>
                <a:spcPts val="544"/>
              </a:spcBef>
              <a:spcAft>
                <a:spcPts val="0"/>
              </a:spcAft>
              <a:buClr>
                <a:schemeClr val="dk1"/>
              </a:buClr>
              <a:buSzPct val="100000"/>
              <a:buChar char="•"/>
            </a:pPr>
            <a:r>
              <a:rPr lang="es-ES"/>
              <a:t>Se trata de una verdadera puesta en escena que requiere coherencia expresiva, armonía en el uso de los distintos lenguajes, para un resultado eficaz.</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51"/>
          <p:cNvSpPr txBox="1"/>
          <p:nvPr>
            <p:ph idx="1" type="body"/>
          </p:nvPr>
        </p:nvSpPr>
        <p:spPr>
          <a:xfrm>
            <a:off x="457200" y="620688"/>
            <a:ext cx="8229600" cy="5505475"/>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Es el concepto de rol organizacional el que transforma al actor en personaje, distinguiendo entre la imagen que un individuo tiene de sí mismo (personaje) y su soporte material, físico, biológico (actor).</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Se distinguen en un rol su </a:t>
            </a:r>
            <a:r>
              <a:rPr b="1" i="1" lang="es-ES"/>
              <a:t>función</a:t>
            </a:r>
            <a:r>
              <a:rPr lang="es-ES"/>
              <a:t> (“para qué”) y su </a:t>
            </a:r>
            <a:r>
              <a:rPr b="1" i="1" lang="es-ES"/>
              <a:t>status</a:t>
            </a:r>
            <a:r>
              <a:rPr lang="es-ES"/>
              <a:t> (su ubicación relativa en una estructura).</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En principio, estos roles son determinados por la organización; es ella la que prescribe sus pautas y las modalidades para su desempeño.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Son personas quienes adjudican roles a otras personas, transformándose de esta manera en emisoras de rol.</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52"/>
          <p:cNvSpPr txBox="1"/>
          <p:nvPr>
            <p:ph idx="1" type="body"/>
          </p:nvPr>
        </p:nvSpPr>
        <p:spPr>
          <a:xfrm>
            <a:off x="457200" y="836712"/>
            <a:ext cx="8229600" cy="5289451"/>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Pero no sólo de esta emisión es que se nutren los sujetos para comprender el modo en que deben actuar sus papeles. </a:t>
            </a:r>
            <a:endParaRPr/>
          </a:p>
          <a:p>
            <a:pPr indent="-342900" lvl="0" marL="342900" rtl="0" algn="l">
              <a:spcBef>
                <a:spcPts val="592"/>
              </a:spcBef>
              <a:spcAft>
                <a:spcPts val="0"/>
              </a:spcAft>
              <a:buClr>
                <a:schemeClr val="dk1"/>
              </a:buClr>
              <a:buSzPct val="100000"/>
              <a:buChar char="•"/>
            </a:pPr>
            <a:r>
              <a:rPr lang="es-ES"/>
              <a:t>La comunicación en sentido amplio se constituye en el marco dentro del cual opera este proceso.</a:t>
            </a:r>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rPr lang="es-ES"/>
              <a:t>Comunican:</a:t>
            </a:r>
            <a:endParaRPr/>
          </a:p>
          <a:p>
            <a:pPr indent="-342900" lvl="0" marL="342900" rtl="0" algn="l">
              <a:spcBef>
                <a:spcPts val="592"/>
              </a:spcBef>
              <a:spcAft>
                <a:spcPts val="0"/>
              </a:spcAft>
              <a:buClr>
                <a:schemeClr val="dk1"/>
              </a:buClr>
              <a:buSzPct val="100000"/>
              <a:buChar char="•"/>
            </a:pPr>
            <a:r>
              <a:rPr lang="es-ES"/>
              <a:t>las paredes</a:t>
            </a:r>
            <a:endParaRPr/>
          </a:p>
          <a:p>
            <a:pPr indent="-342900" lvl="0" marL="342900" rtl="0" algn="l">
              <a:spcBef>
                <a:spcPts val="592"/>
              </a:spcBef>
              <a:spcAft>
                <a:spcPts val="0"/>
              </a:spcAft>
              <a:buClr>
                <a:schemeClr val="dk1"/>
              </a:buClr>
              <a:buSzPct val="100000"/>
              <a:buChar char="•"/>
            </a:pPr>
            <a:r>
              <a:rPr lang="es-ES"/>
              <a:t>la vestimenta</a:t>
            </a:r>
            <a:endParaRPr/>
          </a:p>
          <a:p>
            <a:pPr indent="-342900" lvl="0" marL="342900" rtl="0" algn="l">
              <a:spcBef>
                <a:spcPts val="592"/>
              </a:spcBef>
              <a:spcAft>
                <a:spcPts val="0"/>
              </a:spcAft>
              <a:buClr>
                <a:schemeClr val="dk1"/>
              </a:buClr>
              <a:buSzPct val="100000"/>
              <a:buChar char="•"/>
            </a:pPr>
            <a:r>
              <a:rPr lang="es-ES"/>
              <a:t>los sistemas de información</a:t>
            </a:r>
            <a:endParaRPr/>
          </a:p>
          <a:p>
            <a:pPr indent="-342900" lvl="0" marL="342900" rtl="0" algn="l">
              <a:spcBef>
                <a:spcPts val="592"/>
              </a:spcBef>
              <a:spcAft>
                <a:spcPts val="0"/>
              </a:spcAft>
              <a:buClr>
                <a:schemeClr val="dk1"/>
              </a:buClr>
              <a:buSzPct val="100000"/>
              <a:buChar char="•"/>
            </a:pPr>
            <a:r>
              <a:rPr lang="es-ES"/>
              <a:t>la distribución de los espacios</a:t>
            </a:r>
            <a:endParaRPr/>
          </a:p>
          <a:p>
            <a:pPr indent="-342900" lvl="0" marL="342900" rtl="0" algn="l">
              <a:spcBef>
                <a:spcPts val="592"/>
              </a:spcBef>
              <a:spcAft>
                <a:spcPts val="0"/>
              </a:spcAft>
              <a:buClr>
                <a:schemeClr val="dk1"/>
              </a:buClr>
              <a:buSzPct val="100000"/>
              <a:buChar char="•"/>
            </a:pPr>
            <a:r>
              <a:rPr lang="es-ES"/>
              <a:t>el acontecimiento que es portador de novedad</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53"/>
          <p:cNvSpPr txBox="1"/>
          <p:nvPr>
            <p:ph idx="1" type="body"/>
          </p:nvPr>
        </p:nvSpPr>
        <p:spPr>
          <a:xfrm>
            <a:off x="457200" y="692696"/>
            <a:ext cx="8229600" cy="5433467"/>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Toda actividad organizacional tiene un valor semántico añadido, y es pasible de ser constituido como referente a los efectos de entender cómo se debe asumir un rol.</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Los llamados “procesos de inducción”, aquellos que se programan para un individuo cuando ingresa a una organización, son paradigmáticos en este sentido.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No sólo son portadores de lo explícito, de lo denotado, de lo que se quiere que el individuo adquiera, sino que en este verdadero proceso de socialización secundaria, el ingresante “abreva” en un excedente de mensajes connotados, muchos de ellos no controlables por la organización.</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Existen en este sentido dos competencias que se ponen en interacción: la de la organización para denotar y connotar, y la del individuo para decodificar, es decir, su competencia social organizacional.</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Es esta última en definitiva la que determina la eficacia de la primera, ya que el destino de todo signo está ligado a la capacidad del sujeto para desentrañarlo.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La organización pondrá sistemas de estímulo al desarrollo de esta capacidad y sancionará la incapacidad, pero en última instancia no podrá trascender la capacidad cognoscitiva o la voluntad participativa del sujeto.</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55"/>
          <p:cNvSpPr txBox="1"/>
          <p:nvPr>
            <p:ph idx="1" type="body"/>
          </p:nvPr>
        </p:nvSpPr>
        <p:spPr>
          <a:xfrm>
            <a:off x="467544" y="449288"/>
            <a:ext cx="8229600" cy="6408712"/>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spcBef>
                <a:spcPts val="0"/>
              </a:spcBef>
              <a:spcAft>
                <a:spcPts val="0"/>
              </a:spcAft>
              <a:buClr>
                <a:schemeClr val="dk1"/>
              </a:buClr>
              <a:buSzPct val="100000"/>
              <a:buNone/>
            </a:pPr>
            <a:r>
              <a:rPr lang="es-ES"/>
              <a:t>Esto es lo que determina que el rol sólo se configure en el encuentro de los mecanismos de adjudicación: organizacionales o grupales, y los de asunción individuales.</a:t>
            </a:r>
            <a:endParaRPr/>
          </a:p>
          <a:p>
            <a:pPr indent="-170180" lvl="0" marL="342900" rtl="0" algn="l">
              <a:spcBef>
                <a:spcPts val="544"/>
              </a:spcBef>
              <a:spcAft>
                <a:spcPts val="0"/>
              </a:spcAft>
              <a:buClr>
                <a:schemeClr val="dk1"/>
              </a:buClr>
              <a:buSzPct val="100000"/>
              <a:buNone/>
            </a:pPr>
            <a:r>
              <a:t/>
            </a:r>
            <a:endParaRPr/>
          </a:p>
          <a:p>
            <a:pPr indent="0" lvl="0" marL="0" rtl="0" algn="ctr">
              <a:spcBef>
                <a:spcPts val="544"/>
              </a:spcBef>
              <a:spcAft>
                <a:spcPts val="0"/>
              </a:spcAft>
              <a:buClr>
                <a:schemeClr val="dk1"/>
              </a:buClr>
              <a:buSzPct val="100000"/>
              <a:buNone/>
            </a:pPr>
            <a:r>
              <a:rPr b="1" lang="es-ES"/>
              <a:t>Se produce así un encuentro entre lo organizacional, lo grupal y lo individual. El rol surge “de lo sincrónico, entendiendo por tal la situación en la que un rol emerge como necesitado, y lo diacrónico individual, en cuanto es esto lo que establecerá la elección de quien tendrá a cargo el desempeño de un rol determinado” (O´Donnell)</a:t>
            </a:r>
            <a:endParaRPr/>
          </a:p>
          <a:p>
            <a:pPr indent="-170180" lvl="0" marL="34290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rPr lang="es-ES"/>
              <a:t>Además de la prescripción organizacional, la adjudicación puede estar co-determinada por la fantasía inconsciente de otro sujeto, por la dinámica de la interacción en un grupo o por la presión del contexto social.</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5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s-ES"/>
              <a:t>LA ORGANIZACIÓN CONVOCANTE</a:t>
            </a:r>
            <a:br>
              <a:rPr lang="es-ES"/>
            </a:br>
            <a:endParaRPr/>
          </a:p>
        </p:txBody>
      </p:sp>
      <p:sp>
        <p:nvSpPr>
          <p:cNvPr id="385" name="Google Shape;385;p56"/>
          <p:cNvSpPr txBox="1"/>
          <p:nvPr>
            <p:ph idx="1" type="body"/>
          </p:nvPr>
        </p:nvSpPr>
        <p:spPr>
          <a:xfrm>
            <a:off x="457200" y="1124744"/>
            <a:ext cx="8229600" cy="5001419"/>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spcBef>
                <a:spcPts val="0"/>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Convocar, etimológicamente, se relaciona con “llamado” y definimos provisionalmente como </a:t>
            </a:r>
            <a:r>
              <a:rPr b="1" lang="es-ES"/>
              <a:t>organización convocante</a:t>
            </a:r>
            <a:r>
              <a:rPr lang="es-ES"/>
              <a:t> a aquella organización en la que el sujeto se siente llamado a ser sujeto productor. </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Es allí donde la persona ejerce, ejerció o concibe la posibilidad de ejercer esa relación mutuamente transformadora con su contexto, determinante de su adaptación activa a la realidad.</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57"/>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Relacionamos tal posibilidad con la existencia de una necesidad, la que la persona posee de recuperar lo más esencial de su condición humana, la posibilidad de cuestionar, de ser partícipe de la elaboración de su propio devenir, la puesta en escena del deseo de ser reconocido.</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Con la postulación de la necesidad como fundamento motivacional del vínculo, el ejercicio de tal condición ubica al sujeto como emergente y productor de una trama de relaciones vinculares a través de la cual se inserta en dicha organización.</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58"/>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spcBef>
                <a:spcPts val="0"/>
              </a:spcBef>
              <a:spcAft>
                <a:spcPts val="0"/>
              </a:spcAft>
              <a:buClr>
                <a:schemeClr val="dk1"/>
              </a:buClr>
              <a:buSzPct val="100000"/>
              <a:buNone/>
            </a:pPr>
            <a:r>
              <a:rPr i="1" lang="es-ES"/>
              <a:t>La organización convocante es el espacio privilegiado para visualizar entonces la dialéctica producido- productor en el sujeto. </a:t>
            </a:r>
            <a:endParaRPr i="1"/>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rPr lang="es-ES"/>
              <a:t>Es allí donde se produce la confrontación, el pasaje, la necesidad de síntesis entre el deseo de ejercer un rol protagónico y transformador, y los límites que impone el contexto con el cual se interviene. </a:t>
            </a:r>
            <a:endParaRPr/>
          </a:p>
          <a:p>
            <a:pPr indent="0" lvl="0" marL="0" rtl="0" algn="l">
              <a:spcBef>
                <a:spcPts val="592"/>
              </a:spcBef>
              <a:spcAft>
                <a:spcPts val="0"/>
              </a:spcAft>
              <a:buClr>
                <a:schemeClr val="dk1"/>
              </a:buClr>
              <a:buSzPct val="100000"/>
              <a:buNone/>
            </a:pPr>
            <a:r>
              <a:t/>
            </a:r>
            <a:endParaRPr/>
          </a:p>
          <a:p>
            <a:pPr indent="0" lvl="0" marL="0" rtl="0" algn="ctr">
              <a:spcBef>
                <a:spcPts val="592"/>
              </a:spcBef>
              <a:spcAft>
                <a:spcPts val="0"/>
              </a:spcAft>
              <a:buClr>
                <a:schemeClr val="dk1"/>
              </a:buClr>
              <a:buSzPct val="100000"/>
              <a:buNone/>
            </a:pPr>
            <a:r>
              <a:rPr lang="es-ES"/>
              <a:t>Es allí donde, en un continuo proceso en espiral, se procesa el significado de pertenencia con un elevado compromiso ético.</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59"/>
          <p:cNvSpPr txBox="1"/>
          <p:nvPr>
            <p:ph idx="1" type="body"/>
          </p:nvPr>
        </p:nvSpPr>
        <p:spPr>
          <a:xfrm>
            <a:off x="457200" y="620688"/>
            <a:ext cx="8229600" cy="5505475"/>
          </a:xfrm>
          <a:prstGeom prst="rect">
            <a:avLst/>
          </a:prstGeom>
          <a:noFill/>
          <a:ln>
            <a:noFill/>
          </a:ln>
        </p:spPr>
        <p:txBody>
          <a:bodyPr anchorCtr="0" anchor="t" bIns="45700" lIns="91425" spcFirstLastPara="1" rIns="91425" wrap="square" tIns="45700">
            <a:normAutofit fontScale="85000" lnSpcReduction="20000"/>
          </a:bodyPr>
          <a:lstStyle/>
          <a:p>
            <a:pPr indent="0" lvl="0" marL="0" rtl="0" algn="ctr">
              <a:spcBef>
                <a:spcPts val="0"/>
              </a:spcBef>
              <a:spcAft>
                <a:spcPts val="0"/>
              </a:spcAft>
              <a:buClr>
                <a:schemeClr val="dk1"/>
              </a:buClr>
              <a:buSzPct val="100000"/>
              <a:buNone/>
            </a:pPr>
            <a:r>
              <a:rPr b="1" lang="es-ES"/>
              <a:t>La organización convocante llama a pelear, a resolver activamente un conflicto, a la posibilidad, aunque sea fantaseada, de insertarse en ella de un modo instituyente y a participar comprometidamente en sus procesos de cambio.</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Pone de manifiesto el modo como el sujeto se inserta activamente en una trama de relaciones de poder, y la manera reflexiva en que elabora dicha inserción.</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Es allí donde concibe como posible el lugar del amo, ejerciendo por lo tanto el deseo de ser reconocido. Y es por ello que allí se ponen de manifiesto necesariamente sus relaciones con el poder.</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
          <p:cNvSpPr txBox="1"/>
          <p:nvPr>
            <p:ph idx="1" type="body"/>
          </p:nvPr>
        </p:nvSpPr>
        <p:spPr>
          <a:xfrm>
            <a:off x="457200" y="1124744"/>
            <a:ext cx="8229600" cy="5001419"/>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spcBef>
                <a:spcPts val="0"/>
              </a:spcBef>
              <a:spcAft>
                <a:spcPts val="0"/>
              </a:spcAft>
              <a:buClr>
                <a:schemeClr val="dk1"/>
              </a:buClr>
              <a:buSzPct val="100000"/>
              <a:buNone/>
            </a:pPr>
            <a:r>
              <a:rPr lang="es-ES"/>
              <a:t>Es esta una noción compleja, con carácter equívoco, problemático y, sobre todo, rica en sus efectos sobre nuestra área problemática que son las organizaciones.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Estos efectos permiten comprender </a:t>
            </a:r>
            <a:r>
              <a:rPr b="1" i="1" lang="es-ES"/>
              <a:t>lo instituido</a:t>
            </a:r>
            <a:r>
              <a:rPr i="1" lang="es-ES"/>
              <a:t> como aquello que está establecido, el conjunto de normas y valores dominantes así como el sistema de roles que constituye el sostén de todo orden social.</a:t>
            </a:r>
            <a:endParaRPr/>
          </a:p>
          <a:p>
            <a:pPr indent="0" lvl="0" marL="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rPr lang="es-ES"/>
              <a:t>Hay que tomar estas afirmaciones como lo que son: una mera expresión del orden social establecido, con el cual, quienes la sostienen, están obviamente satisfechos.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4" name="Shape 404"/>
        <p:cNvGrpSpPr/>
        <p:nvPr/>
      </p:nvGrpSpPr>
      <p:grpSpPr>
        <a:xfrm>
          <a:off x="0" y="0"/>
          <a:ext cx="0" cy="0"/>
          <a:chOff x="0" y="0"/>
          <a:chExt cx="0" cy="0"/>
        </a:xfrm>
      </p:grpSpPr>
      <p:sp>
        <p:nvSpPr>
          <p:cNvPr id="405" name="Google Shape;405;p60"/>
          <p:cNvSpPr txBox="1"/>
          <p:nvPr>
            <p:ph idx="1" type="body"/>
          </p:nvPr>
        </p:nvSpPr>
        <p:spPr>
          <a:xfrm>
            <a:off x="395536" y="260648"/>
            <a:ext cx="8229600" cy="6480720"/>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Ser </a:t>
            </a:r>
            <a:r>
              <a:rPr b="1" i="1" lang="es-ES"/>
              <a:t>sujeto producido</a:t>
            </a:r>
            <a:r>
              <a:rPr lang="es-ES"/>
              <a:t>, en cambio, es ser víctima de las relaciones de poder o bien actuar las necesidades que ellas imponen en términos de una racionalidad que no se puede cuestionar y que es ajena al mismo sujeto.</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Implica aceptar la prevalencia de los mecanismos de adjudicación por sobre los de asunción en la formación del propio rol. </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Significa la existencia de un mínimo espacio para la satisfacción de las propias necesidades frente a las demandas de un mundo externo que se configura altamente demandante para el sujeto y cuya internalización no enriquece sino, por el contrario, empobrece la trama de relaciones del mundo interno.</a:t>
            </a:r>
            <a:endParaRPr/>
          </a:p>
          <a:p>
            <a:pPr indent="-185420" lvl="0" marL="34290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Hay sujetos que parecen productores, pero sólo son producidos en tanto reproducen un orden instituido acerca del cual no ejercen la más mínima crítica.</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Ser </a:t>
            </a:r>
            <a:r>
              <a:rPr i="1" lang="es-ES"/>
              <a:t>sujeto productor</a:t>
            </a:r>
            <a:r>
              <a:rPr lang="es-ES"/>
              <a:t> implica la posibilidad de promoverse, moverse hacia delante, crecer; de modificar y ser modificado, de ser sujeto y agente de un aprendizaje social.</a:t>
            </a:r>
            <a:endParaRPr/>
          </a:p>
          <a:p>
            <a:pPr indent="0" lvl="0" marL="0" rtl="0" algn="l">
              <a:spcBef>
                <a:spcPts val="544"/>
              </a:spcBef>
              <a:spcAft>
                <a:spcPts val="0"/>
              </a:spcAft>
              <a:buClr>
                <a:schemeClr val="dk1"/>
              </a:buClr>
              <a:buSzPct val="100000"/>
              <a:buNone/>
            </a:pPr>
            <a:r>
              <a:t/>
            </a:r>
            <a:endParaRPr/>
          </a:p>
          <a:p>
            <a:pPr indent="0" lvl="0" marL="0" rtl="0" algn="ctr">
              <a:spcBef>
                <a:spcPts val="544"/>
              </a:spcBef>
              <a:spcAft>
                <a:spcPts val="0"/>
              </a:spcAft>
              <a:buClr>
                <a:schemeClr val="dk1"/>
              </a:buClr>
              <a:buSzPct val="100000"/>
              <a:buNone/>
            </a:pPr>
            <a:r>
              <a:rPr b="1" i="1" lang="es-ES"/>
              <a:t>En el seno de la organización convocante, la dialógica se transforma en dialéctica y la invariancia en cambio.</a:t>
            </a:r>
            <a:endParaRPr b="1"/>
          </a:p>
          <a:p>
            <a:pPr indent="0" lvl="0" marL="0" rtl="0" algn="l">
              <a:spcBef>
                <a:spcPts val="544"/>
              </a:spcBef>
              <a:spcAft>
                <a:spcPts val="0"/>
              </a:spcAft>
              <a:buClr>
                <a:schemeClr val="dk1"/>
              </a:buClr>
              <a:buSzPct val="100000"/>
              <a:buNone/>
            </a:pPr>
            <a:r>
              <a:t/>
            </a:r>
            <a:endParaRPr/>
          </a:p>
          <a:p>
            <a:pPr indent="0" lvl="0" marL="0" rtl="0" algn="ctr">
              <a:spcBef>
                <a:spcPts val="544"/>
              </a:spcBef>
              <a:spcAft>
                <a:spcPts val="0"/>
              </a:spcAft>
              <a:buClr>
                <a:schemeClr val="dk1"/>
              </a:buClr>
              <a:buSzPct val="100000"/>
              <a:buNone/>
            </a:pPr>
            <a:r>
              <a:rPr b="1" lang="es-ES"/>
              <a:t>La convocante no es aquella organización ideal donde todo se puede, sino el espacio que permite procesar ambos polos de esta contradicción.</a:t>
            </a:r>
            <a:endParaRPr b="1"/>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2"/>
          <p:cNvSpPr txBox="1"/>
          <p:nvPr>
            <p:ph idx="1" type="body"/>
          </p:nvPr>
        </p:nvSpPr>
        <p:spPr>
          <a:xfrm>
            <a:off x="457200" y="476672"/>
            <a:ext cx="8229600" cy="5649491"/>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La organización convocante conmueve. La explicitación de la relación que la persona establece con ella no la puede dejar indiferente sino que la mueve en el sentido de una resolución.</a:t>
            </a:r>
            <a:endParaRPr/>
          </a:p>
          <a:p>
            <a:pPr indent="-342900" lvl="0" marL="342900" rtl="0" algn="l">
              <a:spcBef>
                <a:spcPts val="544"/>
              </a:spcBef>
              <a:spcAft>
                <a:spcPts val="0"/>
              </a:spcAft>
              <a:buClr>
                <a:schemeClr val="dk1"/>
              </a:buClr>
              <a:buSzPct val="100000"/>
              <a:buChar char="•"/>
            </a:pPr>
            <a:r>
              <a:rPr lang="es-ES"/>
              <a:t>Nunca la persona establece una relación directa con una organización, sino que la misma aparece mediatizada por una trama vincular en cuyo seno se produce la representación de la organización.</a:t>
            </a:r>
            <a:endParaRPr/>
          </a:p>
          <a:p>
            <a:pPr indent="-342900" lvl="0" marL="342900" rtl="0" algn="l">
              <a:spcBef>
                <a:spcPts val="544"/>
              </a:spcBef>
              <a:spcAft>
                <a:spcPts val="0"/>
              </a:spcAft>
              <a:buClr>
                <a:schemeClr val="dk1"/>
              </a:buClr>
              <a:buSzPct val="100000"/>
              <a:buChar char="•"/>
            </a:pPr>
            <a:r>
              <a:rPr lang="es-ES"/>
              <a:t>Los personajes de dicha trama son significativos en una doble dimensión temporal: en el presente, en tanto configuran la red que potencializa o traba la acción de la persona; en el pasado, porque por vías de mecanismos transferenciales remiten a personajes de la historia del sujeto.</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sp>
        <p:nvSpPr>
          <p:cNvPr id="420" name="Google Shape;420;p63"/>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dk1"/>
              </a:buClr>
              <a:buSzPts val="3200"/>
              <a:buNone/>
            </a:pPr>
            <a:r>
              <a:rPr lang="es-ES"/>
              <a:t>La consideración de la </a:t>
            </a:r>
            <a:r>
              <a:rPr i="1" lang="es-ES"/>
              <a:t>complejidad</a:t>
            </a:r>
            <a:r>
              <a:rPr lang="es-ES"/>
              <a:t> nos impone reconocer que en la multiplicidad de organizaciones en que participamos somos productores y producidos. </a:t>
            </a:r>
            <a:endParaRPr/>
          </a:p>
          <a:p>
            <a:pPr indent="0" lvl="0" marL="0" rtl="0" algn="ctr">
              <a:spcBef>
                <a:spcPts val="640"/>
              </a:spcBef>
              <a:spcAft>
                <a:spcPts val="0"/>
              </a:spcAft>
              <a:buClr>
                <a:schemeClr val="dk1"/>
              </a:buClr>
              <a:buSzPts val="3200"/>
              <a:buNone/>
            </a:pPr>
            <a:r>
              <a:t/>
            </a:r>
            <a:endParaRPr/>
          </a:p>
          <a:p>
            <a:pPr indent="0" lvl="0" marL="0" rtl="0" algn="ctr">
              <a:spcBef>
                <a:spcPts val="640"/>
              </a:spcBef>
              <a:spcAft>
                <a:spcPts val="0"/>
              </a:spcAft>
              <a:buClr>
                <a:schemeClr val="dk1"/>
              </a:buClr>
              <a:buSzPts val="3200"/>
              <a:buNone/>
            </a:pPr>
            <a:r>
              <a:rPr lang="es-ES"/>
              <a:t>Forjamos de esta manera una pertenencia multidimensional a una verdadera constelación organizacional que nos constituye como sujetos en una red social.</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4" name="Shape 424"/>
        <p:cNvGrpSpPr/>
        <p:nvPr/>
      </p:nvGrpSpPr>
      <p:grpSpPr>
        <a:xfrm>
          <a:off x="0" y="0"/>
          <a:ext cx="0" cy="0"/>
          <a:chOff x="0" y="0"/>
          <a:chExt cx="0" cy="0"/>
        </a:xfrm>
      </p:grpSpPr>
      <p:sp>
        <p:nvSpPr>
          <p:cNvPr id="425" name="Google Shape;425;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2800"/>
              <a:buFont typeface="Calibri"/>
              <a:buNone/>
            </a:pPr>
            <a:r>
              <a:rPr b="1" i="1" lang="es-ES" sz="2800"/>
              <a:t>La organización convocante </a:t>
            </a:r>
            <a:br>
              <a:rPr b="1" i="1" lang="es-ES" sz="2800"/>
            </a:br>
            <a:r>
              <a:rPr b="1" i="1" lang="es-ES" sz="2800"/>
              <a:t>es una construcción del sujeto</a:t>
            </a:r>
            <a:endParaRPr sz="2800"/>
          </a:p>
        </p:txBody>
      </p:sp>
      <p:sp>
        <p:nvSpPr>
          <p:cNvPr id="426" name="Google Shape;426;p64"/>
          <p:cNvSpPr txBox="1"/>
          <p:nvPr>
            <p:ph idx="1" type="body"/>
          </p:nvPr>
        </p:nvSpPr>
        <p:spPr>
          <a:xfrm>
            <a:off x="457200" y="1412776"/>
            <a:ext cx="8229600" cy="5445224"/>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es-ES" sz="2800"/>
              <a:t>Es la representación de una parte del mundo externo en el mundo interno del sujeto.</a:t>
            </a:r>
            <a:endParaRPr sz="2800"/>
          </a:p>
          <a:p>
            <a:pPr indent="-342900" lvl="0" marL="342900" rtl="0" algn="l">
              <a:spcBef>
                <a:spcPts val="560"/>
              </a:spcBef>
              <a:spcAft>
                <a:spcPts val="0"/>
              </a:spcAft>
              <a:buClr>
                <a:schemeClr val="dk1"/>
              </a:buClr>
              <a:buSzPts val="2800"/>
              <a:buChar char="•"/>
            </a:pPr>
            <a:r>
              <a:rPr lang="es-ES" sz="2800"/>
              <a:t>Es donde se juega la dialéctica entre lo instituido y lo instituyente, pero no en el afuera sino en la interioridad de la persona.</a:t>
            </a:r>
            <a:endParaRPr sz="2800"/>
          </a:p>
          <a:p>
            <a:pPr indent="-342900" lvl="0" marL="342900" rtl="0" algn="l">
              <a:spcBef>
                <a:spcPts val="560"/>
              </a:spcBef>
              <a:spcAft>
                <a:spcPts val="0"/>
              </a:spcAft>
              <a:buClr>
                <a:schemeClr val="dk1"/>
              </a:buClr>
              <a:buSzPts val="2800"/>
              <a:buChar char="•"/>
            </a:pPr>
            <a:r>
              <a:rPr lang="es-ES" sz="2800"/>
              <a:t>De la constelación de organizaciones en donde participamos o hemos participado, </a:t>
            </a:r>
            <a:r>
              <a:rPr i="1" lang="es-ES" sz="2800"/>
              <a:t>una en particular</a:t>
            </a:r>
            <a:r>
              <a:rPr lang="es-ES" sz="2800"/>
              <a:t> aparece revestida de una significación principal, y su problemática sintetiza y resume lo que se juega en ella misma y en algunas otras.</a:t>
            </a:r>
            <a:endParaRPr sz="2800"/>
          </a:p>
          <a:p>
            <a:pPr indent="0" lvl="0" marL="0" rtl="0" algn="l">
              <a:spcBef>
                <a:spcPts val="560"/>
              </a:spcBef>
              <a:spcAft>
                <a:spcPts val="0"/>
              </a:spcAft>
              <a:buClr>
                <a:schemeClr val="dk1"/>
              </a:buClr>
              <a:buSzPts val="2800"/>
              <a:buNone/>
            </a:pPr>
            <a:r>
              <a:t/>
            </a:r>
            <a:endParaRPr sz="2800"/>
          </a:p>
          <a:p>
            <a:pPr indent="-165100" lvl="0" marL="342900" rtl="0" algn="l">
              <a:spcBef>
                <a:spcPts val="560"/>
              </a:spcBef>
              <a:spcAft>
                <a:spcPts val="0"/>
              </a:spcAft>
              <a:buClr>
                <a:schemeClr val="dk1"/>
              </a:buClr>
              <a:buSzPts val="2800"/>
              <a:buNone/>
            </a:pPr>
            <a:r>
              <a:t/>
            </a:r>
            <a:endParaRPr sz="2800"/>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6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dk1"/>
              </a:buClr>
              <a:buSzPts val="3200"/>
              <a:buNone/>
            </a:pPr>
            <a:r>
              <a:rPr b="1" lang="es-ES"/>
              <a:t>Es la construcción que el individuo hace de esta organización la que pone de manifiesto el nudo argumental constituido por los límites que la organización impone al sujeto y su intento de recuperar aquellas cosas fundantes de su subjetividad, sin tener por ello que marginarse.</a:t>
            </a:r>
            <a:endParaRPr b="1"/>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6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dk1"/>
              </a:buClr>
              <a:buSzPts val="4000"/>
              <a:buNone/>
            </a:pPr>
            <a:r>
              <a:rPr lang="es-ES" sz="4000"/>
              <a:t>El modelo de análisis organizacional </a:t>
            </a:r>
            <a:endParaRPr/>
          </a:p>
          <a:p>
            <a:pPr indent="0" lvl="0" marL="0" rtl="0" algn="ctr">
              <a:spcBef>
                <a:spcPts val="800"/>
              </a:spcBef>
              <a:spcAft>
                <a:spcPts val="0"/>
              </a:spcAft>
              <a:buClr>
                <a:schemeClr val="dk1"/>
              </a:buClr>
              <a:buSzPts val="4000"/>
              <a:buNone/>
            </a:pPr>
            <a:r>
              <a:t/>
            </a:r>
            <a:endParaRPr sz="4000"/>
          </a:p>
          <a:p>
            <a:pPr indent="0" lvl="0" marL="0" rtl="0" algn="ctr">
              <a:spcBef>
                <a:spcPts val="800"/>
              </a:spcBef>
              <a:spcAft>
                <a:spcPts val="0"/>
              </a:spcAft>
              <a:buClr>
                <a:schemeClr val="dk1"/>
              </a:buClr>
              <a:buSzPts val="4000"/>
              <a:buNone/>
            </a:pPr>
            <a:r>
              <a:rPr lang="es-ES" sz="4000"/>
              <a:t>de Leonardo Schvarstein</a:t>
            </a:r>
            <a:endParaRPr sz="4000"/>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pic>
        <p:nvPicPr>
          <p:cNvPr id="441" name="Google Shape;441;p67"/>
          <p:cNvPicPr preferRelativeResize="0"/>
          <p:nvPr>
            <p:ph idx="1" type="body"/>
          </p:nvPr>
        </p:nvPicPr>
        <p:blipFill rotWithShape="1">
          <a:blip r:embed="rId3">
            <a:alphaModFix/>
          </a:blip>
          <a:srcRect b="0" l="0" r="0" t="0"/>
          <a:stretch/>
        </p:blipFill>
        <p:spPr>
          <a:xfrm>
            <a:off x="2483768" y="332656"/>
            <a:ext cx="3460069" cy="5904656"/>
          </a:xfrm>
          <a:prstGeom prst="rect">
            <a:avLst/>
          </a:prstGeom>
          <a:noFill/>
          <a:ln>
            <a:noFill/>
          </a:ln>
        </p:spPr>
      </p:pic>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5" name="Shape 445"/>
        <p:cNvGrpSpPr/>
        <p:nvPr/>
      </p:nvGrpSpPr>
      <p:grpSpPr>
        <a:xfrm>
          <a:off x="0" y="0"/>
          <a:ext cx="0" cy="0"/>
          <a:chOff x="0" y="0"/>
          <a:chExt cx="0" cy="0"/>
        </a:xfrm>
      </p:grpSpPr>
      <p:sp>
        <p:nvSpPr>
          <p:cNvPr id="446" name="Google Shape;446;p6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i="1" lang="es-ES"/>
              <a:t>Pre-diagnóstico</a:t>
            </a:r>
            <a:br>
              <a:rPr lang="es-ES"/>
            </a:br>
            <a:endParaRPr/>
          </a:p>
        </p:txBody>
      </p:sp>
      <p:sp>
        <p:nvSpPr>
          <p:cNvPr id="447" name="Google Shape;447;p68"/>
          <p:cNvSpPr txBox="1"/>
          <p:nvPr>
            <p:ph idx="1" type="body"/>
          </p:nvPr>
        </p:nvSpPr>
        <p:spPr>
          <a:xfrm>
            <a:off x="457200" y="1052736"/>
            <a:ext cx="8229600" cy="5472608"/>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s-ES"/>
              <a:t>Consiste en una o varias entrevistas, con uno o más miembros de la organización que operan como informantes y que en general pertenecen a un mismo nivel jerárquico.</a:t>
            </a:r>
            <a:endParaRPr/>
          </a:p>
          <a:p>
            <a:pPr indent="-342900" lvl="0" marL="342900" rtl="0" algn="l">
              <a:spcBef>
                <a:spcPts val="640"/>
              </a:spcBef>
              <a:spcAft>
                <a:spcPts val="0"/>
              </a:spcAft>
              <a:buClr>
                <a:schemeClr val="dk1"/>
              </a:buClr>
              <a:buSzPts val="3200"/>
              <a:buChar char="•"/>
            </a:pPr>
            <a:r>
              <a:rPr lang="es-ES"/>
              <a:t>El analista u operador obtiene los datos que le permiten formular sus primeras hipótesis en relación con las necesidades de la organización y sus propias capacidades para contribuir a satisfacerlas.</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69"/>
          <p:cNvSpPr txBox="1"/>
          <p:nvPr>
            <p:ph idx="1" type="body"/>
          </p:nvPr>
        </p:nvSpPr>
        <p:spPr>
          <a:xfrm>
            <a:off x="457200" y="764704"/>
            <a:ext cx="8229600" cy="5361459"/>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En general, toda demanda de análisis organizacional se manifiesta en principio imprecisa y esencialmente ambigua. Esta etapa se constituye en inicio de resolución de dicha ambigüedad. </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Desde esta perspectiva, la demanda se construye junto con el cliente y esto es lo que permite formularle una propuesta de trabajo para las etapas siguientes.</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El producto final de esta etapa es el diseño de la etapa siguiente, de análisis.</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idx="1" type="body"/>
          </p:nvPr>
        </p:nvSpPr>
        <p:spPr>
          <a:xfrm>
            <a:off x="457200" y="836713"/>
            <a:ext cx="8229600" cy="4824535"/>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Por el contrario, para entender la </a:t>
            </a:r>
            <a:r>
              <a:rPr b="1" lang="es-ES"/>
              <a:t>dinámica del cambio social</a:t>
            </a:r>
            <a:r>
              <a:rPr lang="es-ES"/>
              <a:t>, es necesario reconocer la presencia de una </a:t>
            </a:r>
            <a:r>
              <a:rPr b="1" i="1" lang="es-ES"/>
              <a:t>fuerza instituyente</a:t>
            </a:r>
            <a:r>
              <a:rPr lang="es-ES"/>
              <a:t>, </a:t>
            </a:r>
            <a:r>
              <a:rPr i="1" lang="es-ES"/>
              <a:t>constituida como protesta y como negación de lo instituido.</a:t>
            </a:r>
            <a:endParaRPr/>
          </a:p>
          <a:p>
            <a:pPr indent="-170180" lvl="0" marL="342900" rtl="0" algn="l">
              <a:spcBef>
                <a:spcPts val="544"/>
              </a:spcBef>
              <a:spcAft>
                <a:spcPts val="0"/>
              </a:spcAft>
              <a:buClr>
                <a:schemeClr val="dk1"/>
              </a:buClr>
              <a:buSzPct val="100000"/>
              <a:buNone/>
            </a:pPr>
            <a:r>
              <a:t/>
            </a:r>
            <a:endParaRPr/>
          </a:p>
          <a:p>
            <a:pPr indent="0" lvl="0" marL="0" rtl="0" algn="ctr">
              <a:spcBef>
                <a:spcPts val="544"/>
              </a:spcBef>
              <a:spcAft>
                <a:spcPts val="0"/>
              </a:spcAft>
              <a:buClr>
                <a:schemeClr val="dk1"/>
              </a:buClr>
              <a:buSzPct val="100000"/>
              <a:buNone/>
            </a:pPr>
            <a:r>
              <a:rPr i="1" lang="es-ES"/>
              <a:t>El </a:t>
            </a:r>
            <a:r>
              <a:rPr b="1" i="1" lang="es-ES"/>
              <a:t>cambio social</a:t>
            </a:r>
            <a:r>
              <a:rPr i="1" lang="es-ES"/>
              <a:t> resulta de la dialéctica que se establece entre lo instituido y lo instituyente</a:t>
            </a:r>
            <a:r>
              <a:rPr lang="es-ES"/>
              <a:t>.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La fuerza instituyente que triunfa se instituye, y en ese mismo momento, por el simple efecto de su afirmación y consolidación, se transforma en instituido y convoca a su instituyente.</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6" name="Shape 456"/>
        <p:cNvGrpSpPr/>
        <p:nvPr/>
      </p:nvGrpSpPr>
      <p:grpSpPr>
        <a:xfrm>
          <a:off x="0" y="0"/>
          <a:ext cx="0" cy="0"/>
          <a:chOff x="0" y="0"/>
          <a:chExt cx="0" cy="0"/>
        </a:xfrm>
      </p:grpSpPr>
      <p:sp>
        <p:nvSpPr>
          <p:cNvPr id="457" name="Google Shape;457;p7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i="1" lang="es-ES"/>
              <a:t>Análisis</a:t>
            </a:r>
            <a:br>
              <a:rPr lang="es-ES"/>
            </a:br>
            <a:endParaRPr/>
          </a:p>
        </p:txBody>
      </p:sp>
      <p:sp>
        <p:nvSpPr>
          <p:cNvPr id="458" name="Google Shape;458;p70"/>
          <p:cNvSpPr txBox="1"/>
          <p:nvPr>
            <p:ph idx="1" type="body"/>
          </p:nvPr>
        </p:nvSpPr>
        <p:spPr>
          <a:xfrm>
            <a:off x="457200" y="1124744"/>
            <a:ext cx="8229600" cy="5328592"/>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chemeClr val="dk1"/>
              </a:buClr>
              <a:buSzPts val="3200"/>
              <a:buChar char="•"/>
            </a:pPr>
            <a:r>
              <a:rPr lang="es-ES"/>
              <a:t>El analista recoge los significantes que le permitirán significar su campo de trabajo. </a:t>
            </a:r>
            <a:endParaRPr/>
          </a:p>
          <a:p>
            <a:pPr indent="-1397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lang="es-ES"/>
              <a:t>Para ello utiliza dispositivos analizadores históricos, naturales o construidos, a través de lo que “escucha” “hablar” a la organización.</a:t>
            </a:r>
            <a:endParaRPr/>
          </a:p>
          <a:p>
            <a:pPr indent="-1397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lang="es-ES"/>
              <a:t>La posibilidad de atribuir significados a estos significantes está dada por su ECRO y por la concordancia de su dominio de experiencias con el de la organización.</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sp>
        <p:nvSpPr>
          <p:cNvPr id="463" name="Google Shape;463;p7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es-ES"/>
              <a:t>Este análisis implica </a:t>
            </a:r>
            <a:r>
              <a:rPr i="1" lang="es-ES"/>
              <a:t>elección</a:t>
            </a:r>
            <a:r>
              <a:rPr lang="es-ES"/>
              <a:t> (de ciertos elementos como más significativos que otros) y convoca a una apreciación estética, por cuanto necesariamente se pondrán en juego aspectos vinculados a la concepción que el operador tiene de la armonía de un conjunto.</a:t>
            </a:r>
            <a:endParaRPr/>
          </a:p>
          <a:p>
            <a:pPr indent="-342900" lvl="0" marL="342900" rtl="0" algn="l">
              <a:spcBef>
                <a:spcPts val="592"/>
              </a:spcBef>
              <a:spcAft>
                <a:spcPts val="0"/>
              </a:spcAft>
              <a:buClr>
                <a:schemeClr val="dk1"/>
              </a:buClr>
              <a:buSzPct val="100000"/>
              <a:buChar char="•"/>
            </a:pPr>
            <a:r>
              <a:rPr lang="es-ES"/>
              <a:t> </a:t>
            </a:r>
            <a:endParaRPr/>
          </a:p>
          <a:p>
            <a:pPr indent="-342900" lvl="0" marL="342900" rtl="0" algn="l">
              <a:spcBef>
                <a:spcPts val="592"/>
              </a:spcBef>
              <a:spcAft>
                <a:spcPts val="0"/>
              </a:spcAft>
              <a:buClr>
                <a:schemeClr val="dk1"/>
              </a:buClr>
              <a:buSzPct val="100000"/>
              <a:buChar char="•"/>
            </a:pPr>
            <a:r>
              <a:rPr lang="es-ES"/>
              <a:t>Aquí es donde se ponen de manifiesto, por ejemplo, sus preferencias paradigmáticas  de horizontalidad o verticalidad.</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7" name="Shape 467"/>
        <p:cNvGrpSpPr/>
        <p:nvPr/>
      </p:nvGrpSpPr>
      <p:grpSpPr>
        <a:xfrm>
          <a:off x="0" y="0"/>
          <a:ext cx="0" cy="0"/>
          <a:chOff x="0" y="0"/>
          <a:chExt cx="0" cy="0"/>
        </a:xfrm>
      </p:grpSpPr>
      <p:sp>
        <p:nvSpPr>
          <p:cNvPr id="468" name="Google Shape;468;p7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i="1" lang="es-ES"/>
              <a:t>Diseño</a:t>
            </a:r>
            <a:br>
              <a:rPr lang="es-ES"/>
            </a:br>
            <a:endParaRPr/>
          </a:p>
        </p:txBody>
      </p:sp>
      <p:sp>
        <p:nvSpPr>
          <p:cNvPr id="469" name="Google Shape;469;p72"/>
          <p:cNvSpPr txBox="1"/>
          <p:nvPr>
            <p:ph idx="1" type="body"/>
          </p:nvPr>
        </p:nvSpPr>
        <p:spPr>
          <a:xfrm>
            <a:off x="457200" y="764704"/>
            <a:ext cx="8229600" cy="5904656"/>
          </a:xfrm>
          <a:prstGeom prst="rect">
            <a:avLst/>
          </a:prstGeom>
          <a:noFill/>
          <a:ln>
            <a:noFill/>
          </a:ln>
        </p:spPr>
        <p:txBody>
          <a:bodyPr anchorCtr="0" anchor="t" bIns="45700" lIns="91425" spcFirstLastPara="1" rIns="91425" wrap="square" tIns="45700">
            <a:normAutofit fontScale="92500" lnSpcReduction="20000"/>
          </a:bodyPr>
          <a:lstStyle/>
          <a:p>
            <a:pPr indent="-154940" lvl="0" marL="342900" rtl="0" algn="l">
              <a:spcBef>
                <a:spcPts val="0"/>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Se formulan aquí los elementos del encuadre de trabajo tanto para el diagnóstico como para la intervención propiamente dicha.</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Diseño implica resolución de contradicciones. El analista deberá optar por trabajar con muchos o pocos participantes, en profundidad o en superficie, adentro o afuera, de manera gradual o intempestiva, etc.</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Asignará poca o mucha importancia al material escrito, construirá analizadores artificiales o utilizará los naturalmente presentes.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3" name="Shape 473"/>
        <p:cNvGrpSpPr/>
        <p:nvPr/>
      </p:nvGrpSpPr>
      <p:grpSpPr>
        <a:xfrm>
          <a:off x="0" y="0"/>
          <a:ext cx="0" cy="0"/>
          <a:chOff x="0" y="0"/>
          <a:chExt cx="0" cy="0"/>
        </a:xfrm>
      </p:grpSpPr>
      <p:sp>
        <p:nvSpPr>
          <p:cNvPr id="474" name="Google Shape;474;p7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es-ES"/>
              <a:t>Elegirá y discutirá los criterios que servirán para evaluar la </a:t>
            </a:r>
            <a:r>
              <a:rPr i="1" lang="es-ES"/>
              <a:t>eficacia </a:t>
            </a:r>
            <a:r>
              <a:rPr lang="es-ES"/>
              <a:t>de la intervención, orientándose hacia la eficacia en el funcionamiento de la organización o hacia la consideración de la adaptación activa de los miembros participantes. </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No puede por tanto evadirse de dar una respuesta explícita a la contradicción que le propone la relación individuo- organización.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8" name="Shape 478"/>
        <p:cNvGrpSpPr/>
        <p:nvPr/>
      </p:nvGrpSpPr>
      <p:grpSpPr>
        <a:xfrm>
          <a:off x="0" y="0"/>
          <a:ext cx="0" cy="0"/>
          <a:chOff x="0" y="0"/>
          <a:chExt cx="0" cy="0"/>
        </a:xfrm>
      </p:grpSpPr>
      <p:sp>
        <p:nvSpPr>
          <p:cNvPr id="479" name="Google Shape;479;p74"/>
          <p:cNvSpPr txBox="1"/>
          <p:nvPr>
            <p:ph idx="1" type="body"/>
          </p:nvPr>
        </p:nvSpPr>
        <p:spPr>
          <a:xfrm>
            <a:off x="457200" y="620688"/>
            <a:ext cx="8229600" cy="6048672"/>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Las elecciones que haga en función de resolución de estas contradicciones caracterizarán su intervención.</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i="1" lang="es-ES"/>
              <a:t>Este conjunto de elecciones reviste así un carácter semiótico, en cuanto se constituye como signo de los valores que el operador privilegia en su intervención.</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Dadas las expectativas que revisten a toda intervención organizacional frente a quienes directa o indirectamente resultarán afectados por ella, es necesario poner especial cuidado en la consideración de dichos aspectos semióticos.</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3" name="Shape 483"/>
        <p:cNvGrpSpPr/>
        <p:nvPr/>
      </p:nvGrpSpPr>
      <p:grpSpPr>
        <a:xfrm>
          <a:off x="0" y="0"/>
          <a:ext cx="0" cy="0"/>
          <a:chOff x="0" y="0"/>
          <a:chExt cx="0" cy="0"/>
        </a:xfrm>
      </p:grpSpPr>
      <p:sp>
        <p:nvSpPr>
          <p:cNvPr id="484" name="Google Shape;484;p75"/>
          <p:cNvSpPr txBox="1"/>
          <p:nvPr>
            <p:ph idx="1" type="body"/>
          </p:nvPr>
        </p:nvSpPr>
        <p:spPr>
          <a:xfrm>
            <a:off x="457200" y="836712"/>
            <a:ext cx="8229600" cy="5289451"/>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A estos efectos deberán considerarse explícitamente y específicamente las instancias de comunicación a través de las cuales se recogen datos y, muy especialmente, los modos de restitución de información.</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La mejor intervención, basada en el mejor diagnóstico, puede frustrarse si no cuenta con la comprensión y la implicación activa de los participantes. </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Es por esto, que la conspiración de la comunicación es esencial.</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8" name="Shape 488"/>
        <p:cNvGrpSpPr/>
        <p:nvPr/>
      </p:nvGrpSpPr>
      <p:grpSpPr>
        <a:xfrm>
          <a:off x="0" y="0"/>
          <a:ext cx="0" cy="0"/>
          <a:chOff x="0" y="0"/>
          <a:chExt cx="0" cy="0"/>
        </a:xfrm>
      </p:grpSpPr>
      <p:sp>
        <p:nvSpPr>
          <p:cNvPr id="489" name="Google Shape;489;p7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i="1" lang="es-ES"/>
              <a:t>Diagnóstico</a:t>
            </a:r>
            <a:br>
              <a:rPr lang="es-ES"/>
            </a:br>
            <a:endParaRPr/>
          </a:p>
        </p:txBody>
      </p:sp>
      <p:sp>
        <p:nvSpPr>
          <p:cNvPr id="490" name="Google Shape;490;p76"/>
          <p:cNvSpPr txBox="1"/>
          <p:nvPr>
            <p:ph idx="1" type="body"/>
          </p:nvPr>
        </p:nvSpPr>
        <p:spPr>
          <a:xfrm>
            <a:off x="457200" y="1124744"/>
            <a:ext cx="8229600" cy="5733256"/>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s-ES"/>
              <a:t>Consiste en la explicitación de una hipótesis acerca del acontecer de la organización y sus causas determinantes. Incluye en general un pronóstico de lo que puede suceder, tanto si no se hace nada como si se resuelve intervenir.</a:t>
            </a:r>
            <a:endParaRPr/>
          </a:p>
          <a:p>
            <a:pPr indent="0" lvl="0" marL="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lang="es-ES"/>
              <a:t>Es el diagnóstico el que identifica las distintas racionalidades que se confrontan en una situación de conflicto y la manera en que ellas se subrogan a la racionalidad dominante. </a:t>
            </a:r>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4" name="Shape 494"/>
        <p:cNvGrpSpPr/>
        <p:nvPr/>
      </p:nvGrpSpPr>
      <p:grpSpPr>
        <a:xfrm>
          <a:off x="0" y="0"/>
          <a:ext cx="0" cy="0"/>
          <a:chOff x="0" y="0"/>
          <a:chExt cx="0" cy="0"/>
        </a:xfrm>
      </p:grpSpPr>
      <p:sp>
        <p:nvSpPr>
          <p:cNvPr id="495" name="Google Shape;495;p77"/>
          <p:cNvSpPr txBox="1"/>
          <p:nvPr>
            <p:ph idx="1" type="body"/>
          </p:nvPr>
        </p:nvSpPr>
        <p:spPr>
          <a:xfrm>
            <a:off x="457200" y="620688"/>
            <a:ext cx="8229600" cy="5505475"/>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Es aquí donde se considera la adecuación de dicha racionalidad dominante a las exigencias que plantea la situación.</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Es a través del diagnóstico donde se hacen consideraciones acerca de la dialéctica instituido- instituyente, y de la contradicción necesidad- satisfacción.</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Operando en el marco de estas contradicciones, el diagnóstico recoge los significados asignados a los distintos significantes en la etapa de análisis y los sintetiza en un conjunto coherente.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9" name="Shape 499"/>
        <p:cNvGrpSpPr/>
        <p:nvPr/>
      </p:nvGrpSpPr>
      <p:grpSpPr>
        <a:xfrm>
          <a:off x="0" y="0"/>
          <a:ext cx="0" cy="0"/>
          <a:chOff x="0" y="0"/>
          <a:chExt cx="0" cy="0"/>
        </a:xfrm>
      </p:grpSpPr>
      <p:sp>
        <p:nvSpPr>
          <p:cNvPr id="500" name="Google Shape;500;p7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i="1" lang="es-ES"/>
              <a:t>Intervención</a:t>
            </a:r>
            <a:br>
              <a:rPr lang="es-ES"/>
            </a:br>
            <a:endParaRPr/>
          </a:p>
        </p:txBody>
      </p:sp>
      <p:sp>
        <p:nvSpPr>
          <p:cNvPr id="501" name="Google Shape;501;p78"/>
          <p:cNvSpPr txBox="1"/>
          <p:nvPr>
            <p:ph idx="1" type="body"/>
          </p:nvPr>
        </p:nvSpPr>
        <p:spPr>
          <a:xfrm>
            <a:off x="457200" y="1268760"/>
            <a:ext cx="8229600" cy="485740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Etapa fundamentalmente orientada a posibilitar el cambio que surge como necesario a través de la caracterización diagnóstica. </a:t>
            </a:r>
            <a:endParaRPr/>
          </a:p>
          <a:p>
            <a:pPr indent="-342900" lvl="0" marL="342900" rtl="0" algn="l">
              <a:spcBef>
                <a:spcPts val="544"/>
              </a:spcBef>
              <a:spcAft>
                <a:spcPts val="0"/>
              </a:spcAft>
              <a:buClr>
                <a:schemeClr val="dk1"/>
              </a:buClr>
              <a:buSzPct val="100000"/>
              <a:buChar char="•"/>
            </a:pPr>
            <a:r>
              <a:rPr lang="es-ES"/>
              <a:t>Implica el reconocimiento de las sucesivas etapas de estructuración y desestructuración que todo cambio inevitablemente propone, y supone como resultado la modificación de la relación de cada uno de los participantes con la situación.</a:t>
            </a:r>
            <a:endParaRPr/>
          </a:p>
          <a:p>
            <a:pPr indent="-342900" lvl="0" marL="342900" rtl="0" algn="l">
              <a:spcBef>
                <a:spcPts val="544"/>
              </a:spcBef>
              <a:spcAft>
                <a:spcPts val="0"/>
              </a:spcAft>
              <a:buClr>
                <a:schemeClr val="dk1"/>
              </a:buClr>
              <a:buSzPct val="100000"/>
              <a:buChar char="•"/>
            </a:pPr>
            <a:r>
              <a:rPr lang="es-ES"/>
              <a:t>El analista deberá reconocer el lugar principal de esta interposición en que se coloca y es colocado, y deberá estar fundamentalmente atento a los casos en que sea colocado donde no pretende interponerse. </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p79"/>
          <p:cNvSpPr txBox="1"/>
          <p:nvPr>
            <p:ph idx="1" type="body"/>
          </p:nvPr>
        </p:nvSpPr>
        <p:spPr>
          <a:xfrm>
            <a:off x="457200" y="692696"/>
            <a:ext cx="8229600" cy="5433467"/>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Clr>
                <a:schemeClr val="dk1"/>
              </a:buClr>
              <a:buSzPct val="100000"/>
              <a:buNone/>
            </a:pPr>
            <a:r>
              <a:rPr lang="es-ES"/>
              <a:t>Dependiendo del cambio perseguido y del diseño de la intervención se ubicará en alguno de estos lugares:</a:t>
            </a:r>
            <a:endParaRPr/>
          </a:p>
          <a:p>
            <a:pPr indent="0" lvl="0" marL="0" rtl="0" algn="l">
              <a:spcBef>
                <a:spcPts val="544"/>
              </a:spcBef>
              <a:spcAft>
                <a:spcPts val="0"/>
              </a:spcAft>
              <a:buClr>
                <a:schemeClr val="dk1"/>
              </a:buClr>
              <a:buSzPct val="100000"/>
              <a:buNone/>
            </a:pPr>
            <a:r>
              <a:t/>
            </a:r>
            <a:endParaRPr/>
          </a:p>
          <a:p>
            <a:pPr indent="-514350" lvl="0" marL="514350" rtl="0" algn="l">
              <a:spcBef>
                <a:spcPts val="544"/>
              </a:spcBef>
              <a:spcAft>
                <a:spcPts val="0"/>
              </a:spcAft>
              <a:buClr>
                <a:schemeClr val="dk1"/>
              </a:buClr>
              <a:buSzPct val="100000"/>
              <a:buFont typeface="Calibri"/>
              <a:buAutoNum type="arabicPeriod"/>
            </a:pPr>
            <a:r>
              <a:rPr lang="es-ES"/>
              <a:t>Entre la organización y su contexto</a:t>
            </a:r>
            <a:endParaRPr/>
          </a:p>
          <a:p>
            <a:pPr indent="-514350" lvl="0" marL="514350" rtl="0" algn="l">
              <a:spcBef>
                <a:spcPts val="544"/>
              </a:spcBef>
              <a:spcAft>
                <a:spcPts val="0"/>
              </a:spcAft>
              <a:buClr>
                <a:schemeClr val="dk1"/>
              </a:buClr>
              <a:buSzPct val="100000"/>
              <a:buFont typeface="Calibri"/>
              <a:buAutoNum type="arabicPeriod"/>
            </a:pPr>
            <a:r>
              <a:rPr lang="es-ES"/>
              <a:t>Entre dos o más clases institucionales</a:t>
            </a:r>
            <a:endParaRPr/>
          </a:p>
          <a:p>
            <a:pPr indent="-514350" lvl="0" marL="514350" rtl="0" algn="l">
              <a:spcBef>
                <a:spcPts val="544"/>
              </a:spcBef>
              <a:spcAft>
                <a:spcPts val="0"/>
              </a:spcAft>
              <a:buClr>
                <a:schemeClr val="dk1"/>
              </a:buClr>
              <a:buSzPct val="100000"/>
              <a:buFont typeface="Calibri"/>
              <a:buAutoNum type="arabicPeriod"/>
            </a:pPr>
            <a:r>
              <a:rPr lang="es-ES"/>
              <a:t>Entre la Dirección como clase institucional y el resto de la organización</a:t>
            </a:r>
            <a:endParaRPr/>
          </a:p>
          <a:p>
            <a:pPr indent="-514350" lvl="0" marL="514350" rtl="0" algn="l">
              <a:spcBef>
                <a:spcPts val="544"/>
              </a:spcBef>
              <a:spcAft>
                <a:spcPts val="0"/>
              </a:spcAft>
              <a:buClr>
                <a:schemeClr val="dk1"/>
              </a:buClr>
              <a:buSzPct val="100000"/>
              <a:buFont typeface="Calibri"/>
              <a:buAutoNum type="arabicPeriod"/>
            </a:pPr>
            <a:r>
              <a:rPr lang="es-ES"/>
              <a:t>Entre familias organizacionales o entre los miembros de una familia entre sí</a:t>
            </a:r>
            <a:endParaRPr/>
          </a:p>
          <a:p>
            <a:pPr indent="-514350" lvl="0" marL="514350" rtl="0" algn="l">
              <a:spcBef>
                <a:spcPts val="544"/>
              </a:spcBef>
              <a:spcAft>
                <a:spcPts val="0"/>
              </a:spcAft>
              <a:buClr>
                <a:schemeClr val="dk1"/>
              </a:buClr>
              <a:buSzPct val="100000"/>
              <a:buFont typeface="Calibri"/>
              <a:buAutoNum type="arabicPeriod"/>
            </a:pPr>
            <a:r>
              <a:rPr lang="es-ES"/>
              <a:t>Entre los sujetos y la organización</a:t>
            </a:r>
            <a:endParaRPr/>
          </a:p>
          <a:p>
            <a:pPr indent="-514350" lvl="0" marL="514350" rtl="0" algn="l">
              <a:spcBef>
                <a:spcPts val="544"/>
              </a:spcBef>
              <a:spcAft>
                <a:spcPts val="0"/>
              </a:spcAft>
              <a:buClr>
                <a:schemeClr val="dk1"/>
              </a:buClr>
              <a:buSzPct val="100000"/>
              <a:buFont typeface="Calibri"/>
              <a:buAutoNum type="arabicPeriod"/>
            </a:pPr>
            <a:r>
              <a:rPr lang="es-ES"/>
              <a:t>Entre la organización y sus modos de construir el pasado, el presente o el futuro</a:t>
            </a:r>
            <a:endParaRPr/>
          </a:p>
          <a:p>
            <a:pPr indent="-514350" lvl="0" marL="514350" rtl="0" algn="l">
              <a:spcBef>
                <a:spcPts val="544"/>
              </a:spcBef>
              <a:spcAft>
                <a:spcPts val="0"/>
              </a:spcAft>
              <a:buClr>
                <a:schemeClr val="dk1"/>
              </a:buClr>
              <a:buSzPct val="100000"/>
              <a:buFont typeface="Calibri"/>
              <a:buAutoNum type="arabicPeriod"/>
            </a:pPr>
            <a:r>
              <a:rPr lang="es-ES"/>
              <a:t>Entre la organización y las instituciones que la atraviesan</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8"/>
          <p:cNvSpPr txBox="1"/>
          <p:nvPr>
            <p:ph idx="1" type="body"/>
          </p:nvPr>
        </p:nvSpPr>
        <p:spPr>
          <a:xfrm>
            <a:off x="457200" y="548680"/>
            <a:ext cx="8229600" cy="557748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s-ES"/>
              <a:t>Las </a:t>
            </a:r>
            <a:r>
              <a:rPr b="1" lang="es-ES"/>
              <a:t>instituciones</a:t>
            </a:r>
            <a:r>
              <a:rPr lang="es-ES"/>
              <a:t>, caracterizadas de esta manera, son </a:t>
            </a:r>
            <a:r>
              <a:rPr i="1" lang="es-ES"/>
              <a:t>abstracciones</a:t>
            </a:r>
            <a:r>
              <a:rPr lang="es-ES"/>
              <a:t>. </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Las </a:t>
            </a:r>
            <a:r>
              <a:rPr b="1" lang="es-ES"/>
              <a:t>organizaciones</a:t>
            </a:r>
            <a:r>
              <a:rPr lang="es-ES"/>
              <a:t> son su </a:t>
            </a:r>
            <a:r>
              <a:rPr i="1" lang="es-ES"/>
              <a:t>sustento material</a:t>
            </a:r>
            <a:r>
              <a:rPr lang="es-ES"/>
              <a:t>, el lugar donde aquellas se materializan y desde donde tienen efectos productores sobre los individuos, operando tanto sobre sus condiciones materiales de existencia como incidiendo en la constitución de su mundo interno.</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es-ES"/>
              <a:t>Las organizaciones, desde este punto de vista, son mediatizadoras en la relación entre las instituciones y los sujetos.</a:t>
            </a:r>
            <a:endParaRPr/>
          </a:p>
          <a:p>
            <a:pPr indent="-154940" lvl="0" marL="342900" rtl="0" algn="l">
              <a:spcBef>
                <a:spcPts val="592"/>
              </a:spcBef>
              <a:spcAft>
                <a:spcPts val="0"/>
              </a:spcAft>
              <a:buClr>
                <a:schemeClr val="dk1"/>
              </a:buClr>
              <a:buSzPct val="100000"/>
              <a:buNone/>
            </a:pPr>
            <a:r>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0" name="Shape 510"/>
        <p:cNvGrpSpPr/>
        <p:nvPr/>
      </p:nvGrpSpPr>
      <p:grpSpPr>
        <a:xfrm>
          <a:off x="0" y="0"/>
          <a:ext cx="0" cy="0"/>
          <a:chOff x="0" y="0"/>
          <a:chExt cx="0" cy="0"/>
        </a:xfrm>
      </p:grpSpPr>
      <p:sp>
        <p:nvSpPr>
          <p:cNvPr id="511" name="Google Shape;511;p80"/>
          <p:cNvSpPr txBox="1"/>
          <p:nvPr>
            <p:ph idx="1" type="body"/>
          </p:nvPr>
        </p:nvSpPr>
        <p:spPr>
          <a:xfrm>
            <a:off x="457200" y="692696"/>
            <a:ext cx="8229600" cy="5433467"/>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Toda intervención debe basarse en las hipótesis subyacentes en el diagnóstico y elegir las técnicas de intervención mas adecuadas para el logro de los objetivos propuestos.</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La intervención es el resultado de un conjunto de esfuerzos del analista u operador y de todos los miembros de la organización que participen.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Implica una actitud de diálogo, y está signada por la lógica del mutuo reconocimiento.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Ello impone un accionar orientado a la comunicación y al establecimiento de acuerdos sucesivos.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5" name="Shape 515"/>
        <p:cNvGrpSpPr/>
        <p:nvPr/>
      </p:nvGrpSpPr>
      <p:grpSpPr>
        <a:xfrm>
          <a:off x="0" y="0"/>
          <a:ext cx="0" cy="0"/>
          <a:chOff x="0" y="0"/>
          <a:chExt cx="0" cy="0"/>
        </a:xfrm>
      </p:grpSpPr>
      <p:sp>
        <p:nvSpPr>
          <p:cNvPr id="516" name="Google Shape;516;p8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i="1" lang="es-ES"/>
              <a:t>Evaluación</a:t>
            </a:r>
            <a:br>
              <a:rPr lang="es-ES"/>
            </a:br>
            <a:endParaRPr/>
          </a:p>
        </p:txBody>
      </p:sp>
      <p:sp>
        <p:nvSpPr>
          <p:cNvPr id="517" name="Google Shape;517;p81"/>
          <p:cNvSpPr txBox="1"/>
          <p:nvPr>
            <p:ph idx="1" type="body"/>
          </p:nvPr>
        </p:nvSpPr>
        <p:spPr>
          <a:xfrm>
            <a:off x="457200" y="980728"/>
            <a:ext cx="8229600" cy="5145435"/>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Esta etapa debe preverse en el diseño.</a:t>
            </a:r>
            <a:endParaRPr/>
          </a:p>
          <a:p>
            <a:pPr indent="-342900" lvl="0" marL="342900" rtl="0" algn="l">
              <a:spcBef>
                <a:spcPts val="544"/>
              </a:spcBef>
              <a:spcAft>
                <a:spcPts val="0"/>
              </a:spcAft>
              <a:buClr>
                <a:schemeClr val="dk1"/>
              </a:buClr>
              <a:buSzPct val="100000"/>
              <a:buChar char="•"/>
            </a:pPr>
            <a:r>
              <a:rPr lang="es-ES"/>
              <a:t>Recordemos que evaluar significa comparar contra una norma o contra un estándar, por lo que deben considerarse para esta etapa los aspectos cualitativos y cuantitativos relacionados con los cambios propuestos por la intervención.</a:t>
            </a:r>
            <a:endParaRPr/>
          </a:p>
          <a:p>
            <a:pPr indent="-342900" lvl="0" marL="342900" rtl="0" algn="l">
              <a:spcBef>
                <a:spcPts val="544"/>
              </a:spcBef>
              <a:spcAft>
                <a:spcPts val="0"/>
              </a:spcAft>
              <a:buClr>
                <a:schemeClr val="dk1"/>
              </a:buClr>
              <a:buSzPct val="100000"/>
              <a:buChar char="•"/>
            </a:pPr>
            <a:r>
              <a:rPr lang="es-ES"/>
              <a:t>Deben identificarse previamente los criterios que se utilizarán para evaluar, y corresponde a la ética de la intervención evitar su modificación radical.</a:t>
            </a:r>
            <a:endParaRPr/>
          </a:p>
          <a:p>
            <a:pPr indent="-342900" lvl="0" marL="342900" rtl="0" algn="l">
              <a:spcBef>
                <a:spcPts val="544"/>
              </a:spcBef>
              <a:spcAft>
                <a:spcPts val="0"/>
              </a:spcAft>
              <a:buClr>
                <a:schemeClr val="dk1"/>
              </a:buClr>
              <a:buSzPct val="100000"/>
              <a:buChar char="•"/>
            </a:pPr>
            <a:r>
              <a:rPr lang="es-ES"/>
              <a:t>No hay que dejar de considerar el carácter dinámico de toda intervención y la jerarquización permanente del </a:t>
            </a:r>
            <a:r>
              <a:rPr i="1" lang="es-ES"/>
              <a:t>criterio de operatividad</a:t>
            </a:r>
            <a:r>
              <a:rPr lang="es-ES"/>
              <a:t> por sobre un dudoso </a:t>
            </a:r>
            <a:r>
              <a:rPr i="1" lang="es-ES"/>
              <a:t>criterio de verdad </a:t>
            </a:r>
            <a:r>
              <a:rPr lang="es-ES"/>
              <a:t>que no se corresponde con la complejidad del objeto bajo estudio.</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1" name="Shape 521"/>
        <p:cNvGrpSpPr/>
        <p:nvPr/>
      </p:nvGrpSpPr>
      <p:grpSpPr>
        <a:xfrm>
          <a:off x="0" y="0"/>
          <a:ext cx="0" cy="0"/>
          <a:chOff x="0" y="0"/>
          <a:chExt cx="0" cy="0"/>
        </a:xfrm>
      </p:grpSpPr>
      <p:sp>
        <p:nvSpPr>
          <p:cNvPr id="522" name="Google Shape;522;p82"/>
          <p:cNvSpPr txBox="1"/>
          <p:nvPr>
            <p:ph idx="1" type="body"/>
          </p:nvPr>
        </p:nvSpPr>
        <p:spPr>
          <a:xfrm>
            <a:off x="457200" y="980728"/>
            <a:ext cx="8229600" cy="5145435"/>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La evaluación exige de parte del analista u operador una permanente disposición a cuestionar sus mismos argumentos para evitar así construir una explicación que se convierta en causa de sus propios efectos.</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En la práctica, todas estas etapas operan concurrentemente y se realimentan entre sí.</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No sólo lo que sucede durante el diagnóstico y la intervención puede modificar el diseño, sino que todo diagnóstico, y en rigor todo pre-diagnóstico, constituyen ya una intervención por los efectos causales que tienen sobre los participantes.</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6" name="Shape 526"/>
        <p:cNvGrpSpPr/>
        <p:nvPr/>
      </p:nvGrpSpPr>
      <p:grpSpPr>
        <a:xfrm>
          <a:off x="0" y="0"/>
          <a:ext cx="0" cy="0"/>
          <a:chOff x="0" y="0"/>
          <a:chExt cx="0" cy="0"/>
        </a:xfrm>
      </p:grpSpPr>
      <p:sp>
        <p:nvSpPr>
          <p:cNvPr id="527" name="Google Shape;527;p8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dk1"/>
              </a:buClr>
              <a:buSzPts val="4800"/>
              <a:buNone/>
            </a:pPr>
            <a:r>
              <a:rPr lang="es-ES" sz="4800"/>
              <a:t>Modelo de Análisis Organizacional</a:t>
            </a:r>
            <a:endParaRPr/>
          </a:p>
          <a:p>
            <a:pPr indent="0" lvl="0" marL="0" rtl="0" algn="ctr">
              <a:spcBef>
                <a:spcPts val="960"/>
              </a:spcBef>
              <a:spcAft>
                <a:spcPts val="0"/>
              </a:spcAft>
              <a:buClr>
                <a:schemeClr val="dk1"/>
              </a:buClr>
              <a:buSzPts val="4800"/>
              <a:buNone/>
            </a:pPr>
            <a:r>
              <a:t/>
            </a:r>
            <a:endParaRPr sz="4800"/>
          </a:p>
          <a:p>
            <a:pPr indent="0" lvl="0" marL="0" rtl="0" algn="ctr">
              <a:spcBef>
                <a:spcPts val="960"/>
              </a:spcBef>
              <a:spcAft>
                <a:spcPts val="0"/>
              </a:spcAft>
              <a:buClr>
                <a:schemeClr val="dk1"/>
              </a:buClr>
              <a:buSzPts val="4800"/>
              <a:buNone/>
            </a:pPr>
            <a:r>
              <a:rPr lang="es-ES" sz="4800"/>
              <a:t>De Aldo Schlemenson</a:t>
            </a:r>
            <a:endParaRPr sz="4800"/>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1" name="Shape 531"/>
        <p:cNvGrpSpPr/>
        <p:nvPr/>
      </p:nvGrpSpPr>
      <p:grpSpPr>
        <a:xfrm>
          <a:off x="0" y="0"/>
          <a:ext cx="0" cy="0"/>
          <a:chOff x="0" y="0"/>
          <a:chExt cx="0" cy="0"/>
        </a:xfrm>
      </p:grpSpPr>
      <p:sp>
        <p:nvSpPr>
          <p:cNvPr id="532" name="Google Shape;532;p8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ES"/>
              <a:t>Aldo Schlemenson</a:t>
            </a:r>
            <a:endParaRPr/>
          </a:p>
        </p:txBody>
      </p:sp>
      <p:sp>
        <p:nvSpPr>
          <p:cNvPr id="533" name="Google Shape;533;p84"/>
          <p:cNvSpPr txBox="1"/>
          <p:nvPr>
            <p:ph idx="1" type="body"/>
          </p:nvPr>
        </p:nvSpPr>
        <p:spPr>
          <a:xfrm>
            <a:off x="2699792" y="1600200"/>
            <a:ext cx="5987008" cy="4925143"/>
          </a:xfrm>
          <a:prstGeom prst="rect">
            <a:avLst/>
          </a:prstGeom>
          <a:noFill/>
          <a:ln>
            <a:noFill/>
          </a:ln>
        </p:spPr>
        <p:txBody>
          <a:bodyPr anchorCtr="0" anchor="t" bIns="45700" lIns="91425" spcFirstLastPara="1" rIns="91425" wrap="square" tIns="45700">
            <a:normAutofit fontScale="62500" lnSpcReduction="20000"/>
          </a:bodyPr>
          <a:lstStyle/>
          <a:p>
            <a:pPr indent="-342900" lvl="0" marL="342900" rtl="0" algn="l">
              <a:spcBef>
                <a:spcPts val="0"/>
              </a:spcBef>
              <a:spcAft>
                <a:spcPts val="0"/>
              </a:spcAft>
              <a:buClr>
                <a:schemeClr val="dk1"/>
              </a:buClr>
              <a:buSzPct val="100000"/>
              <a:buChar char="•"/>
            </a:pPr>
            <a:r>
              <a:rPr b="1" lang="es-ES"/>
              <a:t>Licenciado en Psicología de la UBA</a:t>
            </a:r>
            <a:r>
              <a:rPr lang="es-ES"/>
              <a:t>, realizó luego sus estudios de postgrado en Londres, como becario del British Council.</a:t>
            </a:r>
            <a:br>
              <a:rPr lang="es-ES"/>
            </a:br>
            <a:r>
              <a:rPr lang="es-ES"/>
              <a:t>Obtuvo el </a:t>
            </a:r>
            <a:r>
              <a:rPr b="1" lang="es-ES"/>
              <a:t>título de Master of Arts in Social Institutions</a:t>
            </a:r>
            <a:r>
              <a:rPr lang="es-ES"/>
              <a:t> en 1972, recibió el PhD en 1984 en la Brunel University, de Londres, en Sociología de las Organizaciones con una investigación supervisada por el Dr. Elliott Jaques quien durante todos sus estudios actuó en calidad de tutor. </a:t>
            </a:r>
            <a:br>
              <a:rPr lang="es-ES"/>
            </a:br>
            <a:r>
              <a:rPr lang="es-ES"/>
              <a:t>Asistió también a cursos en el Instituto Tavistock de Relaciones Humanas y el Instituto Brunel de Estudios Sociales y Organización.</a:t>
            </a:r>
            <a:br>
              <a:rPr lang="es-ES"/>
            </a:br>
            <a:r>
              <a:rPr b="1" lang="es-ES"/>
              <a:t>Es profesor universitario de carreras de postgrado de la Facultad de Psicología de UBA. </a:t>
            </a:r>
            <a:br>
              <a:rPr lang="es-ES"/>
            </a:br>
            <a:r>
              <a:rPr b="1" lang="es-ES"/>
              <a:t>Consultor de la CONEAU</a:t>
            </a:r>
            <a:r>
              <a:rPr lang="es-ES"/>
              <a:t> (Comisión Nacional de Evaluación y Acreditación Universitaria), ha publicado:</a:t>
            </a:r>
            <a:endParaRPr/>
          </a:p>
        </p:txBody>
      </p:sp>
      <p:pic>
        <p:nvPicPr>
          <p:cNvPr id="534" name="Google Shape;534;p84"/>
          <p:cNvPicPr preferRelativeResize="0"/>
          <p:nvPr/>
        </p:nvPicPr>
        <p:blipFill rotWithShape="1">
          <a:blip r:embed="rId3">
            <a:alphaModFix/>
          </a:blip>
          <a:srcRect b="0" l="0" r="0" t="0"/>
          <a:stretch/>
        </p:blipFill>
        <p:spPr>
          <a:xfrm>
            <a:off x="683568" y="2132856"/>
            <a:ext cx="2115750" cy="2878807"/>
          </a:xfrm>
          <a:prstGeom prst="rect">
            <a:avLst/>
          </a:prstGeom>
          <a:noFill/>
          <a:ln>
            <a:noFill/>
          </a:ln>
        </p:spPr>
      </p:pic>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8" name="Shape 538"/>
        <p:cNvGrpSpPr/>
        <p:nvPr/>
      </p:nvGrpSpPr>
      <p:grpSpPr>
        <a:xfrm>
          <a:off x="0" y="0"/>
          <a:ext cx="0" cy="0"/>
          <a:chOff x="0" y="0"/>
          <a:chExt cx="0" cy="0"/>
        </a:xfrm>
      </p:grpSpPr>
      <p:sp>
        <p:nvSpPr>
          <p:cNvPr id="539" name="Google Shape;539;p8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s-ES"/>
              <a:t>Recorrido para llegar a una definición integradora</a:t>
            </a:r>
            <a:endParaRPr/>
          </a:p>
        </p:txBody>
      </p:sp>
      <p:sp>
        <p:nvSpPr>
          <p:cNvPr id="540" name="Google Shape;540;p85"/>
          <p:cNvSpPr txBox="1"/>
          <p:nvPr>
            <p:ph idx="1" type="body"/>
          </p:nvPr>
        </p:nvSpPr>
        <p:spPr>
          <a:xfrm>
            <a:off x="457200" y="1600200"/>
            <a:ext cx="8229600" cy="5069160"/>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Va haciendo un recorrido por diferentes autores de cómo definen la organización. Va a su vez, rescatando algunos conceptos, por ejemplo el de que las organizaciones son deliberadamente construidas ya que apunta a la intencionalidad consiente y deja ver la idea de fundación, de pacto, de contrato social voluntario.</a:t>
            </a:r>
            <a:br>
              <a:rPr lang="es-ES"/>
            </a:br>
            <a:br>
              <a:rPr lang="es-ES"/>
            </a:br>
            <a:r>
              <a:rPr lang="es-ES"/>
              <a:t>Habla de Weber (los tres tipos de autoridad y definición de poder), habla de Freud de Psi de las Masas con respecto al líder y destaca de éste último la importancia asignada al rol del líder.</a:t>
            </a:r>
            <a:br>
              <a:rPr lang="es-ES"/>
            </a:br>
            <a:br>
              <a:rPr lang="es-ES"/>
            </a:br>
            <a:r>
              <a:rPr lang="es-ES"/>
              <a:t>Rescata también el concepto de estructura organizativa cuya característica está dada por la existencia de una jerarquía ejecutiva.</a:t>
            </a:r>
            <a:endParaRPr/>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4" name="Shape 544"/>
        <p:cNvGrpSpPr/>
        <p:nvPr/>
      </p:nvGrpSpPr>
      <p:grpSpPr>
        <a:xfrm>
          <a:off x="0" y="0"/>
          <a:ext cx="0" cy="0"/>
          <a:chOff x="0" y="0"/>
          <a:chExt cx="0" cy="0"/>
        </a:xfrm>
      </p:grpSpPr>
      <p:sp>
        <p:nvSpPr>
          <p:cNvPr id="545" name="Google Shape;545;p86"/>
          <p:cNvSpPr txBox="1"/>
          <p:nvPr>
            <p:ph type="title"/>
          </p:nvPr>
        </p:nvSpPr>
        <p:spPr>
          <a:xfrm>
            <a:off x="467544" y="-243408"/>
            <a:ext cx="8229600" cy="16002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lang="es-ES" sz="3200"/>
              <a:t>Schein – Etzoni y Weber</a:t>
            </a:r>
            <a:endParaRPr sz="3200"/>
          </a:p>
        </p:txBody>
      </p:sp>
      <p:sp>
        <p:nvSpPr>
          <p:cNvPr id="546" name="Google Shape;546;p8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Clr>
                <a:schemeClr val="dk1"/>
              </a:buClr>
              <a:buSzPct val="100000"/>
              <a:buNone/>
            </a:pPr>
            <a:r>
              <a:rPr lang="es-ES"/>
              <a:t>Según Schein: “</a:t>
            </a:r>
            <a:r>
              <a:rPr b="1" lang="es-ES"/>
              <a:t>una Organización es la coordinación racional de actividades de un cierto número de personas que intentan conseguir un objetivo común explicito mediante la división de las funciones y del trabajo a través de una jerarquización de la autoridad y la responsabilidad</a:t>
            </a:r>
            <a:r>
              <a:rPr lang="es-ES"/>
              <a:t>” .(Shein 1972)</a:t>
            </a:r>
            <a:endParaRPr/>
          </a:p>
          <a:p>
            <a:pPr indent="0" lvl="0" marL="0" rtl="0" algn="l">
              <a:spcBef>
                <a:spcPts val="448"/>
              </a:spcBef>
              <a:spcAft>
                <a:spcPts val="0"/>
              </a:spcAft>
              <a:buClr>
                <a:schemeClr val="dk1"/>
              </a:buClr>
              <a:buSzPct val="100000"/>
              <a:buNone/>
            </a:pPr>
            <a:r>
              <a:t/>
            </a:r>
            <a:endParaRPr/>
          </a:p>
          <a:p>
            <a:pPr indent="0" lvl="0" marL="0" rtl="0" algn="l">
              <a:spcBef>
                <a:spcPts val="448"/>
              </a:spcBef>
              <a:spcAft>
                <a:spcPts val="0"/>
              </a:spcAft>
              <a:buClr>
                <a:schemeClr val="dk1"/>
              </a:buClr>
              <a:buSzPct val="100000"/>
              <a:buNone/>
            </a:pPr>
            <a:r>
              <a:rPr lang="es-ES"/>
              <a:t>Según Etzioni: “las Organizaciones </a:t>
            </a:r>
            <a:r>
              <a:rPr b="1" lang="es-ES"/>
              <a:t>son unidades sociales o agrupaciones humanas deliberadamente construidas para alcanzar fines específicos</a:t>
            </a:r>
            <a:r>
              <a:rPr lang="es-ES"/>
              <a:t>” (Etzoni 1965)</a:t>
            </a:r>
            <a:endParaRPr/>
          </a:p>
          <a:p>
            <a:pPr indent="0" lvl="0" marL="0" rtl="0" algn="l">
              <a:spcBef>
                <a:spcPts val="448"/>
              </a:spcBef>
              <a:spcAft>
                <a:spcPts val="0"/>
              </a:spcAft>
              <a:buClr>
                <a:schemeClr val="dk1"/>
              </a:buClr>
              <a:buSzPct val="100000"/>
              <a:buNone/>
            </a:pPr>
            <a:r>
              <a:t/>
            </a:r>
            <a:endParaRPr/>
          </a:p>
          <a:p>
            <a:pPr indent="0" lvl="0" marL="0" rtl="0" algn="l">
              <a:spcBef>
                <a:spcPts val="448"/>
              </a:spcBef>
              <a:spcAft>
                <a:spcPts val="0"/>
              </a:spcAft>
              <a:buClr>
                <a:schemeClr val="dk1"/>
              </a:buClr>
              <a:buSzPct val="100000"/>
              <a:buNone/>
            </a:pPr>
            <a:r>
              <a:rPr lang="es-ES"/>
              <a:t>Max Weber: “</a:t>
            </a:r>
            <a:r>
              <a:rPr b="1" lang="es-ES"/>
              <a:t>Sistema continuo de acción intencional y deliberada, una relación social corporativa y asociativa caracterizada por su actividad intencional continua</a:t>
            </a:r>
            <a:r>
              <a:rPr lang="es-ES"/>
              <a:t>”</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0" name="Shape 550"/>
        <p:cNvGrpSpPr/>
        <p:nvPr/>
      </p:nvGrpSpPr>
      <p:grpSpPr>
        <a:xfrm>
          <a:off x="0" y="0"/>
          <a:ext cx="0" cy="0"/>
          <a:chOff x="0" y="0"/>
          <a:chExt cx="0" cy="0"/>
        </a:xfrm>
      </p:grpSpPr>
      <p:sp>
        <p:nvSpPr>
          <p:cNvPr id="551" name="Google Shape;551;p87"/>
          <p:cNvSpPr txBox="1"/>
          <p:nvPr>
            <p:ph type="title"/>
          </p:nvPr>
        </p:nvSpPr>
        <p:spPr>
          <a:xfrm>
            <a:off x="395536" y="332656"/>
            <a:ext cx="8229600" cy="16002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lang="es-ES" sz="3200"/>
              <a:t>Organización según Aldo Shlemenson</a:t>
            </a:r>
            <a:br>
              <a:rPr lang="es-ES" sz="3200"/>
            </a:br>
            <a:endParaRPr sz="3200"/>
          </a:p>
        </p:txBody>
      </p:sp>
      <p:sp>
        <p:nvSpPr>
          <p:cNvPr id="552" name="Google Shape;552;p87"/>
          <p:cNvSpPr txBox="1"/>
          <p:nvPr>
            <p:ph idx="1" type="body"/>
          </p:nvPr>
        </p:nvSpPr>
        <p:spPr>
          <a:xfrm>
            <a:off x="457200" y="1340768"/>
            <a:ext cx="8229600" cy="4785395"/>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Clr>
                <a:schemeClr val="dk1"/>
              </a:buClr>
              <a:buSzPct val="100000"/>
              <a:buNone/>
            </a:pPr>
            <a:r>
              <a:rPr lang="es-ES"/>
              <a:t>“</a:t>
            </a:r>
            <a:r>
              <a:rPr b="1" lang="es-ES"/>
              <a:t>Sistema socio-técnico interpersonal deliberadamente creado para la realización de fines específicos configurados alrededor de un proyecto concreto tendiente a satisfacer necesidades manifiestas  y latentes de sus miembros y de una audiencia externa. </a:t>
            </a:r>
            <a:endParaRPr b="1"/>
          </a:p>
          <a:p>
            <a:pPr indent="0" lvl="0" marL="0" rtl="0" algn="l">
              <a:spcBef>
                <a:spcPts val="448"/>
              </a:spcBef>
              <a:spcAft>
                <a:spcPts val="0"/>
              </a:spcAft>
              <a:buClr>
                <a:schemeClr val="dk1"/>
              </a:buClr>
              <a:buSzPct val="100000"/>
              <a:buNone/>
            </a:pPr>
            <a:r>
              <a:t/>
            </a:r>
            <a:endParaRPr b="1"/>
          </a:p>
          <a:p>
            <a:pPr indent="0" lvl="0" marL="0" rtl="0" algn="l">
              <a:spcBef>
                <a:spcPts val="448"/>
              </a:spcBef>
              <a:spcAft>
                <a:spcPts val="0"/>
              </a:spcAft>
              <a:buClr>
                <a:schemeClr val="dk1"/>
              </a:buClr>
              <a:buSzPct val="100000"/>
              <a:buNone/>
            </a:pPr>
            <a:r>
              <a:rPr b="1" lang="es-ES"/>
              <a:t>Mantiene su cohesión y eficacia mediante un sistema de autoridad basada en la diferenciación de responsabilidades y en la capacidad, igualmente diferencial, de sus miembros. </a:t>
            </a:r>
            <a:endParaRPr/>
          </a:p>
          <a:p>
            <a:pPr indent="0" lvl="0" marL="0" rtl="0" algn="l">
              <a:spcBef>
                <a:spcPts val="448"/>
              </a:spcBef>
              <a:spcAft>
                <a:spcPts val="0"/>
              </a:spcAft>
              <a:buClr>
                <a:schemeClr val="dk1"/>
              </a:buClr>
              <a:buSzPct val="100000"/>
              <a:buNone/>
            </a:pPr>
            <a:r>
              <a:t/>
            </a:r>
            <a:endParaRPr b="1"/>
          </a:p>
          <a:p>
            <a:pPr indent="0" lvl="0" marL="0" rtl="0" algn="l">
              <a:spcBef>
                <a:spcPts val="448"/>
              </a:spcBef>
              <a:spcAft>
                <a:spcPts val="0"/>
              </a:spcAft>
              <a:buClr>
                <a:schemeClr val="dk1"/>
              </a:buClr>
              <a:buSzPct val="100000"/>
              <a:buNone/>
            </a:pPr>
            <a:r>
              <a:rPr b="1" lang="es-ES"/>
              <a:t>En su seno se despliega un conflicto social originado en la existencia de grupos significativos de poder en interacción dinámica que pugnan por realizar sus intereses sectoriales.   </a:t>
            </a:r>
            <a:endParaRPr/>
          </a:p>
          <a:p>
            <a:pPr indent="0" lvl="0" marL="0" rtl="0" algn="l">
              <a:spcBef>
                <a:spcPts val="448"/>
              </a:spcBef>
              <a:spcAft>
                <a:spcPts val="0"/>
              </a:spcAft>
              <a:buClr>
                <a:schemeClr val="dk1"/>
              </a:buClr>
              <a:buSzPct val="100000"/>
              <a:buNone/>
            </a:pPr>
            <a:r>
              <a:rPr b="1" lang="es-ES"/>
              <a:t>Inserta en un medio o contexto con el cual guarda una relación interdependiente y significativa.</a:t>
            </a:r>
            <a:r>
              <a:rPr lang="es-ES"/>
              <a:t>”</a:t>
            </a:r>
            <a:endParaRPr/>
          </a:p>
          <a:p>
            <a:pPr indent="0" lvl="0" marL="0" rtl="0" algn="l">
              <a:spcBef>
                <a:spcPts val="448"/>
              </a:spcBef>
              <a:spcAft>
                <a:spcPts val="0"/>
              </a:spcAft>
              <a:buClr>
                <a:schemeClr val="dk1"/>
              </a:buClr>
              <a:buSzPct val="100000"/>
              <a:buNone/>
            </a:pPr>
            <a:r>
              <a:rPr lang="es-ES"/>
              <a:t>					Aldo Shlemenson</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6" name="Shape 556"/>
        <p:cNvGrpSpPr/>
        <p:nvPr/>
      </p:nvGrpSpPr>
      <p:grpSpPr>
        <a:xfrm>
          <a:off x="0" y="0"/>
          <a:ext cx="0" cy="0"/>
          <a:chOff x="0" y="0"/>
          <a:chExt cx="0" cy="0"/>
        </a:xfrm>
      </p:grpSpPr>
      <p:sp>
        <p:nvSpPr>
          <p:cNvPr id="557" name="Google Shape;557;p8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dk1"/>
              </a:buClr>
              <a:buSzPts val="4400"/>
              <a:buNone/>
            </a:pPr>
            <a:r>
              <a:rPr lang="es-ES" sz="4400"/>
              <a:t>Las 7 dimensiones </a:t>
            </a:r>
            <a:endParaRPr/>
          </a:p>
          <a:p>
            <a:pPr indent="0" lvl="0" marL="0" rtl="0" algn="ctr">
              <a:spcBef>
                <a:spcPts val="880"/>
              </a:spcBef>
              <a:spcAft>
                <a:spcPts val="0"/>
              </a:spcAft>
              <a:buClr>
                <a:schemeClr val="dk1"/>
              </a:buClr>
              <a:buSzPts val="4400"/>
              <a:buNone/>
            </a:pPr>
            <a:r>
              <a:rPr lang="es-ES" sz="4400"/>
              <a:t>para un análisis  organizacional</a:t>
            </a:r>
            <a:endParaRPr/>
          </a:p>
          <a:p>
            <a:pPr indent="0" lvl="0" marL="0" rtl="0" algn="ctr">
              <a:spcBef>
                <a:spcPts val="880"/>
              </a:spcBef>
              <a:spcAft>
                <a:spcPts val="0"/>
              </a:spcAft>
              <a:buClr>
                <a:schemeClr val="dk1"/>
              </a:buClr>
              <a:buSzPts val="4400"/>
              <a:buNone/>
            </a:pPr>
            <a:r>
              <a:t/>
            </a:r>
            <a:endParaRPr sz="4400"/>
          </a:p>
          <a:p>
            <a:pPr indent="0" lvl="0" marL="0" rtl="0" algn="ctr">
              <a:spcBef>
                <a:spcPts val="880"/>
              </a:spcBef>
              <a:spcAft>
                <a:spcPts val="0"/>
              </a:spcAft>
              <a:buClr>
                <a:schemeClr val="dk1"/>
              </a:buClr>
              <a:buSzPts val="4400"/>
              <a:buNone/>
            </a:pPr>
            <a:r>
              <a:rPr lang="es-ES" sz="4400"/>
              <a:t>Aldo Schlemenson</a:t>
            </a:r>
            <a:endParaRPr sz="4400"/>
          </a:p>
        </p:txBody>
      </p:sp>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sp>
        <p:nvSpPr>
          <p:cNvPr id="562" name="Google Shape;562;p8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b="1" lang="es-ES" sz="3200"/>
              <a:t>El proyecto</a:t>
            </a:r>
            <a:endParaRPr b="1" sz="3200"/>
          </a:p>
        </p:txBody>
      </p:sp>
      <p:sp>
        <p:nvSpPr>
          <p:cNvPr id="563" name="Google Shape;563;p89"/>
          <p:cNvSpPr txBox="1"/>
          <p:nvPr>
            <p:ph idx="1" type="body"/>
          </p:nvPr>
        </p:nvSpPr>
        <p:spPr>
          <a:xfrm>
            <a:off x="467544" y="1412776"/>
            <a:ext cx="8229600" cy="5616624"/>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El proyecto está primero. Forma parte de un aspecto dinámico que concentra las principales intencionalidades del sistema, las metas referidas al futuro deseable. </a:t>
            </a:r>
            <a:endParaRPr/>
          </a:p>
          <a:p>
            <a:pPr indent="-342900" lvl="0" marL="342900" rtl="0" algn="l">
              <a:spcBef>
                <a:spcPts val="496"/>
              </a:spcBef>
              <a:spcAft>
                <a:spcPts val="0"/>
              </a:spcAft>
              <a:buClr>
                <a:schemeClr val="dk1"/>
              </a:buClr>
              <a:buSzPct val="100000"/>
              <a:buChar char="•"/>
            </a:pPr>
            <a:r>
              <a:rPr lang="es-ES"/>
              <a:t>Solo a partir de un proyecto coherente se va generando una organización. </a:t>
            </a:r>
            <a:endParaRPr/>
          </a:p>
          <a:p>
            <a:pPr indent="-342900" lvl="0" marL="342900" rtl="0" algn="l">
              <a:spcBef>
                <a:spcPts val="496"/>
              </a:spcBef>
              <a:spcAft>
                <a:spcPts val="0"/>
              </a:spcAft>
              <a:buClr>
                <a:schemeClr val="dk1"/>
              </a:buClr>
              <a:buSzPct val="100000"/>
              <a:buChar char="•"/>
            </a:pPr>
            <a:r>
              <a:rPr lang="es-ES"/>
              <a:t>El proyecto se nutre de ideas que representan intuiciones inconcientes de los promotores. </a:t>
            </a:r>
            <a:endParaRPr/>
          </a:p>
          <a:p>
            <a:pPr indent="-342900" lvl="0" marL="342900" rtl="0" algn="l">
              <a:spcBef>
                <a:spcPts val="496"/>
              </a:spcBef>
              <a:spcAft>
                <a:spcPts val="0"/>
              </a:spcAft>
              <a:buClr>
                <a:schemeClr val="dk1"/>
              </a:buClr>
              <a:buSzPct val="100000"/>
              <a:buChar char="•"/>
            </a:pPr>
            <a:r>
              <a:rPr lang="es-ES"/>
              <a:t>En su configuración está implícito un balance de amenazas y oportunidades que se presentan en el campo de las interacciones entre la organización y el ambiente.</a:t>
            </a:r>
            <a:br>
              <a:rPr lang="es-ES"/>
            </a:br>
            <a:br>
              <a:rPr lang="es-ES"/>
            </a:br>
            <a:r>
              <a:rPr lang="es-ES"/>
              <a:t>La audiencia externa constituye un protagonista fundamental, y ocupa un lugar central en la configuración del proyecto.</a:t>
            </a:r>
            <a:br>
              <a:rPr lang="es-ES"/>
            </a:br>
            <a:br>
              <a:rPr lang="es-ES"/>
            </a:b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i="1" lang="es-ES" u="sng"/>
              <a:t>Las organizaciones</a:t>
            </a:r>
            <a:br>
              <a:rPr lang="es-ES"/>
            </a:br>
            <a:endParaRPr/>
          </a:p>
        </p:txBody>
      </p:sp>
      <p:sp>
        <p:nvSpPr>
          <p:cNvPr id="132" name="Google Shape;132;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Nos refierimos a </a:t>
            </a:r>
            <a:r>
              <a:rPr b="1" i="1" lang="es-ES"/>
              <a:t>establecimientos</a:t>
            </a:r>
            <a:r>
              <a:rPr lang="es-ES"/>
              <a:t> tales como escuelas, fábricas, hospitales a los cuales se asigna en general una finalidad social determinada por una o más instituciones.</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Por ejemplo, un hospital materializa los aspectos prescriptos por la </a:t>
            </a:r>
            <a:r>
              <a:rPr i="1" lang="es-ES"/>
              <a:t>institución salud</a:t>
            </a:r>
            <a:r>
              <a:rPr lang="es-ES"/>
              <a:t>, la </a:t>
            </a:r>
            <a:r>
              <a:rPr i="1" lang="es-ES"/>
              <a:t>institución trabajo</a:t>
            </a:r>
            <a:r>
              <a:rPr lang="es-ES"/>
              <a:t> (salarios, horarios, etc.), la </a:t>
            </a:r>
            <a:r>
              <a:rPr i="1" lang="es-ES"/>
              <a:t>institución tiempo libre</a:t>
            </a:r>
            <a:r>
              <a:rPr lang="es-ES"/>
              <a:t> (qué hacen en su tiempo de descanso), la </a:t>
            </a:r>
            <a:r>
              <a:rPr i="1" lang="es-ES"/>
              <a:t>institución sexualidad</a:t>
            </a:r>
            <a:r>
              <a:rPr lang="es-ES"/>
              <a:t> (sala de hombres y salas de mujeres) y la </a:t>
            </a:r>
            <a:r>
              <a:rPr i="1" lang="es-ES"/>
              <a:t>institución religión</a:t>
            </a:r>
            <a:r>
              <a:rPr lang="es-ES"/>
              <a:t> (presencia de una capilla).</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7" name="Shape 567"/>
        <p:cNvGrpSpPr/>
        <p:nvPr/>
      </p:nvGrpSpPr>
      <p:grpSpPr>
        <a:xfrm>
          <a:off x="0" y="0"/>
          <a:ext cx="0" cy="0"/>
          <a:chOff x="0" y="0"/>
          <a:chExt cx="0" cy="0"/>
        </a:xfrm>
      </p:grpSpPr>
      <p:sp>
        <p:nvSpPr>
          <p:cNvPr id="568" name="Google Shape;568;p90"/>
          <p:cNvSpPr txBox="1"/>
          <p:nvPr>
            <p:ph idx="1" type="body"/>
          </p:nvPr>
        </p:nvSpPr>
        <p:spPr>
          <a:xfrm>
            <a:off x="457200" y="620688"/>
            <a:ext cx="8229600" cy="5505475"/>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es-ES"/>
              <a:t>El desarrollo está conformado por etapas: involucran responsabilidad y actividad psicológica. </a:t>
            </a:r>
            <a:endParaRPr/>
          </a:p>
          <a:p>
            <a:pPr indent="-342900" lvl="0" marL="342900" rtl="0" algn="l">
              <a:spcBef>
                <a:spcPts val="544"/>
              </a:spcBef>
              <a:spcAft>
                <a:spcPts val="0"/>
              </a:spcAft>
              <a:buClr>
                <a:schemeClr val="dk1"/>
              </a:buClr>
              <a:buSzPct val="100000"/>
              <a:buChar char="•"/>
            </a:pPr>
            <a:r>
              <a:rPr lang="es-ES"/>
              <a:t>Definir un proyecto promueve incertidumbres.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Además de la dimensión subjetiva (elaboración y maduración de ideas), existe una realidad objetiva externa que le da sentido al proyecto.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Para caracterizar las etapas del proyecto hay que señalar que la 1º involucra un trabajo fundamentalmente interno, de elaboración mental, de maduración de ideas. Esta actividad va conformando una propuesta.</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2" name="Shape 572"/>
        <p:cNvGrpSpPr/>
        <p:nvPr/>
      </p:nvGrpSpPr>
      <p:grpSpPr>
        <a:xfrm>
          <a:off x="0" y="0"/>
          <a:ext cx="0" cy="0"/>
          <a:chOff x="0" y="0"/>
          <a:chExt cx="0" cy="0"/>
        </a:xfrm>
      </p:grpSpPr>
      <p:sp>
        <p:nvSpPr>
          <p:cNvPr id="573" name="Google Shape;573;p91"/>
          <p:cNvSpPr txBox="1"/>
          <p:nvPr>
            <p:ph idx="1" type="body"/>
          </p:nvPr>
        </p:nvSpPr>
        <p:spPr>
          <a:xfrm>
            <a:off x="457200" y="836712"/>
            <a:ext cx="8229600" cy="5289451"/>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En una 2º instancia comienza el trabajo de externalización, de realización concreta. Esto implica la concreción de un plan de fijación de metas y etapas, de definición del cómo. </a:t>
            </a:r>
            <a:endParaRPr/>
          </a:p>
          <a:p>
            <a:pPr indent="-342900" lvl="0" marL="342900" rtl="0" algn="l">
              <a:spcBef>
                <a:spcPts val="544"/>
              </a:spcBef>
              <a:spcAft>
                <a:spcPts val="0"/>
              </a:spcAft>
              <a:buClr>
                <a:schemeClr val="dk1"/>
              </a:buClr>
              <a:buSzPct val="100000"/>
              <a:buChar char="•"/>
            </a:pPr>
            <a:r>
              <a:rPr lang="es-ES"/>
              <a:t>Finalmente, 3º instancia, se instaura la prueba de realidad. </a:t>
            </a:r>
            <a:endParaRPr/>
          </a:p>
          <a:p>
            <a:pPr indent="-170180" lvl="0" marL="342900" rtl="0" algn="l">
              <a:spcBef>
                <a:spcPts val="544"/>
              </a:spcBef>
              <a:spcAft>
                <a:spcPts val="0"/>
              </a:spcAft>
              <a:buClr>
                <a:schemeClr val="dk1"/>
              </a:buClr>
              <a:buSzPct val="100000"/>
              <a:buNone/>
            </a:pPr>
            <a:r>
              <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El plan requiere ser subdividido en objetivos y metas, administrados a través de un programa. </a:t>
            </a:r>
            <a:endParaRPr/>
          </a:p>
          <a:p>
            <a:pPr indent="-342900" lvl="0" marL="342900" rtl="0" algn="l">
              <a:spcBef>
                <a:spcPts val="544"/>
              </a:spcBef>
              <a:spcAft>
                <a:spcPts val="0"/>
              </a:spcAft>
              <a:buClr>
                <a:schemeClr val="dk1"/>
              </a:buClr>
              <a:buSzPct val="100000"/>
              <a:buChar char="•"/>
            </a:pPr>
            <a:r>
              <a:rPr lang="es-ES"/>
              <a:t>Requiere un sistema de delegación de responsabilidades, de integración y de control de resultados.</a:t>
            </a:r>
            <a:endParaRPr/>
          </a:p>
        </p:txBody>
      </p:sp>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7" name="Shape 577"/>
        <p:cNvGrpSpPr/>
        <p:nvPr/>
      </p:nvGrpSpPr>
      <p:grpSpPr>
        <a:xfrm>
          <a:off x="0" y="0"/>
          <a:ext cx="0" cy="0"/>
          <a:chOff x="0" y="0"/>
          <a:chExt cx="0" cy="0"/>
        </a:xfrm>
      </p:grpSpPr>
      <p:sp>
        <p:nvSpPr>
          <p:cNvPr id="578" name="Google Shape;578;p9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b="1" lang="es-ES" sz="3200"/>
              <a:t>La tarea y la tecnología</a:t>
            </a:r>
            <a:br>
              <a:rPr b="1" lang="es-ES" sz="3200"/>
            </a:br>
            <a:endParaRPr sz="3200"/>
          </a:p>
        </p:txBody>
      </p:sp>
      <p:sp>
        <p:nvSpPr>
          <p:cNvPr id="579" name="Google Shape;579;p9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es-ES"/>
              <a:t>Del proyecto se desprende un objetivo que supone una </a:t>
            </a:r>
            <a:r>
              <a:rPr b="1" lang="es-ES"/>
              <a:t>tarea primaria</a:t>
            </a:r>
            <a:r>
              <a:rPr lang="es-ES"/>
              <a:t>, la actividad central de la organización. </a:t>
            </a:r>
            <a:endParaRPr/>
          </a:p>
          <a:p>
            <a:pPr indent="-342900" lvl="0" marL="342900" rtl="0" algn="l">
              <a:spcBef>
                <a:spcPts val="496"/>
              </a:spcBef>
              <a:spcAft>
                <a:spcPts val="0"/>
              </a:spcAft>
              <a:buClr>
                <a:schemeClr val="dk1"/>
              </a:buClr>
              <a:buSzPct val="100000"/>
              <a:buChar char="•"/>
            </a:pPr>
            <a:r>
              <a:rPr lang="es-ES"/>
              <a:t>Esta, se desglosa, subdivide, discrimina en tareas que luego se integran. </a:t>
            </a:r>
            <a:endParaRPr/>
          </a:p>
          <a:p>
            <a:pPr indent="-342900" lvl="0" marL="342900" rtl="0" algn="l">
              <a:spcBef>
                <a:spcPts val="496"/>
              </a:spcBef>
              <a:spcAft>
                <a:spcPts val="0"/>
              </a:spcAft>
              <a:buClr>
                <a:schemeClr val="dk1"/>
              </a:buClr>
              <a:buSzPct val="100000"/>
              <a:buChar char="•"/>
            </a:pPr>
            <a:r>
              <a:rPr lang="es-ES"/>
              <a:t>La principal fuente de dificultad de un problema radica en su complejidad. La complejidad del problema reside en la complejidad del camino para llegar a la meta.</a:t>
            </a:r>
            <a:endParaRPr/>
          </a:p>
          <a:p>
            <a:pPr indent="0" lvl="0" marL="0" rtl="0" algn="l">
              <a:spcBef>
                <a:spcPts val="496"/>
              </a:spcBef>
              <a:spcAft>
                <a:spcPts val="0"/>
              </a:spcAft>
              <a:buClr>
                <a:schemeClr val="dk1"/>
              </a:buClr>
              <a:buSzPct val="100000"/>
              <a:buNone/>
            </a:pPr>
            <a:r>
              <a:t/>
            </a:r>
            <a:endParaRPr/>
          </a:p>
          <a:p>
            <a:pPr indent="0" lvl="0" marL="0" rtl="0" algn="l">
              <a:spcBef>
                <a:spcPts val="496"/>
              </a:spcBef>
              <a:spcAft>
                <a:spcPts val="0"/>
              </a:spcAft>
              <a:buClr>
                <a:schemeClr val="dk1"/>
              </a:buClr>
              <a:buSzPct val="100000"/>
              <a:buNone/>
            </a:pPr>
            <a:r>
              <a:rPr lang="es-ES"/>
              <a:t>El componente tecnológico esta básicamente conformado por los medios materiales, equipos y un ambiente territorial determinado. </a:t>
            </a:r>
            <a:endParaRPr/>
          </a:p>
          <a:p>
            <a:pPr indent="0" lvl="0" marL="0" rtl="0" algn="l">
              <a:spcBef>
                <a:spcPts val="496"/>
              </a:spcBef>
              <a:spcAft>
                <a:spcPts val="0"/>
              </a:spcAft>
              <a:buClr>
                <a:schemeClr val="dk1"/>
              </a:buClr>
              <a:buSzPct val="100000"/>
              <a:buNone/>
            </a:pPr>
            <a:r>
              <a:rPr lang="es-ES"/>
              <a:t>Esta dimensión corresponde a la organización interna y, una vez incorporada, puede ser controlada desde adentro.</a:t>
            </a:r>
            <a:endParaRPr/>
          </a:p>
        </p:txBody>
      </p: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p9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b="1" lang="es-ES" sz="3200"/>
              <a:t>Estructura Organizacional</a:t>
            </a:r>
            <a:endParaRPr b="1" sz="3200"/>
          </a:p>
        </p:txBody>
      </p:sp>
      <p:sp>
        <p:nvSpPr>
          <p:cNvPr id="585" name="Google Shape;585;p93"/>
          <p:cNvSpPr txBox="1"/>
          <p:nvPr>
            <p:ph idx="1" type="body"/>
          </p:nvPr>
        </p:nvSpPr>
        <p:spPr>
          <a:xfrm>
            <a:off x="457200" y="1600200"/>
            <a:ext cx="8229600" cy="4997152"/>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es-ES"/>
              <a:t>Se refiere al conjunto de roles o posiciones oficiales (funciones) que forman parte del sistema. Las personas pasan o rotan, los roles permanecen.</a:t>
            </a:r>
            <a:br>
              <a:rPr lang="es-ES"/>
            </a:br>
            <a:br>
              <a:rPr lang="es-ES"/>
            </a:br>
            <a:r>
              <a:rPr lang="es-ES"/>
              <a:t>El término estructura supone:</a:t>
            </a:r>
            <a:endParaRPr/>
          </a:p>
          <a:p>
            <a:pPr indent="-342900" lvl="0" marL="342900" rtl="0" algn="l">
              <a:spcBef>
                <a:spcPts val="448"/>
              </a:spcBef>
              <a:spcAft>
                <a:spcPts val="0"/>
              </a:spcAft>
              <a:buClr>
                <a:schemeClr val="dk1"/>
              </a:buClr>
              <a:buSzPct val="100000"/>
              <a:buChar char="•"/>
            </a:pPr>
            <a:r>
              <a:rPr lang="es-ES"/>
              <a:t>El organigrama, constituye la forma gráfica por medio de la cual se presentan las áreas de actividad, los niveles jerárquicos y las relaciones entre estos en su aspecto formal.</a:t>
            </a:r>
            <a:endParaRPr/>
          </a:p>
          <a:p>
            <a:pPr indent="-342900" lvl="0" marL="342900" rtl="0" algn="l">
              <a:spcBef>
                <a:spcPts val="448"/>
              </a:spcBef>
              <a:spcAft>
                <a:spcPts val="0"/>
              </a:spcAft>
              <a:buClr>
                <a:schemeClr val="dk1"/>
              </a:buClr>
              <a:buSzPct val="100000"/>
              <a:buChar char="•"/>
            </a:pPr>
            <a:r>
              <a:rPr lang="es-ES"/>
              <a:t>La definición de las funciones que se asignan a cada puesto.</a:t>
            </a:r>
            <a:endParaRPr/>
          </a:p>
          <a:p>
            <a:pPr indent="-342900" lvl="0" marL="342900" rtl="0" algn="l">
              <a:spcBef>
                <a:spcPts val="448"/>
              </a:spcBef>
              <a:spcAft>
                <a:spcPts val="0"/>
              </a:spcAft>
              <a:buClr>
                <a:schemeClr val="dk1"/>
              </a:buClr>
              <a:buSzPct val="100000"/>
              <a:buChar char="•"/>
            </a:pPr>
            <a:r>
              <a:rPr lang="es-ES"/>
              <a:t>La descripción de las tareas a través de las cuales se cumplen las funciones de cada puesto.</a:t>
            </a:r>
            <a:endParaRPr/>
          </a:p>
          <a:p>
            <a:pPr indent="-342900" lvl="0" marL="342900" rtl="0" algn="l">
              <a:spcBef>
                <a:spcPts val="448"/>
              </a:spcBef>
              <a:spcAft>
                <a:spcPts val="0"/>
              </a:spcAft>
              <a:buClr>
                <a:schemeClr val="dk1"/>
              </a:buClr>
              <a:buSzPct val="100000"/>
              <a:buChar char="•"/>
            </a:pPr>
            <a:r>
              <a:rPr lang="es-ES"/>
              <a:t>El mecanismo de las comunicaciones formales.</a:t>
            </a:r>
            <a:endParaRPr/>
          </a:p>
          <a:p>
            <a:pPr indent="-342900" lvl="0" marL="342900" rtl="0" algn="l">
              <a:spcBef>
                <a:spcPts val="448"/>
              </a:spcBef>
              <a:spcAft>
                <a:spcPts val="0"/>
              </a:spcAft>
              <a:buClr>
                <a:schemeClr val="dk1"/>
              </a:buClr>
              <a:buSzPct val="100000"/>
              <a:buChar char="•"/>
            </a:pPr>
            <a:r>
              <a:rPr lang="es-ES"/>
              <a:t>Los distintos tipos y niveles y autoridad.</a:t>
            </a:r>
            <a:endParaRPr/>
          </a:p>
          <a:p>
            <a:pPr indent="-342900" lvl="0" marL="342900" rtl="0" algn="l">
              <a:spcBef>
                <a:spcPts val="448"/>
              </a:spcBef>
              <a:spcAft>
                <a:spcPts val="0"/>
              </a:spcAft>
              <a:buClr>
                <a:schemeClr val="dk1"/>
              </a:buClr>
              <a:buSzPct val="100000"/>
              <a:buChar char="•"/>
            </a:pPr>
            <a:r>
              <a:rPr lang="es-ES"/>
              <a:t>Las relaciones entre departamentos o sectores, y de estos con dependencias externas.</a:t>
            </a:r>
            <a:endParaRPr/>
          </a:p>
          <a:p>
            <a:pPr indent="-342900" lvl="0" marL="342900" rtl="0" algn="l">
              <a:spcBef>
                <a:spcPts val="448"/>
              </a:spcBef>
              <a:spcAft>
                <a:spcPts val="0"/>
              </a:spcAft>
              <a:buClr>
                <a:schemeClr val="dk1"/>
              </a:buClr>
              <a:buSzPct val="100000"/>
              <a:buChar char="•"/>
            </a:pPr>
            <a:r>
              <a:rPr lang="es-ES"/>
              <a:t>Los objetivos de cada posición.</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9" name="Shape 589"/>
        <p:cNvGrpSpPr/>
        <p:nvPr/>
      </p:nvGrpSpPr>
      <p:grpSpPr>
        <a:xfrm>
          <a:off x="0" y="0"/>
          <a:ext cx="0" cy="0"/>
          <a:chOff x="0" y="0"/>
          <a:chExt cx="0" cy="0"/>
        </a:xfrm>
      </p:grpSpPr>
      <p:sp>
        <p:nvSpPr>
          <p:cNvPr id="590" name="Google Shape;590;p94"/>
          <p:cNvSpPr txBox="1"/>
          <p:nvPr>
            <p:ph idx="1" type="body"/>
          </p:nvPr>
        </p:nvSpPr>
        <p:spPr>
          <a:xfrm>
            <a:off x="457200" y="620688"/>
            <a:ext cx="8363272" cy="5505475"/>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Clr>
                <a:schemeClr val="dk1"/>
              </a:buClr>
              <a:buSzPct val="100000"/>
              <a:buNone/>
            </a:pPr>
            <a:r>
              <a:rPr lang="es-ES"/>
              <a:t>La estructura constituye el marco formal que la </a:t>
            </a:r>
            <a:r>
              <a:rPr b="1" lang="es-ES"/>
              <a:t>organización </a:t>
            </a:r>
            <a:r>
              <a:rPr lang="es-ES"/>
              <a:t>(en el texto es sinónimo de I) necesita para operar </a:t>
            </a:r>
            <a:r>
              <a:rPr b="1" lang="es-ES"/>
              <a:t>como un sistema</a:t>
            </a:r>
            <a:r>
              <a:rPr lang="es-ES"/>
              <a:t> de resolución de problemas.</a:t>
            </a:r>
            <a:br>
              <a:rPr lang="es-ES"/>
            </a:br>
            <a:br>
              <a:rPr lang="es-ES"/>
            </a:br>
            <a:r>
              <a:rPr lang="es-ES"/>
              <a:t>Jaques y Brown definen cuatro formas organizativas:</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es-ES"/>
              <a:t>La </a:t>
            </a:r>
            <a:r>
              <a:rPr b="1" lang="es-ES"/>
              <a:t>estructura formal</a:t>
            </a:r>
            <a:r>
              <a:rPr lang="es-ES"/>
              <a:t> u oficial, frecuentemente escrita, graficada en el </a:t>
            </a:r>
            <a:r>
              <a:rPr b="1" lang="es-ES"/>
              <a:t>organigrama</a:t>
            </a:r>
            <a:r>
              <a:rPr lang="es-ES"/>
              <a:t> y expuesta en el manual de funciones.</a:t>
            </a:r>
            <a:endParaRPr/>
          </a:p>
          <a:p>
            <a:pPr indent="-342900" lvl="0" marL="342900" rtl="0" algn="l">
              <a:spcBef>
                <a:spcPts val="496"/>
              </a:spcBef>
              <a:spcAft>
                <a:spcPts val="0"/>
              </a:spcAft>
              <a:buClr>
                <a:schemeClr val="dk1"/>
              </a:buClr>
              <a:buSzPct val="100000"/>
              <a:buChar char="•"/>
            </a:pPr>
            <a:r>
              <a:rPr lang="es-ES"/>
              <a:t>La </a:t>
            </a:r>
            <a:r>
              <a:rPr b="1" lang="es-ES"/>
              <a:t>estructura presunta</a:t>
            </a:r>
            <a:r>
              <a:rPr lang="es-ES"/>
              <a:t>, que es la que los miembros </a:t>
            </a:r>
            <a:r>
              <a:rPr b="1" lang="es-ES"/>
              <a:t>perciben</a:t>
            </a:r>
            <a:r>
              <a:rPr lang="es-ES"/>
              <a:t> como real.</a:t>
            </a:r>
            <a:endParaRPr/>
          </a:p>
          <a:p>
            <a:pPr indent="-342900" lvl="0" marL="342900" rtl="0" algn="l">
              <a:spcBef>
                <a:spcPts val="496"/>
              </a:spcBef>
              <a:spcAft>
                <a:spcPts val="0"/>
              </a:spcAft>
              <a:buClr>
                <a:schemeClr val="dk1"/>
              </a:buClr>
              <a:buSzPct val="100000"/>
              <a:buChar char="•"/>
            </a:pPr>
            <a:r>
              <a:rPr lang="es-ES"/>
              <a:t>La </a:t>
            </a:r>
            <a:r>
              <a:rPr b="1" lang="es-ES"/>
              <a:t>estructura existente</a:t>
            </a:r>
            <a:r>
              <a:rPr lang="es-ES"/>
              <a:t>, que es la que </a:t>
            </a:r>
            <a:r>
              <a:rPr b="1" lang="es-ES"/>
              <a:t>opera</a:t>
            </a:r>
            <a:r>
              <a:rPr lang="es-ES"/>
              <a:t> y puede inferirse mediante el análisis sistemático.</a:t>
            </a:r>
            <a:endParaRPr/>
          </a:p>
          <a:p>
            <a:pPr indent="-342900" lvl="0" marL="342900" rtl="0" algn="l">
              <a:spcBef>
                <a:spcPts val="496"/>
              </a:spcBef>
              <a:spcAft>
                <a:spcPts val="0"/>
              </a:spcAft>
              <a:buClr>
                <a:schemeClr val="dk1"/>
              </a:buClr>
              <a:buSzPct val="100000"/>
              <a:buChar char="•"/>
            </a:pPr>
            <a:r>
              <a:rPr lang="es-ES"/>
              <a:t>La </a:t>
            </a:r>
            <a:r>
              <a:rPr b="1" lang="es-ES"/>
              <a:t>estructura requerida</a:t>
            </a:r>
            <a:r>
              <a:rPr lang="es-ES"/>
              <a:t> que es la que </a:t>
            </a:r>
            <a:r>
              <a:rPr b="1" lang="es-ES"/>
              <a:t>se conviene consensualmente</a:t>
            </a:r>
            <a:r>
              <a:rPr lang="es-ES"/>
              <a:t> a partir de considerar todos los componentes de la situación.</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4" name="Shape 594"/>
        <p:cNvGrpSpPr/>
        <p:nvPr/>
      </p:nvGrpSpPr>
      <p:grpSpPr>
        <a:xfrm>
          <a:off x="0" y="0"/>
          <a:ext cx="0" cy="0"/>
          <a:chOff x="0" y="0"/>
          <a:chExt cx="0" cy="0"/>
        </a:xfrm>
      </p:grpSpPr>
      <p:sp>
        <p:nvSpPr>
          <p:cNvPr id="595" name="Google Shape;595;p9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s-ES" sz="3600"/>
              <a:t>Las relaciones interpersonales o la integración psicosocial</a:t>
            </a:r>
            <a:br>
              <a:rPr b="1" lang="es-ES"/>
            </a:br>
            <a:endParaRPr/>
          </a:p>
        </p:txBody>
      </p:sp>
      <p:sp>
        <p:nvSpPr>
          <p:cNvPr id="596" name="Google Shape;596;p95"/>
          <p:cNvSpPr txBox="1"/>
          <p:nvPr>
            <p:ph idx="1" type="body"/>
          </p:nvPr>
        </p:nvSpPr>
        <p:spPr>
          <a:xfrm>
            <a:off x="457200" y="1412776"/>
            <a:ext cx="8229600" cy="5256584"/>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Clr>
                <a:schemeClr val="dk1"/>
              </a:buClr>
              <a:buSzPct val="100000"/>
              <a:buNone/>
            </a:pPr>
            <a:r>
              <a:rPr lang="es-ES"/>
              <a:t>Esta dimensión alude a las relaciones interpersonales dentro del sistema.</a:t>
            </a:r>
            <a:br>
              <a:rPr lang="es-ES"/>
            </a:br>
            <a:br>
              <a:rPr lang="es-ES"/>
            </a:br>
            <a:r>
              <a:rPr lang="es-ES"/>
              <a:t>Configura un sistema vincular, movilizador de una particular dinámica interna. Los individuos constituyen entre si “otros significativos” en situación de reciprocidad.</a:t>
            </a:r>
            <a:br>
              <a:rPr lang="es-ES"/>
            </a:br>
            <a:br>
              <a:rPr lang="es-ES"/>
            </a:br>
            <a:r>
              <a:rPr lang="es-ES"/>
              <a:t>Nombra el trabajo de Freud en Psi de las masas en relación al líder como la relación con la autoridad, que está signada por lazos afectivos ambivalentes. </a:t>
            </a:r>
            <a:endParaRPr/>
          </a:p>
          <a:p>
            <a:pPr indent="0" lvl="0" marL="0" rtl="0" algn="l">
              <a:spcBef>
                <a:spcPts val="496"/>
              </a:spcBef>
              <a:spcAft>
                <a:spcPts val="0"/>
              </a:spcAft>
              <a:buClr>
                <a:schemeClr val="dk1"/>
              </a:buClr>
              <a:buSzPct val="100000"/>
              <a:buNone/>
            </a:pPr>
            <a:r>
              <a:rPr lang="es-ES"/>
              <a:t>Plantea dos ejes ordenadores de las relaciones interpersonales:</a:t>
            </a:r>
            <a:br>
              <a:rPr lang="es-ES"/>
            </a:br>
            <a:r>
              <a:rPr lang="es-ES"/>
              <a:t>	 - Eje vertical: relaciones con la autoridad, de naturaleza asimétrica</a:t>
            </a:r>
            <a:endParaRPr/>
          </a:p>
          <a:p>
            <a:pPr indent="0" lvl="0" marL="0" rtl="0" algn="l">
              <a:spcBef>
                <a:spcPts val="496"/>
              </a:spcBef>
              <a:spcAft>
                <a:spcPts val="0"/>
              </a:spcAft>
              <a:buClr>
                <a:schemeClr val="dk1"/>
              </a:buClr>
              <a:buSzPct val="100000"/>
              <a:buNone/>
            </a:pPr>
            <a:r>
              <a:rPr lang="es-ES" sz="3200"/>
              <a:t>	- Eje horizontal: relaciones entre pares, de naturaleza simétrica</a:t>
            </a:r>
            <a:endParaRPr/>
          </a:p>
          <a:p>
            <a:pPr indent="-185420" lvl="0" marL="342900" rtl="0" algn="l">
              <a:spcBef>
                <a:spcPts val="496"/>
              </a:spcBef>
              <a:spcAft>
                <a:spcPts val="0"/>
              </a:spcAft>
              <a:buClr>
                <a:schemeClr val="dk1"/>
              </a:buClr>
              <a:buSzPct val="100000"/>
              <a:buNone/>
            </a:pPr>
            <a:r>
              <a:t/>
            </a:r>
            <a:endParaRPr b="1"/>
          </a:p>
        </p:txBody>
      </p:sp>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0" name="Shape 600"/>
        <p:cNvGrpSpPr/>
        <p:nvPr/>
      </p:nvGrpSpPr>
      <p:grpSpPr>
        <a:xfrm>
          <a:off x="0" y="0"/>
          <a:ext cx="0" cy="0"/>
          <a:chOff x="0" y="0"/>
          <a:chExt cx="0" cy="0"/>
        </a:xfrm>
      </p:grpSpPr>
      <p:sp>
        <p:nvSpPr>
          <p:cNvPr id="601" name="Google Shape;601;p96"/>
          <p:cNvSpPr txBox="1"/>
          <p:nvPr>
            <p:ph idx="1" type="body"/>
          </p:nvPr>
        </p:nvSpPr>
        <p:spPr>
          <a:xfrm>
            <a:off x="457200" y="836712"/>
            <a:ext cx="8229600" cy="5289451"/>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chemeClr val="dk1"/>
              </a:buClr>
              <a:buSzPts val="2700"/>
              <a:buChar char="•"/>
            </a:pPr>
            <a:r>
              <a:rPr lang="es-ES" sz="2700"/>
              <a:t>Se produce la confluencia entre el mundo interno de los individuos y el mundo de la realidad, esto ocurre merced a los mecanismos de proyección e introyección que buscan el equilibrio entre ambas dimensiones.</a:t>
            </a:r>
            <a:endParaRPr/>
          </a:p>
          <a:p>
            <a:pPr indent="-171450" lvl="0" marL="342900" rtl="0" algn="l">
              <a:spcBef>
                <a:spcPts val="540"/>
              </a:spcBef>
              <a:spcAft>
                <a:spcPts val="0"/>
              </a:spcAft>
              <a:buClr>
                <a:schemeClr val="dk1"/>
              </a:buClr>
              <a:buSzPts val="2700"/>
              <a:buNone/>
            </a:pPr>
            <a:r>
              <a:t/>
            </a:r>
            <a:endParaRPr sz="2700"/>
          </a:p>
          <a:p>
            <a:pPr indent="-342900" lvl="0" marL="342900" rtl="0" algn="l">
              <a:spcBef>
                <a:spcPts val="540"/>
              </a:spcBef>
              <a:spcAft>
                <a:spcPts val="0"/>
              </a:spcAft>
              <a:buClr>
                <a:schemeClr val="dk1"/>
              </a:buClr>
              <a:buSzPts val="2700"/>
              <a:buChar char="•"/>
            </a:pPr>
            <a:r>
              <a:rPr lang="es-ES" sz="2700"/>
              <a:t>Así, cada sujeto pugna por encontrar un equilibrio, que logra atribuyendo a otros cualidades que representan aspectos de sí mismo. </a:t>
            </a:r>
            <a:endParaRPr sz="2700"/>
          </a:p>
          <a:p>
            <a:pPr indent="-171450" lvl="0" marL="342900" rtl="0" algn="l">
              <a:spcBef>
                <a:spcPts val="540"/>
              </a:spcBef>
              <a:spcAft>
                <a:spcPts val="0"/>
              </a:spcAft>
              <a:buClr>
                <a:schemeClr val="dk1"/>
              </a:buClr>
              <a:buSzPts val="2700"/>
              <a:buNone/>
            </a:pPr>
            <a:r>
              <a:t/>
            </a:r>
            <a:endParaRPr sz="2700"/>
          </a:p>
          <a:p>
            <a:pPr indent="-342900" lvl="0" marL="342900" rtl="0" algn="l">
              <a:spcBef>
                <a:spcPts val="540"/>
              </a:spcBef>
              <a:spcAft>
                <a:spcPts val="0"/>
              </a:spcAft>
              <a:buClr>
                <a:schemeClr val="dk1"/>
              </a:buClr>
              <a:buSzPts val="2700"/>
              <a:buChar char="•"/>
            </a:pPr>
            <a:r>
              <a:rPr lang="es-ES" sz="2700"/>
              <a:t>Entonces, la organización funciona como pantalla, donde se proyectan ansiedades, miedos, proyectos, y me devuelve algo.</a:t>
            </a:r>
            <a:endParaRPr/>
          </a:p>
        </p:txBody>
      </p:sp>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5" name="Shape 605"/>
        <p:cNvGrpSpPr/>
        <p:nvPr/>
      </p:nvGrpSpPr>
      <p:grpSpPr>
        <a:xfrm>
          <a:off x="0" y="0"/>
          <a:ext cx="0" cy="0"/>
          <a:chOff x="0" y="0"/>
          <a:chExt cx="0" cy="0"/>
        </a:xfrm>
      </p:grpSpPr>
      <p:sp>
        <p:nvSpPr>
          <p:cNvPr id="606" name="Google Shape;606;p9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b="1" lang="es-ES" sz="3200"/>
              <a:t>Aprovechamiento de los Recursos humanos</a:t>
            </a:r>
            <a:endParaRPr b="1" sz="3200"/>
          </a:p>
        </p:txBody>
      </p:sp>
      <p:sp>
        <p:nvSpPr>
          <p:cNvPr id="607" name="Google Shape;607;p97"/>
          <p:cNvSpPr txBox="1"/>
          <p:nvPr>
            <p:ph idx="1" type="body"/>
          </p:nvPr>
        </p:nvSpPr>
        <p:spPr>
          <a:xfrm>
            <a:off x="457200" y="1412776"/>
            <a:ext cx="8229600" cy="5445224"/>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700"/>
              <a:buChar char="•"/>
            </a:pPr>
            <a:r>
              <a:rPr lang="es-ES" sz="2700"/>
              <a:t>Los individuos que forman parte de una organización son particularmente sensibles al trato que reciben de ella. Aspiran a una retribución justa, acorde con lo que sienten que aportan y también a ocupar un lugar significativo. </a:t>
            </a:r>
            <a:endParaRPr sz="2700"/>
          </a:p>
          <a:p>
            <a:pPr indent="-342900" lvl="0" marL="342900" rtl="0" algn="l">
              <a:spcBef>
                <a:spcPts val="540"/>
              </a:spcBef>
              <a:spcAft>
                <a:spcPts val="0"/>
              </a:spcAft>
              <a:buClr>
                <a:schemeClr val="dk1"/>
              </a:buClr>
              <a:buSzPts val="2700"/>
              <a:buChar char="•"/>
            </a:pPr>
            <a:r>
              <a:rPr lang="es-ES" sz="2700"/>
              <a:t>Este trato tiene un efecto incentivador que fortalece un vínculo sólido de identificación positiva, de satisfacción con el trabajo y de estímulo a la productividad.</a:t>
            </a:r>
            <a:br>
              <a:rPr lang="es-ES" sz="2700"/>
            </a:br>
            <a:br>
              <a:rPr lang="es-ES" sz="2700"/>
            </a:br>
            <a:r>
              <a:rPr lang="es-ES" sz="2700"/>
              <a:t>Es necesario revisar periódicamente la adecuación entre la responsabilidad y el salario, a fin de producir los ajustes necesarios.</a:t>
            </a:r>
            <a:endParaRPr/>
          </a:p>
          <a:p>
            <a:pPr indent="-171450" lvl="0" marL="342900" rtl="0" algn="l">
              <a:spcBef>
                <a:spcPts val="540"/>
              </a:spcBef>
              <a:spcAft>
                <a:spcPts val="0"/>
              </a:spcAft>
              <a:buClr>
                <a:schemeClr val="dk1"/>
              </a:buClr>
              <a:buSzPts val="2700"/>
              <a:buNone/>
            </a:pPr>
            <a:r>
              <a:t/>
            </a:r>
            <a:endParaRPr sz="2700"/>
          </a:p>
        </p:txBody>
      </p:sp>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1" name="Shape 611"/>
        <p:cNvGrpSpPr/>
        <p:nvPr/>
      </p:nvGrpSpPr>
      <p:grpSpPr>
        <a:xfrm>
          <a:off x="0" y="0"/>
          <a:ext cx="0" cy="0"/>
          <a:chOff x="0" y="0"/>
          <a:chExt cx="0" cy="0"/>
        </a:xfrm>
      </p:grpSpPr>
      <p:sp>
        <p:nvSpPr>
          <p:cNvPr id="612" name="Google Shape;612;p98"/>
          <p:cNvSpPr txBox="1"/>
          <p:nvPr>
            <p:ph idx="1" type="body"/>
          </p:nvPr>
        </p:nvSpPr>
        <p:spPr>
          <a:xfrm>
            <a:off x="395536" y="620688"/>
            <a:ext cx="8229600" cy="638132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800"/>
              <a:buNone/>
            </a:pPr>
            <a:r>
              <a:rPr lang="es-ES" sz="2800"/>
              <a:t>La gente busca oportunidades para trabajar en un nivel que le permita el pleno desarrollo de su capacidad. El desafío de conducción consiste en proveer un equilibrio entre tres variables: capacidad, trabajo y retribución.</a:t>
            </a:r>
            <a:endParaRPr/>
          </a:p>
          <a:p>
            <a:pPr indent="0" lvl="0" marL="0" rtl="0" algn="l">
              <a:spcBef>
                <a:spcPts val="540"/>
              </a:spcBef>
              <a:spcAft>
                <a:spcPts val="0"/>
              </a:spcAft>
              <a:buClr>
                <a:schemeClr val="dk1"/>
              </a:buClr>
              <a:buSzPts val="2700"/>
              <a:buNone/>
            </a:pPr>
            <a:r>
              <a:t/>
            </a:r>
            <a:endParaRPr sz="2700"/>
          </a:p>
          <a:p>
            <a:pPr indent="0" lvl="0" marL="0" rtl="0" algn="l">
              <a:spcBef>
                <a:spcPts val="540"/>
              </a:spcBef>
              <a:spcAft>
                <a:spcPts val="0"/>
              </a:spcAft>
              <a:buClr>
                <a:schemeClr val="dk1"/>
              </a:buClr>
              <a:buSzPts val="2700"/>
              <a:buNone/>
            </a:pPr>
            <a:r>
              <a:rPr lang="es-ES" sz="2700"/>
              <a:t>Los factores que contribuyen a configurar la buena relación de los individuos con su trabajo son:</a:t>
            </a:r>
            <a:endParaRPr/>
          </a:p>
          <a:p>
            <a:pPr indent="-342900" lvl="0" marL="342900" rtl="0" algn="l">
              <a:spcBef>
                <a:spcPts val="540"/>
              </a:spcBef>
              <a:spcAft>
                <a:spcPts val="0"/>
              </a:spcAft>
              <a:buClr>
                <a:schemeClr val="dk1"/>
              </a:buClr>
              <a:buSzPts val="2700"/>
              <a:buChar char="•"/>
            </a:pPr>
            <a:r>
              <a:rPr lang="es-ES" sz="2700"/>
              <a:t>Salario: Preocupación de lo que se percibe como justo. Sentimiento de lo que es equitativo se estructura en función de comparaciones entre los pares, superiores e inferiores.</a:t>
            </a:r>
            <a:endParaRPr/>
          </a:p>
          <a:p>
            <a:pPr indent="-342900" lvl="0" marL="342900" rtl="0" algn="l">
              <a:spcBef>
                <a:spcPts val="540"/>
              </a:spcBef>
              <a:spcAft>
                <a:spcPts val="0"/>
              </a:spcAft>
              <a:buClr>
                <a:schemeClr val="dk1"/>
              </a:buClr>
              <a:buSzPts val="2700"/>
              <a:buChar char="•"/>
            </a:pPr>
            <a:r>
              <a:rPr lang="es-ES" sz="2700"/>
              <a:t>Carrera: El trabajo permite el despliegue de las potencialidades de desarrollo.</a:t>
            </a:r>
            <a:endParaRPr/>
          </a:p>
          <a:p>
            <a:pPr indent="0" lvl="0" marL="0" rtl="0" algn="l">
              <a:spcBef>
                <a:spcPts val="540"/>
              </a:spcBef>
              <a:spcAft>
                <a:spcPts val="0"/>
              </a:spcAft>
              <a:buClr>
                <a:schemeClr val="dk1"/>
              </a:buClr>
              <a:buSzPts val="2700"/>
              <a:buNone/>
            </a:pPr>
            <a:r>
              <a:t/>
            </a:r>
            <a:endParaRPr sz="2700"/>
          </a:p>
        </p:txBody>
      </p:sp>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6" name="Shape 616"/>
        <p:cNvGrpSpPr/>
        <p:nvPr/>
      </p:nvGrpSpPr>
      <p:grpSpPr>
        <a:xfrm>
          <a:off x="0" y="0"/>
          <a:ext cx="0" cy="0"/>
          <a:chOff x="0" y="0"/>
          <a:chExt cx="0" cy="0"/>
        </a:xfrm>
      </p:grpSpPr>
      <p:sp>
        <p:nvSpPr>
          <p:cNvPr id="617" name="Google Shape;617;p99"/>
          <p:cNvSpPr txBox="1"/>
          <p:nvPr>
            <p:ph idx="1" type="body"/>
          </p:nvPr>
        </p:nvSpPr>
        <p:spPr>
          <a:xfrm>
            <a:off x="457200" y="1196752"/>
            <a:ext cx="8229600" cy="4929411"/>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es-ES"/>
              <a:t>Tarea: Ofrece una motivación. Cuando es monótona se incrementa la tendencia al aburrimiento. Los proyectos tendientes al enriquecimiento de las tareas, la rotación, la asignación grupal, el desarrollo de la autonomía de decisión, etc. tienen a incrementar las posibilidades de satisfacción laboral haciendo que la tarea sea más rica.</a:t>
            </a:r>
            <a:endParaRPr/>
          </a:p>
          <a:p>
            <a:pPr indent="-170180" lvl="0" marL="34290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es-ES"/>
              <a:t>El confort y la salubridad: Los estímulos ambientales conforman un conjunto potenciador del desarrollo o en su defecto, del deterioro de la salud individual. (En epidemiología se habla de patrón de desgaste que lleva a la enfermedad).</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2018-03-19T00:15:13Z</dcterms:created>
  <dc:creator>Juan carlos</dc:creator>
</cp:coreProperties>
</file>