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3" r:id="rId10"/>
    <p:sldId id="269" r:id="rId11"/>
    <p:sldId id="265" r:id="rId12"/>
    <p:sldId id="266" r:id="rId13"/>
    <p:sldId id="267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81" r:id="rId23"/>
    <p:sldId id="278" r:id="rId24"/>
    <p:sldId id="282" r:id="rId25"/>
    <p:sldId id="279" r:id="rId26"/>
    <p:sldId id="280" r:id="rId2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129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84F71-B59F-4CA1-9079-31DED0BD7514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65E46-69BC-4FE2-8182-C31F78D7FE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6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65E46-69BC-4FE2-8182-C31F78D7FE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94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721185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36766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164452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7431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02796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400752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3864592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5905495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68116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520111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74034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14376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10241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148261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228102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079105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92329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B68ECF9-773E-47DE-8D90-30B495B06EE3}" type="datetimeFigureOut">
              <a:rPr lang="es-ES" smtClean="0"/>
              <a:t>14/06/2021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s-E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229BDAC2-BD5A-4F1B-BB4F-4626C43240A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20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ar/url?sa=i&amp;rct=j&amp;q=&amp;esrc=s&amp;source=images&amp;cd=&amp;cad=rja&amp;uact=8&amp;ved=0ahUKEwiuouzY9_7VAhWOl5AKHafTCJsQjRwIBw&amp;url=http://www.vix.com/es/imj/salud/6545/consejos-para-limitar-el-consumo-de-sal&amp;psig=AFQjCNEm9W7Wkr1oQ2zUQvUJvnt4h3EnOg&amp;ust=150418170479199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m.ar/url?sa=i&amp;rct=j&amp;q=&amp;esrc=s&amp;source=images&amp;cd=&amp;cad=rja&amp;uact=8&amp;ved=&amp;url=http://gilbertoyanthony.blogspot.com/2011/02/reaccion-de-la-cal-viva.html&amp;psig=AFQjCNH-Y1262Ccu1JhG11tWKDDBWRoltQ&amp;ust=150418184415061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.ar/url?sa=i&amp;rct=j&amp;q=&amp;esrc=s&amp;source=images&amp;cd=&amp;cad=rja&amp;uact=8&amp;ved=0ahUKEwj0zOju-f7VAhWMlZAKHa7RAHIQjRwIBw&amp;url=https://www.staples.com.ar/product.asp?sku=LAVAYMP1L&amp;psig=AFQjCNGOO1cyA3r_jkkA5TsQ9Dmfa7q9KQ&amp;ust=1504182278430702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hyperlink" Target="https://www.google.com.ar/url?sa=i&amp;rct=j&amp;q=&amp;esrc=s&amp;source=images&amp;cd=&amp;cad=rja&amp;uact=8&amp;ved=0ahUKEwiHmtWl-v7VAhWDx5AKHYGHD7cQjRwIBw&amp;url=https://sobrelacal.wordpress.com/2013/12/05/nueva-entrada-en-la-pestana-de-la-cal-en-pasta/&amp;psig=AFQjCNHGk0NRWo9aXkR1VXswxTBp_d7Zvw&amp;ust=150418239881494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google.com.ar/url?sa=i&amp;rct=j&amp;q=&amp;esrc=s&amp;source=images&amp;cd=&amp;cad=rja&amp;uact=8&amp;ved=0ahUKEwjb-uXH-v7VAhWDQ5AKHYuSA_YQjRwIBw&amp;url=http://www.mimediconatural.com/conoces-todas-estas-propiedades-curativas-del-bicarbonato-de-sodio/&amp;psig=AFQjCNFrY4Nq7JnkZr3sKXCEWyogk6c5HA&amp;ust=1504182457867656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ar/url?sa=i&amp;rct=j&amp;q=&amp;esrc=s&amp;source=images&amp;cd=&amp;cad=rja&amp;uact=8&amp;ved=0ahUKEwjPlc6joKPWAhWCl5AKHbQkCfAQjRwIBw&amp;url=http://luisa-latablaperiodica.blogspot.com/2011/&amp;psig=AFQjCNFDPAfAMtNtSHwr7EYoy5ehyl0wpg&amp;ust=1505429498903983" TargetMode="External"/><Relationship Id="rId2" Type="http://schemas.openxmlformats.org/officeDocument/2006/relationships/hyperlink" Target="http://www.google.com.ar/url?sa=i&amp;rct=j&amp;q=&amp;esrc=s&amp;source=images&amp;cd=&amp;cad=rja&amp;uact=8&amp;ved=0ahUKEwjboauLoKPWAhWFCpAKHf2aCz8QjRwIBw&amp;url=http://www.educamix.com/educacion/3_eso_materiales/b_iii/conceptos/conceptos_bloque_3_4.htm&amp;psig=AFQjCNFDPAfAMtNtSHwr7EYoy5ehyl0wpg&amp;ust=150542949890398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ar/url?sa=i&amp;rct=j&amp;q=&amp;esrc=s&amp;source=images&amp;cd=&amp;cad=rja&amp;uact=8&amp;ved=0ahUKEwjulvOi_P7VAhUFmJAKHaDNDykQjRwIBw&amp;url=http://facuhernandez.blogspot.com/2012/12/la-peor-pregunta.html&amp;psig=AFQjCNESWLUX8mE7T8657VCW_xzvMy74_g&amp;ust=1504182934975821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ar/url?sa=i&amp;rct=j&amp;q=&amp;esrc=s&amp;source=images&amp;cd=&amp;cad=rja&amp;uact=8&amp;ved=0ahUKEwifmpy88_7VAhVMkZAKHfwLC3YQjRwIBw&amp;url=https://es.slideshare.net/labsjprec/tabla-peridica-muda-45684157&amp;psig=AFQjCNGD2rRI8fXE_4YornV-8-oH0l4agA&amp;ust=1504180467669444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32" y="1124744"/>
            <a:ext cx="7784526" cy="4378796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75656" y="2365123"/>
            <a:ext cx="5917679" cy="255087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Tabla Periódica de los Elementos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75655" y="2779141"/>
            <a:ext cx="5917679" cy="8614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QUÍMICA ORGÁNICA Y BIOLÓGICA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7673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/>
          <a:lstStyle/>
          <a:p>
            <a:pPr algn="ctr"/>
            <a:r>
              <a:rPr lang="es-AR" sz="28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CLASIFICACIÓN DE LOS ELEMENTOS</a:t>
            </a:r>
            <a:endParaRPr lang="es-AR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27584" y="1772816"/>
            <a:ext cx="7704856" cy="419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s-AR" dirty="0" smtClean="0"/>
          </a:p>
          <a:p>
            <a:pPr>
              <a:lnSpc>
                <a:spcPct val="150000"/>
              </a:lnSpc>
            </a:pPr>
            <a:r>
              <a:rPr lang="es-AR" dirty="0" smtClean="0"/>
              <a:t>La clasificación de los elementos en metales y no metales se acomoda bastante bien en la Tabla: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 </a:t>
            </a:r>
            <a:r>
              <a:rPr lang="es-AR" dirty="0"/>
              <a:t>L</a:t>
            </a:r>
            <a:r>
              <a:rPr lang="es-AR" dirty="0" smtClean="0"/>
              <a:t>os </a:t>
            </a:r>
            <a:r>
              <a:rPr lang="es-A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metales</a:t>
            </a:r>
            <a:r>
              <a:rPr lang="es-AR" dirty="0" smtClean="0"/>
              <a:t> se encuentran a la izquierda y el centro.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Los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metales </a:t>
            </a:r>
            <a:r>
              <a:rPr lang="es-AR" dirty="0" smtClean="0"/>
              <a:t>se acomodan en el ángulo superior derecho.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AR" dirty="0" smtClean="0"/>
              <a:t>La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línea escalonada </a:t>
            </a:r>
            <a:r>
              <a:rPr lang="es-AR" dirty="0" smtClean="0"/>
              <a:t>separa, cierta relatividad, los metales de los no metales. Algunos elementos próximos a la línea escalonada son 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metaloides</a:t>
            </a:r>
            <a:r>
              <a:rPr lang="es-AR" dirty="0" smtClean="0"/>
              <a:t>, esto es, elementos con propiedades intermedias (propiedades que se asemejan tanto a las de los metales de los no metales).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7587130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620688"/>
            <a:ext cx="7024744" cy="1143000"/>
          </a:xfrm>
        </p:spPr>
        <p:txBody>
          <a:bodyPr/>
          <a:lstStyle/>
          <a:p>
            <a:pPr algn="ctr"/>
            <a:r>
              <a:rPr lang="es-AR" b="1" dirty="0" smtClean="0"/>
              <a:t>Compuestos Inorgánicos</a:t>
            </a:r>
            <a:endParaRPr lang="es-AR" b="1" dirty="0"/>
          </a:p>
        </p:txBody>
      </p:sp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953282" y="1965481"/>
            <a:ext cx="7186364" cy="230425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1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BINARIOS</a:t>
            </a:r>
            <a:r>
              <a:rPr kumimoji="0" lang="es-AR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: </a:t>
            </a:r>
            <a:r>
              <a:rPr kumimoji="0" lang="es-AR" sz="140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SON COMPUESTOS QUE RESULTAN DE LA COMBINACIÓN DE LOS DOS ELEMENTOS; POR TAL RAZÓN EN SUS FÓRMULAS INTERVENDRÁN TAN SOLO DOS SÍMBOLOS DIFERENTES.</a:t>
            </a:r>
            <a:endParaRPr kumimoji="0" lang="es-AR" sz="14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s-AR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Algunos ejemplos: H</a:t>
            </a:r>
            <a:r>
              <a:rPr kumimoji="0" lang="es-AR" sz="1400" b="1" i="1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2</a:t>
            </a:r>
            <a:r>
              <a:rPr kumimoji="0" lang="es-AR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O, </a:t>
            </a:r>
            <a:r>
              <a:rPr kumimoji="0" lang="es-AR" sz="1400" b="1" i="1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CaO</a:t>
            </a:r>
            <a:r>
              <a:rPr kumimoji="0" lang="es-AR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 (CAL VIVA), </a:t>
            </a:r>
            <a:r>
              <a:rPr kumimoji="0" lang="es-AR" sz="1400" b="1" i="1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NaCl</a:t>
            </a:r>
            <a:r>
              <a:rPr kumimoji="0" lang="es-AR" sz="1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 (SAL </a:t>
            </a:r>
            <a:r>
              <a:rPr kumimoji="0" lang="es-AR" sz="1400" b="1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Calibri"/>
                <a:cs typeface="Times New Roman"/>
              </a:rPr>
              <a:t>DE MESA)</a:t>
            </a:r>
            <a:endParaRPr kumimoji="0" lang="es-AR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Calibri"/>
              <a:cs typeface="Times New Roman"/>
            </a:endParaRPr>
          </a:p>
        </p:txBody>
      </p:sp>
      <p:sp>
        <p:nvSpPr>
          <p:cNvPr id="5" name="AutoShape 2" descr="Resultado de imagen para sa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6" name="AutoShape 4" descr="Resultado de imagen para sal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23838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3078" name="Picture 6" descr="Resultado de imagen para sal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7" y="3988170"/>
            <a:ext cx="3104993" cy="2068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Resultado de imagen para cal viv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61" y="3939995"/>
            <a:ext cx="2619375" cy="1743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75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 de texto 2"/>
          <p:cNvSpPr txBox="1">
            <a:spLocks noChangeArrowheads="1"/>
          </p:cNvSpPr>
          <p:nvPr/>
        </p:nvSpPr>
        <p:spPr bwMode="auto">
          <a:xfrm>
            <a:off x="1043608" y="1196752"/>
            <a:ext cx="7056784" cy="151216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AR" sz="1400" b="1" i="1" u="sng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TERNARIOS</a:t>
            </a:r>
            <a:r>
              <a:rPr lang="es-AR" sz="1400" i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: SON COMPUESTOS QUE RESULTAN DE LA COMBINACIÓN DE TRES CLASES DE ELEMENTOS.</a:t>
            </a:r>
            <a:endParaRPr lang="es-AR" sz="14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AR" sz="1400" i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Algunos ejemplos: , Ca(OH)</a:t>
            </a:r>
            <a:r>
              <a:rPr lang="es-AR" sz="1400" i="1" baseline="-25000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2</a:t>
            </a:r>
            <a:r>
              <a:rPr lang="es-AR" sz="1400" i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 (CAL APAGADA O HIDRATADA), </a:t>
            </a:r>
            <a:r>
              <a:rPr lang="es-AR" sz="1400" i="1" dirty="0" err="1">
                <a:solidFill>
                  <a:schemeClr val="tx1"/>
                </a:solidFill>
                <a:effectLst/>
                <a:ea typeface="Calibri"/>
                <a:cs typeface="Times New Roman"/>
              </a:rPr>
              <a:t>NaClO</a:t>
            </a:r>
            <a:r>
              <a:rPr lang="es-AR" sz="1400" i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 (</a:t>
            </a:r>
            <a:r>
              <a:rPr lang="es-AR" sz="1400" i="1" dirty="0" smtClean="0">
                <a:solidFill>
                  <a:schemeClr val="tx1"/>
                </a:solidFill>
                <a:effectLst/>
                <a:ea typeface="Calibri"/>
                <a:cs typeface="Times New Roman"/>
              </a:rPr>
              <a:t>HIPOCLOITO </a:t>
            </a:r>
            <a:r>
              <a:rPr lang="es-AR" sz="1400" i="1" dirty="0">
                <a:solidFill>
                  <a:schemeClr val="tx1"/>
                </a:solidFill>
                <a:effectLst/>
                <a:ea typeface="Calibri"/>
                <a:cs typeface="Times New Roman"/>
              </a:rPr>
              <a:t>DE SODIO), ETC.</a:t>
            </a:r>
            <a:endParaRPr lang="es-AR" sz="1400" dirty="0">
              <a:solidFill>
                <a:schemeClr val="tx1"/>
              </a:solidFill>
              <a:effectLst/>
              <a:ea typeface="Calibri"/>
              <a:cs typeface="Times New Roman"/>
            </a:endParaRPr>
          </a:p>
        </p:txBody>
      </p:sp>
      <p:pic>
        <p:nvPicPr>
          <p:cNvPr id="4098" name="Picture 2" descr="Resultado de imagen para LAVANDIN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888" y="3212975"/>
            <a:ext cx="26670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para CAL APAGAD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2" y="3589213"/>
            <a:ext cx="2390775" cy="191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9768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"/>
          <p:cNvSpPr txBox="1">
            <a:spLocks noChangeArrowheads="1"/>
          </p:cNvSpPr>
          <p:nvPr/>
        </p:nvSpPr>
        <p:spPr bwMode="auto">
          <a:xfrm>
            <a:off x="899592" y="980728"/>
            <a:ext cx="7056784" cy="191412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AR" sz="1400" b="1" i="1" u="sng" dirty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CUATERNARIOS</a:t>
            </a:r>
            <a:r>
              <a:rPr lang="es-AR" sz="1400" i="1" dirty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: SON COMPUESTOS FORMADOS POR CUATRO CLASES DE ELEMENTOS; POR TAL RAZÓN EN SUS FÓRMULAS INTERVENDRÁN TAN SOLO DOS SÍMBOLOS DIFERENTES.</a:t>
            </a:r>
            <a:endParaRPr lang="es-AR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s-AR" sz="1400" i="1" dirty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Algunos ejemplos: NaHCO</a:t>
            </a:r>
            <a:r>
              <a:rPr lang="es-AR" sz="1400" i="1" baseline="-25000" dirty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3 </a:t>
            </a:r>
            <a:r>
              <a:rPr lang="es-AR" sz="1400" i="1" dirty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(bicarbonato de sodio), </a:t>
            </a:r>
            <a:r>
              <a:rPr lang="es-AR" sz="1400" i="1" dirty="0" smtClean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Fe(OH)S </a:t>
            </a:r>
            <a:r>
              <a:rPr lang="es-AR" sz="1400" i="1" dirty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(sal de sulfuro </a:t>
            </a:r>
            <a:r>
              <a:rPr lang="es-AR" sz="1400" i="1" dirty="0" smtClean="0">
                <a:solidFill>
                  <a:schemeClr val="tx1"/>
                </a:solidFill>
                <a:latin typeface="Century Gothic"/>
                <a:ea typeface="Calibri"/>
                <a:cs typeface="Times New Roman"/>
              </a:rPr>
              <a:t>BÁSICO </a:t>
            </a:r>
            <a:r>
              <a:rPr lang="es-AR" sz="1400" i="1" dirty="0" smtClean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 </a:t>
            </a:r>
            <a:r>
              <a:rPr lang="es-AR" sz="1400" i="1" dirty="0">
                <a:solidFill>
                  <a:schemeClr val="tx1"/>
                </a:solidFill>
                <a:effectLst/>
                <a:latin typeface="Century Gothic"/>
                <a:ea typeface="Calibri"/>
                <a:cs typeface="Times New Roman"/>
              </a:rPr>
              <a:t>férrico.</a:t>
            </a:r>
            <a:endParaRPr lang="es-AR" sz="1400" dirty="0">
              <a:solidFill>
                <a:schemeClr val="tx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4" name="Picture 4" descr="Resultado de imagen para BICARBONATO DE SOD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375640"/>
            <a:ext cx="5715000" cy="1952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7297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dirty="0" smtClean="0"/>
              <a:t>¿Qué es la atomicidad?</a:t>
            </a:r>
            <a:endParaRPr lang="es-AR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683568" y="2276872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dirty="0" smtClean="0"/>
              <a:t>Se define como </a:t>
            </a:r>
            <a:r>
              <a:rPr lang="es-AR" b="1" u="sng" dirty="0" smtClean="0"/>
              <a:t>atomicidad</a:t>
            </a:r>
            <a:r>
              <a:rPr lang="es-AR" dirty="0" smtClean="0"/>
              <a:t> de una molécula a la cantidad de átomos que la forma, cualquiera sean éstos. 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Se indican con subíndices colocados debajo del símbolo de los elementos que constituyen la sustancia en cuestión .</a:t>
            </a:r>
          </a:p>
          <a:p>
            <a:pPr>
              <a:lnSpc>
                <a:spcPct val="150000"/>
              </a:lnSpc>
            </a:pPr>
            <a:r>
              <a:rPr lang="es-AR" dirty="0" smtClean="0"/>
              <a:t>Además, según la clase de átomos que constituyen las moléculas, éstas pueden ser: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Homoatómicas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(igual clase de átomos)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Heteroatómicas</a:t>
            </a:r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(distinta clase de átomos.</a:t>
            </a:r>
          </a:p>
        </p:txBody>
      </p:sp>
    </p:spTree>
    <p:extLst>
      <p:ext uri="{BB962C8B-B14F-4D97-AF65-F5344CB8AC3E}">
        <p14:creationId xmlns:p14="http://schemas.microsoft.com/office/powerpoint/2010/main" val="196689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</a:t>
            </a:r>
            <a:r>
              <a:rPr lang="es-AR" dirty="0" smtClean="0"/>
              <a:t>jemplos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755576" y="2551837"/>
            <a:ext cx="74168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/>
              <a:t>Ejemplos: O</a:t>
            </a:r>
            <a:r>
              <a:rPr lang="es-AR" b="1" baseline="-25000" dirty="0"/>
              <a:t>3 </a:t>
            </a:r>
            <a:r>
              <a:rPr lang="es-AR" b="1" dirty="0"/>
              <a:t> ozono…molécula </a:t>
            </a:r>
            <a:r>
              <a:rPr lang="es-AR" b="1" dirty="0" err="1"/>
              <a:t>homoatómica</a:t>
            </a:r>
            <a:r>
              <a:rPr lang="es-AR" b="1" dirty="0"/>
              <a:t> (solo contiene </a:t>
            </a:r>
            <a:r>
              <a:rPr lang="es-AR" b="1" dirty="0" err="1"/>
              <a:t>atómos</a:t>
            </a:r>
            <a:r>
              <a:rPr lang="es-AR" b="1" dirty="0"/>
              <a:t> de O</a:t>
            </a:r>
            <a:r>
              <a:rPr lang="es-AR" b="1" baseline="-25000" dirty="0"/>
              <a:t>2</a:t>
            </a:r>
            <a:r>
              <a:rPr lang="es-AR" b="1" dirty="0"/>
              <a:t> y triatómica( contiene 3 átomos</a:t>
            </a:r>
            <a:r>
              <a:rPr lang="es-AR" b="1" dirty="0" smtClean="0"/>
              <a:t>).</a:t>
            </a:r>
          </a:p>
          <a:p>
            <a:pPr>
              <a:lnSpc>
                <a:spcPct val="150000"/>
              </a:lnSpc>
            </a:pPr>
            <a:endParaRPr lang="es-AR" b="1" baseline="-25000" dirty="0"/>
          </a:p>
          <a:p>
            <a:pPr>
              <a:lnSpc>
                <a:spcPct val="150000"/>
              </a:lnSpc>
            </a:pPr>
            <a:r>
              <a:rPr lang="es-AR" b="1" dirty="0" smtClean="0"/>
              <a:t>HNO3 ácido nítrico…molécula </a:t>
            </a:r>
            <a:r>
              <a:rPr lang="es-AR" b="1" dirty="0" err="1" smtClean="0"/>
              <a:t>heteroatómica</a:t>
            </a:r>
            <a:r>
              <a:rPr lang="es-AR" b="1" dirty="0" smtClean="0"/>
              <a:t> (contiene distintos </a:t>
            </a:r>
            <a:r>
              <a:rPr lang="es-AR" b="1" dirty="0" err="1" smtClean="0"/>
              <a:t>atomos</a:t>
            </a:r>
            <a:r>
              <a:rPr lang="es-AR" b="1" dirty="0" smtClean="0"/>
              <a:t> N, O,H)  y </a:t>
            </a:r>
            <a:r>
              <a:rPr lang="es-AR" b="1" dirty="0" err="1" smtClean="0"/>
              <a:t>pentatómica</a:t>
            </a:r>
            <a:r>
              <a:rPr lang="es-AR" b="1" dirty="0" smtClean="0"/>
              <a:t>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126922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 smtClean="0"/>
              <a:t>Electronegatividad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539552" y="2348880"/>
            <a:ext cx="8280920" cy="424731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AR" b="1" dirty="0" smtClean="0"/>
              <a:t>La electronegatividad (EN) de un átomo de un elemento se define como la capacidad relativa de ese átomo de atraer hacia si los electrones de un enlace químico con otro átomo.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 smtClean="0"/>
              <a:t>Se mide en la escala numérica comprendida entre 0 y 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 smtClean="0"/>
              <a:t>Los elementos ubicados en el lado derecho de la T. P. son en general, más electronegativos que los del lado izquierdo.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 smtClean="0"/>
              <a:t>TODOS los metales tienen valores de electronegatividad inferiores a 2, mientras que los no metálicos tienen valores superiores a 2.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AR" dirty="0" smtClean="0"/>
              <a:t>LOS MÁS ELECTRONEGATIVOS SON EL </a:t>
            </a:r>
            <a:r>
              <a:rPr lang="es-AR" b="1" dirty="0" smtClean="0"/>
              <a:t>F y el O</a:t>
            </a:r>
            <a:r>
              <a:rPr lang="es-AR" b="1" baseline="-25000" dirty="0" smtClean="0"/>
              <a:t>2</a:t>
            </a:r>
            <a:r>
              <a:rPr lang="es-AR" dirty="0" smtClean="0"/>
              <a:t>, mientras que el menos electronegativo es el </a:t>
            </a:r>
            <a:r>
              <a:rPr lang="es-AR" b="1" dirty="0" smtClean="0"/>
              <a:t>Cs</a:t>
            </a:r>
            <a:r>
              <a:rPr lang="es-AR" dirty="0" smtClean="0"/>
              <a:t> (cesio).</a:t>
            </a:r>
            <a:endParaRPr lang="es-AR" baseline="-25000" dirty="0"/>
          </a:p>
        </p:txBody>
      </p:sp>
    </p:spTree>
    <p:extLst>
      <p:ext uri="{BB962C8B-B14F-4D97-AF65-F5344CB8AC3E}">
        <p14:creationId xmlns:p14="http://schemas.microsoft.com/office/powerpoint/2010/main" val="28769625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sultado de imagen para electronegatividad de los elementos como aumen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1438" y="-1690688"/>
            <a:ext cx="4552950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028" name="Picture 4" descr="Resultado de imagen para electronegatividad de los elementos como aumen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304213" cy="473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962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3564197"/>
            <a:ext cx="7024744" cy="2655168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Usaremos la EN para asignar los signos de cargas (+ y -) de los átomos en una molécula o </a:t>
            </a:r>
            <a:r>
              <a:rPr lang="es-AR" dirty="0" err="1" smtClean="0">
                <a:solidFill>
                  <a:schemeClr val="tx1"/>
                </a:solidFill>
              </a:rPr>
              <a:t>ión</a:t>
            </a:r>
            <a:r>
              <a:rPr lang="es-AR" dirty="0" smtClean="0">
                <a:solidFill>
                  <a:schemeClr val="tx1"/>
                </a:solidFill>
              </a:rPr>
              <a:t>.</a:t>
            </a:r>
            <a:endParaRPr lang="es-AR" dirty="0">
              <a:solidFill>
                <a:schemeClr val="tx1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48680"/>
            <a:ext cx="2704264" cy="304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936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Estado de oxidación o número de oxidación</a:t>
            </a:r>
            <a:endParaRPr lang="es-AR" dirty="0"/>
          </a:p>
        </p:txBody>
      </p:sp>
      <p:sp>
        <p:nvSpPr>
          <p:cNvPr id="3" name="2 CuadroTexto"/>
          <p:cNvSpPr txBox="1"/>
          <p:nvPr/>
        </p:nvSpPr>
        <p:spPr>
          <a:xfrm>
            <a:off x="251520" y="2636912"/>
            <a:ext cx="8784976" cy="378565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AR" sz="3200" b="1" dirty="0" smtClean="0"/>
              <a:t>Es equivalente a su capacidad de combinación con un signo + </a:t>
            </a:r>
            <a:r>
              <a:rPr lang="es-AR" sz="3200" b="1" dirty="0" err="1" smtClean="0"/>
              <a:t>ó</a:t>
            </a:r>
            <a:r>
              <a:rPr lang="es-AR" sz="3200" b="1" dirty="0" smtClean="0"/>
              <a:t> -; el que sea uno u otro dependerá si el elemento en cuestión es el menos o más electronegativo de los dos.</a:t>
            </a:r>
            <a:endParaRPr lang="es-AR" sz="3200" b="1" dirty="0"/>
          </a:p>
        </p:txBody>
      </p:sp>
    </p:spTree>
    <p:extLst>
      <p:ext uri="{BB962C8B-B14F-4D97-AF65-F5344CB8AC3E}">
        <p14:creationId xmlns:p14="http://schemas.microsoft.com/office/powerpoint/2010/main" val="368858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83610" y="908720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/>
              <a:t>NOMENCLATURA DE LOS ELEMENTOS Y SÍMBOLOS QUÍMICOS</a:t>
            </a:r>
            <a:endParaRPr lang="es-ES" sz="20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70468" y="2132856"/>
            <a:ext cx="7560840" cy="41549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1600" dirty="0" smtClean="0"/>
              <a:t>Los elementos químicos son sustancias fundamentales de las cuales se compone la materia. El nombre con el cual se designa a cada elemento químico depende de distintos factores: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75000"/>
                  </a:schemeClr>
                </a:solidFill>
              </a:rPr>
              <a:t>Los primeros descubiertos poseen nombres derivados de palabras griegas o latinas que hacen referencia a alguna propiedad característica del elemento. Por ejemplo Hidrogeno (engendrador de agua), Calcio, que se encuentra en la cal.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>
                <a:solidFill>
                  <a:schemeClr val="bg2">
                    <a:lumMod val="50000"/>
                  </a:schemeClr>
                </a:solidFill>
              </a:rPr>
              <a:t>Los elementos descubiertos posteriormente recibieron el nombre en homenaje a famosas personalidades como el Curio (esposos Curie), Nobelio (Nobel).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b="1" dirty="0" smtClean="0">
                <a:solidFill>
                  <a:srgbClr val="FFFF00"/>
                </a:solidFill>
              </a:rPr>
              <a:t>Con criterio geográfico como el Francio (Francia), Polonio (Polonia).</a:t>
            </a:r>
            <a:endParaRPr lang="es-E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8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dirty="0" smtClean="0"/>
              <a:t>Reglas para asignar el estado de oxidación</a:t>
            </a:r>
            <a:endParaRPr lang="es-AR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39552" y="2348880"/>
            <a:ext cx="8117928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Todo elemento en estado libre o no combinado presenta estado de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oxidación cero (0).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Ejemplos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Número de oxidación del argón,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Ar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    0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Número de oxidación  del hierro,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Fe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 0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Número de oxidación del calcio,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Ca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    0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Número de oxidación del Hidrógeno,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 H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: 0</a:t>
            </a:r>
          </a:p>
        </p:txBody>
      </p:sp>
    </p:spTree>
    <p:extLst>
      <p:ext uri="{BB962C8B-B14F-4D97-AF65-F5344CB8AC3E}">
        <p14:creationId xmlns:p14="http://schemas.microsoft.com/office/powerpoint/2010/main" val="34388002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9552" y="2348880"/>
            <a:ext cx="846417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2) El número de oxidación de un ion monoatómico es igual a la carga del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s-AR" altLang="es-A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ión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ion potasio,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K</a:t>
            </a:r>
            <a:r>
              <a:rPr kumimoji="0" lang="es-AR" altLang="es-A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+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     +1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 ion bario,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Ba</a:t>
            </a:r>
            <a:r>
              <a:rPr kumimoji="0" lang="es-AR" altLang="es-A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+2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 +2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ion aluminio,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Al</a:t>
            </a:r>
            <a:r>
              <a:rPr kumimoji="0" lang="es-AR" altLang="es-A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+3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+3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351" y="764704"/>
            <a:ext cx="6456224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174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95536" y="2082914"/>
            <a:ext cx="8398453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3) El número de oxidación del hidrógeno en todos sus compuestos  es +1,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excepto en los hidruros (combinaciones metal - hidrógeno), en  los que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presenta estado de oxidación -1.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Ejemplos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hidrogeno en  </a:t>
            </a:r>
            <a:r>
              <a:rPr kumimoji="0" lang="es-AR" altLang="es-A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HCl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         +1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hidrógeno en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H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       +1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hidrógeno en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6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H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12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6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:        +1</a:t>
            </a:r>
          </a:p>
          <a:p>
            <a:pPr marL="285750" marR="0" lvl="0" indent="-28575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hidrógeno en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CaH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       </a:t>
            </a:r>
            <a:r>
              <a:rPr lang="es-AR" altLang="es-AR" dirty="0">
                <a:cs typeface="Arial" pitchFamily="34" charset="0"/>
              </a:rPr>
              <a:t> 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50" y="692696"/>
            <a:ext cx="6456224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56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763470" y="2276872"/>
            <a:ext cx="763284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b="1" dirty="0">
                <a:cs typeface="Arial" pitchFamily="34" charset="0"/>
              </a:rPr>
              <a:t>4)</a:t>
            </a:r>
            <a:r>
              <a:rPr lang="es-AR" altLang="es-AR" dirty="0">
                <a:cs typeface="Arial" pitchFamily="34" charset="0"/>
              </a:rPr>
              <a:t> </a:t>
            </a:r>
            <a:r>
              <a:rPr lang="es-AR" altLang="es-AR" b="1" dirty="0">
                <a:cs typeface="Arial" pitchFamily="34" charset="0"/>
              </a:rPr>
              <a:t>El número de oxidación del oxígeno es  -2. Excepto en los peróxidos, </a:t>
            </a:r>
            <a:r>
              <a:rPr lang="es-AR" altLang="es-AR" b="1" dirty="0" smtClean="0">
                <a:cs typeface="Arial" pitchFamily="34" charset="0"/>
              </a:rPr>
              <a:t>en </a:t>
            </a:r>
            <a:r>
              <a:rPr lang="es-AR" altLang="es-AR" b="1" dirty="0">
                <a:cs typeface="Arial" pitchFamily="34" charset="0"/>
              </a:rPr>
              <a:t>donde tiene estado de oxidación -1 y </a:t>
            </a:r>
            <a:r>
              <a:rPr lang="es-AR" altLang="es-AR" b="1" dirty="0" smtClean="0">
                <a:cs typeface="Arial" pitchFamily="34" charset="0"/>
              </a:rPr>
              <a:t>en el</a:t>
            </a:r>
            <a:r>
              <a:rPr lang="es-AR" altLang="es-AR" b="1" dirty="0">
                <a:cs typeface="Arial" pitchFamily="34" charset="0"/>
              </a:rPr>
              <a:t>  </a:t>
            </a:r>
            <a:r>
              <a:rPr lang="es-AR" altLang="es-AR" b="1" dirty="0" err="1">
                <a:cs typeface="Arial" pitchFamily="34" charset="0"/>
              </a:rPr>
              <a:t>difluoruro</a:t>
            </a:r>
            <a:r>
              <a:rPr lang="es-AR" altLang="es-AR" b="1" dirty="0">
                <a:cs typeface="Arial" pitchFamily="34" charset="0"/>
              </a:rPr>
              <a:t> de </a:t>
            </a:r>
            <a:r>
              <a:rPr lang="es-AR" altLang="es-AR" b="1" dirty="0" smtClean="0">
                <a:cs typeface="Arial" pitchFamily="34" charset="0"/>
              </a:rPr>
              <a:t>oxígeno, OF</a:t>
            </a:r>
            <a:r>
              <a:rPr lang="es-AR" altLang="es-AR" b="1" baseline="-30000" dirty="0" smtClean="0">
                <a:cs typeface="Arial" pitchFamily="34" charset="0"/>
              </a:rPr>
              <a:t>2</a:t>
            </a:r>
            <a:r>
              <a:rPr lang="es-AR" altLang="es-AR" b="1" dirty="0">
                <a:cs typeface="Arial" pitchFamily="34" charset="0"/>
              </a:rPr>
              <a:t>  con estado de oxidación  +2.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AR" altLang="es-AR" dirty="0"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AR" altLang="es-AR" b="1" u="sng" dirty="0">
                <a:cs typeface="Arial" pitchFamily="34" charset="0"/>
              </a:rPr>
              <a:t>Ejemplos</a:t>
            </a:r>
            <a:r>
              <a:rPr lang="es-AR" altLang="es-AR" dirty="0">
                <a:cs typeface="Arial" pitchFamily="34" charset="0"/>
              </a:rPr>
              <a:t>: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AR" altLang="es-AR" dirty="0">
                <a:cs typeface="Arial" pitchFamily="34" charset="0"/>
              </a:rPr>
              <a:t>Número de oxidación del oxígeno en </a:t>
            </a:r>
            <a:r>
              <a:rPr lang="es-AR" altLang="es-AR" b="1" dirty="0">
                <a:cs typeface="Arial" pitchFamily="34" charset="0"/>
              </a:rPr>
              <a:t>HNO</a:t>
            </a:r>
            <a:r>
              <a:rPr lang="es-AR" altLang="es-AR" b="1" baseline="-30000" dirty="0">
                <a:cs typeface="Arial" pitchFamily="34" charset="0"/>
              </a:rPr>
              <a:t>3</a:t>
            </a:r>
            <a:r>
              <a:rPr lang="es-AR" altLang="es-AR" b="1" dirty="0">
                <a:cs typeface="Arial" pitchFamily="34" charset="0"/>
              </a:rPr>
              <a:t> </a:t>
            </a:r>
            <a:r>
              <a:rPr lang="es-AR" altLang="es-AR" dirty="0">
                <a:cs typeface="Arial" pitchFamily="34" charset="0"/>
              </a:rPr>
              <a:t>   -2</a:t>
            </a:r>
          </a:p>
          <a:p>
            <a:pPr marL="285750" lvl="0" indent="-28575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s-AR" altLang="es-AR" dirty="0">
                <a:cs typeface="Arial" pitchFamily="34" charset="0"/>
              </a:rPr>
              <a:t>Número de oxidación del oxígeno en </a:t>
            </a:r>
            <a:r>
              <a:rPr lang="es-AR" altLang="es-AR" b="1" dirty="0">
                <a:cs typeface="Arial" pitchFamily="34" charset="0"/>
              </a:rPr>
              <a:t>CO</a:t>
            </a:r>
            <a:r>
              <a:rPr lang="es-AR" altLang="es-AR" dirty="0">
                <a:cs typeface="Arial" pitchFamily="34" charset="0"/>
              </a:rPr>
              <a:t>:      </a:t>
            </a:r>
            <a:r>
              <a:rPr lang="es-AR" altLang="es-AR" dirty="0" smtClean="0">
                <a:cs typeface="Arial" pitchFamily="34" charset="0"/>
              </a:rPr>
              <a:t>-</a:t>
            </a:r>
            <a:r>
              <a:rPr lang="es-AR" altLang="es-AR" dirty="0">
                <a:cs typeface="Arial" pitchFamily="34" charset="0"/>
              </a:rPr>
              <a:t>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764704"/>
            <a:ext cx="6456224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0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76872"/>
            <a:ext cx="8272989" cy="315800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764704"/>
            <a:ext cx="6456224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88173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1560" y="559714"/>
            <a:ext cx="787106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6) El número de oxidación de los metales alcalinos (grupo IA)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en todos sus compuestos es  +1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Ejemplos: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sodio en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Na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O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       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sodio en 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Na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  +1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AR" altLang="es-AR" dirty="0"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7) El número de oxidación de los metales alcalinotérreos (grupo IIA)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en todos sus compuestos es +2.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Ejemplos: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magnesio en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Mg (OH)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 +2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calcio en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CaCl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2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             </a:t>
            </a:r>
            <a:r>
              <a:rPr lang="es-AR" altLang="es-AR" dirty="0">
                <a:cs typeface="Arial" pitchFamily="34" charset="0"/>
              </a:rPr>
              <a:t> </a:t>
            </a:r>
            <a:r>
              <a:rPr lang="es-AR" altLang="es-AR" dirty="0" smtClean="0">
                <a:cs typeface="Arial" pitchFamily="34" charset="0"/>
              </a:rPr>
              <a:t> 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  +2</a:t>
            </a:r>
          </a:p>
        </p:txBody>
      </p:sp>
    </p:spTree>
    <p:extLst>
      <p:ext uri="{BB962C8B-B14F-4D97-AF65-F5344CB8AC3E}">
        <p14:creationId xmlns:p14="http://schemas.microsoft.com/office/powerpoint/2010/main" val="3581999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67544" y="764704"/>
            <a:ext cx="8542723" cy="590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8) El número de oxidación de los halógenos (grupo VII) en sus compuestos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metálicos binarios es -1 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Ejemplos: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flúor en KF:         </a:t>
            </a:r>
            <a:r>
              <a:rPr lang="es-AR" altLang="es-AR" dirty="0">
                <a:cs typeface="Arial" pitchFamily="34" charset="0"/>
              </a:rPr>
              <a:t> 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  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bromo en </a:t>
            </a:r>
            <a:r>
              <a:rPr kumimoji="0" lang="es-AR" altLang="es-A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NaB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 </a:t>
            </a:r>
            <a:r>
              <a:rPr lang="es-AR" altLang="es-AR" dirty="0">
                <a:cs typeface="Arial" pitchFamily="34" charset="0"/>
              </a:rPr>
              <a:t> 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   -1 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Número de oxidación del cloro en </a:t>
            </a:r>
            <a:r>
              <a:rPr kumimoji="0" lang="es-AR" altLang="es-AR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NaCl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:  </a:t>
            </a:r>
            <a:r>
              <a:rPr kumimoji="0" lang="es-AR" altLang="es-AR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   </a:t>
            </a: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-1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9) La suma de los números de oxidación de todos los átomos de un </a:t>
            </a:r>
            <a:r>
              <a:rPr kumimoji="0" lang="es-AR" altLang="es-A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ión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poliatómico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es igual a la carga  del ion.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Ejemplos: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AR" altLang="es-A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PO</a:t>
            </a:r>
            <a:r>
              <a:rPr kumimoji="0" lang="es-AR" altLang="es-AR" sz="1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4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 </a:t>
            </a:r>
            <a:r>
              <a:rPr kumimoji="0" lang="es-AR" altLang="es-A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3-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En este ejercicio se asigna +5 al fosforo y -2 al oxígeno.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Como hay cuatro oxígenos el total de cargas negativas para el oxígeno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es -8</a:t>
            </a:r>
            <a:r>
              <a:rPr kumimoji="0" lang="es-AR" altLang="es-A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.Realizando la suma algebraica tenemos: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+ 5 + 4 </a:t>
            </a:r>
            <a:r>
              <a:rPr kumimoji="0" lang="es-AR" altLang="es-AR" sz="1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 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x (-2)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+5 – 8 = -3</a:t>
            </a:r>
            <a:r>
              <a:rPr lang="es-AR" altLang="es-AR" dirty="0">
                <a:cs typeface="Arial" pitchFamily="34" charset="0"/>
              </a:rPr>
              <a:t> </a:t>
            </a:r>
            <a:r>
              <a:rPr lang="es-AR" altLang="es-AR" dirty="0" smtClean="0">
                <a:cs typeface="Arial" pitchFamily="34" charset="0"/>
              </a:rPr>
              <a:t>      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Como observamos el resultado de la suma algebraica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es igual</a:t>
            </a:r>
            <a:r>
              <a:rPr kumimoji="0" lang="es-AR" altLang="es-AR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r>
              <a:rPr kumimoji="0" lang="es-AR" altLang="es-A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a la carga del ion.</a:t>
            </a:r>
            <a:endParaRPr kumimoji="0" lang="es-AR" altLang="es-A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999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83568" y="2060848"/>
            <a:ext cx="7843580" cy="45243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Cada uno de los elementos tiene un símbolo, el cual es la abreviatura del nombre aceptado internacionalmente. La primera letra es en mayúsculas, por ejemplo Carbono </a:t>
            </a:r>
            <a:r>
              <a:rPr lang="es-ES" sz="1600" b="1" dirty="0" smtClean="0"/>
              <a:t>C.</a:t>
            </a:r>
            <a:endParaRPr lang="es-ES" sz="1600" dirty="0" smtClean="0"/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smtClean="0"/>
              <a:t>Cuando dos elementos comienzan con la misma letra, se usan dos letras para el símbolo. La primera en mayúscula y la segunda en minúscula. Por ejemplo </a:t>
            </a:r>
            <a:r>
              <a:rPr lang="es-ES" sz="1600" b="1" dirty="0" smtClean="0"/>
              <a:t>Ca</a:t>
            </a:r>
            <a:r>
              <a:rPr lang="es-ES" sz="1600" dirty="0" smtClean="0"/>
              <a:t> (Calcio), </a:t>
            </a:r>
            <a:r>
              <a:rPr lang="es-ES" sz="1600" b="1" dirty="0" smtClean="0"/>
              <a:t>Cu</a:t>
            </a:r>
            <a:r>
              <a:rPr lang="es-ES" sz="1600" dirty="0" smtClean="0"/>
              <a:t> (Cobre).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/>
              <a:t> L</a:t>
            </a:r>
            <a:r>
              <a:rPr lang="es-ES" sz="1600" dirty="0" smtClean="0"/>
              <a:t>os últimos elementos sintetizados se les asignó un símbolo químico de tres letras, que representa un número. Se usan prefijos derivados del latín para indicar cada dígito. Por ejemplo: </a:t>
            </a:r>
            <a:r>
              <a:rPr lang="es-ES" sz="1600" dirty="0" err="1" smtClean="0"/>
              <a:t>Unniloctium</a:t>
            </a:r>
            <a:r>
              <a:rPr lang="es-ES" sz="1600" dirty="0" smtClean="0"/>
              <a:t> (</a:t>
            </a:r>
            <a:r>
              <a:rPr lang="es-ES" sz="1600" b="1" dirty="0" smtClean="0"/>
              <a:t>Uno</a:t>
            </a:r>
            <a:r>
              <a:rPr lang="es-ES" sz="1600" dirty="0" smtClean="0"/>
              <a:t>) cuyo significado es 108.</a:t>
            </a:r>
          </a:p>
          <a:p>
            <a:pPr algn="just">
              <a:lnSpc>
                <a:spcPct val="150000"/>
              </a:lnSpc>
            </a:pPr>
            <a:endParaRPr lang="es-ES" sz="1600" b="1" dirty="0" smtClean="0"/>
          </a:p>
          <a:p>
            <a:pPr algn="just">
              <a:lnSpc>
                <a:spcPct val="150000"/>
              </a:lnSpc>
            </a:pPr>
            <a:endParaRPr lang="es-ES" sz="1600" b="1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71600" y="764704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 smtClean="0"/>
              <a:t>NOMENCLATURA DE LOS ELEMENTOS Y SÍMBOLOS QUÍMICOS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40601594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I.U.P.A.C</a:t>
            </a:r>
            <a:endParaRPr lang="es-ES" dirty="0"/>
          </a:p>
        </p:txBody>
      </p:sp>
      <p:sp>
        <p:nvSpPr>
          <p:cNvPr id="3" name="2 CuadroTexto"/>
          <p:cNvSpPr txBox="1"/>
          <p:nvPr/>
        </p:nvSpPr>
        <p:spPr>
          <a:xfrm>
            <a:off x="1358458" y="2492896"/>
            <a:ext cx="6192688" cy="646331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INTERNATIONAL UNION OF PURE APLLIED CHEMISTRY  Unión Internacional de Química Pura y Aplicada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158605" y="357301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1600" dirty="0" smtClean="0"/>
              <a:t>En junio de 2016 se ha dado ha conocer el nombre de 4 elementos químicos recientemente incorporados a la tabla periódica: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err="1" smtClean="0"/>
              <a:t>Nihonium</a:t>
            </a:r>
            <a:r>
              <a:rPr lang="es-ES" sz="1600" dirty="0" smtClean="0"/>
              <a:t> (</a:t>
            </a:r>
            <a:r>
              <a:rPr lang="es-ES" sz="1600" dirty="0" err="1" smtClean="0"/>
              <a:t>Nh</a:t>
            </a:r>
            <a:r>
              <a:rPr lang="es-ES" sz="1600" dirty="0" smtClean="0"/>
              <a:t>)…elemento 113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err="1" smtClean="0"/>
              <a:t>Moscovium</a:t>
            </a:r>
            <a:r>
              <a:rPr lang="es-ES" sz="1600" dirty="0" smtClean="0"/>
              <a:t>  (Mc)…elemento 115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err="1" smtClean="0"/>
              <a:t>Tennessine</a:t>
            </a:r>
            <a:r>
              <a:rPr lang="es-ES" sz="1600" dirty="0" smtClean="0"/>
              <a:t> (</a:t>
            </a:r>
            <a:r>
              <a:rPr lang="es-ES" sz="1600" dirty="0" err="1" smtClean="0"/>
              <a:t>Ts</a:t>
            </a:r>
            <a:r>
              <a:rPr lang="es-ES" sz="1600" dirty="0" smtClean="0"/>
              <a:t>) …elemento 117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sz="1600" dirty="0" err="1" smtClean="0"/>
              <a:t>Oganesson</a:t>
            </a:r>
            <a:r>
              <a:rPr lang="es-ES" sz="1600" dirty="0" smtClean="0"/>
              <a:t> (</a:t>
            </a:r>
            <a:r>
              <a:rPr lang="es-ES" sz="1600" dirty="0" err="1" smtClean="0"/>
              <a:t>Og</a:t>
            </a:r>
            <a:r>
              <a:rPr lang="es-ES" sz="1600" dirty="0" smtClean="0"/>
              <a:t>)…elemento 118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s-ES" sz="1600" dirty="0" smtClean="0"/>
          </a:p>
          <a:p>
            <a:pPr algn="just">
              <a:lnSpc>
                <a:spcPct val="150000"/>
              </a:lnSpc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2783554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800" b="1" dirty="0" smtClean="0"/>
              <a:t>Clasificación de los elementos químicos. Tabla Periódica</a:t>
            </a:r>
            <a:endParaRPr lang="es-ES" sz="28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27584" y="2348880"/>
            <a:ext cx="7632848" cy="1754326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b="1" dirty="0" smtClean="0"/>
              <a:t>Contiene 112 elementos ordenados según el número atómico creciente, en 18 columnas (líneas verticales) que definen las ¨familias o grupos¨ y en 7 filas o líneas horizontales que se conocen como ¨períodos¨.</a:t>
            </a:r>
            <a:endParaRPr lang="es-ES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2891466" y="4293096"/>
            <a:ext cx="3096344" cy="11121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b="1" dirty="0" smtClean="0"/>
              <a:t>Períodos            filas</a:t>
            </a:r>
          </a:p>
          <a:p>
            <a:pPr>
              <a:lnSpc>
                <a:spcPct val="200000"/>
              </a:lnSpc>
            </a:pPr>
            <a:r>
              <a:rPr lang="es-ES" b="1" dirty="0" smtClean="0"/>
              <a:t>Grupo         columnas</a:t>
            </a:r>
            <a:endParaRPr lang="es-ES" b="1" dirty="0"/>
          </a:p>
        </p:txBody>
      </p:sp>
      <p:cxnSp>
        <p:nvCxnSpPr>
          <p:cNvPr id="6" name="5 Conector recto de flecha"/>
          <p:cNvCxnSpPr/>
          <p:nvPr/>
        </p:nvCxnSpPr>
        <p:spPr>
          <a:xfrm>
            <a:off x="3827570" y="5301208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4007590" y="4643363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791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GRUPOS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971600" y="2132856"/>
            <a:ext cx="7416824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La numeración de los grupos se realiza de izquierda a derecha y se indica con números romanos, subdivididos en A y B. Actualmente la IUPAC ha establecido suprimir los números romanos y utilizar del 1 al 18.</a:t>
            </a:r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just">
              <a:lnSpc>
                <a:spcPct val="150000"/>
              </a:lnSpc>
            </a:pPr>
            <a:endParaRPr lang="es-ES" dirty="0" smtClean="0"/>
          </a:p>
          <a:p>
            <a:pPr algn="ctr">
              <a:lnSpc>
                <a:spcPct val="150000"/>
              </a:lnSpc>
            </a:pPr>
            <a:r>
              <a:rPr lang="es-ES" dirty="0"/>
              <a:t> </a:t>
            </a:r>
            <a:r>
              <a:rPr lang="es-ES" b="1" dirty="0" smtClean="0"/>
              <a:t>Los elementos de un mismo grupo tienen propiedades físicas y químicos similares.</a:t>
            </a:r>
            <a:endParaRPr lang="es-ES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61048"/>
            <a:ext cx="5364088" cy="10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08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1616" y="404664"/>
            <a:ext cx="7024744" cy="1143000"/>
          </a:xfrm>
        </p:spPr>
        <p:txBody>
          <a:bodyPr/>
          <a:lstStyle/>
          <a:p>
            <a:pPr algn="ctr"/>
            <a:r>
              <a:rPr lang="es-ES" b="1" dirty="0" smtClean="0"/>
              <a:t>PERÍODOS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755576" y="2276872"/>
            <a:ext cx="74168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 smtClean="0"/>
              <a:t>Los períodos se enumeran de arriba hacia abajo: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bg2">
                    <a:lumMod val="75000"/>
                  </a:schemeClr>
                </a:solidFill>
              </a:rPr>
              <a:t>Períodos cortos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El primer período tiene dos elementos,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/>
              <a:t>E</a:t>
            </a:r>
            <a:r>
              <a:rPr lang="es-ES" dirty="0" smtClean="0"/>
              <a:t>l segundo y tercero, con 8 elementos,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>
                <a:solidFill>
                  <a:schemeClr val="bg2">
                    <a:lumMod val="50000"/>
                  </a:schemeClr>
                </a:solidFill>
              </a:rPr>
              <a:t>Períodos largos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El cuarto y quinto con 18 elementos,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El sexto posee 32 elementos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s-ES" dirty="0" smtClean="0"/>
              <a:t>Y el último con capacidad para 32 está incompleto.</a:t>
            </a:r>
          </a:p>
          <a:p>
            <a:pPr algn="just">
              <a:lnSpc>
                <a:spcPct val="150000"/>
              </a:lnSpc>
            </a:pPr>
            <a:r>
              <a:rPr lang="es-ES" b="1" dirty="0" smtClean="0"/>
              <a:t>Los elementos que se encuentran en un mismo período tienen propiedades que cambian en forma progresiva a través de la tabla.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2387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AR" b="1" dirty="0" smtClean="0"/>
              <a:t>¿POR QUÉ SE LLAMA PERIÓDICA?</a:t>
            </a:r>
            <a:endParaRPr lang="es-AR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899592" y="2708920"/>
            <a:ext cx="7488832" cy="1477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AR" sz="2000" dirty="0" smtClean="0"/>
              <a:t>Se llama periódica por la periodicidad de las propiedades de los elementos, es decir regular repetición de las propiedades.</a:t>
            </a:r>
            <a:endParaRPr lang="es-AR" sz="2000" dirty="0"/>
          </a:p>
        </p:txBody>
      </p:sp>
      <p:pic>
        <p:nvPicPr>
          <p:cNvPr id="6146" name="Picture 2" descr="Resultado de imagen para pregun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216" y="3717032"/>
            <a:ext cx="2987452" cy="298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310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613088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es-AR" sz="2800" b="1" dirty="0" smtClean="0"/>
              <a:t>CLASIFICACIÓN DE LOS ELEMENTOS</a:t>
            </a:r>
            <a:endParaRPr lang="es-AR" sz="2800" b="1" dirty="0"/>
          </a:p>
        </p:txBody>
      </p:sp>
      <p:pic>
        <p:nvPicPr>
          <p:cNvPr id="1026" name="Picture 2" descr="Resultado de imagen para tabla periodica mud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8768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948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1311</TotalTime>
  <Words>1124</Words>
  <Application>Microsoft Office PowerPoint</Application>
  <PresentationFormat>Presentación en pantalla (4:3)</PresentationFormat>
  <Paragraphs>142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Times New Roman</vt:lpstr>
      <vt:lpstr>Wingdings</vt:lpstr>
      <vt:lpstr>Wingdings 3</vt:lpstr>
      <vt:lpstr>Sala de reuniones Ion</vt:lpstr>
      <vt:lpstr>Tabla Periódica de los Elementos</vt:lpstr>
      <vt:lpstr>NOMENCLATURA DE LOS ELEMENTOS Y SÍMBOLOS QUÍMICOS</vt:lpstr>
      <vt:lpstr>NOMENCLATURA DE LOS ELEMENTOS Y SÍMBOLOS QUÍMICOS</vt:lpstr>
      <vt:lpstr>I.U.P.A.C</vt:lpstr>
      <vt:lpstr>Clasificación de los elementos químicos. Tabla Periódica</vt:lpstr>
      <vt:lpstr>GRUPOS</vt:lpstr>
      <vt:lpstr>PERÍODOS</vt:lpstr>
      <vt:lpstr>¿POR QUÉ SE LLAMA PERIÓDICA?</vt:lpstr>
      <vt:lpstr>CLASIFICACIÓN DE LOS ELEMENTOS</vt:lpstr>
      <vt:lpstr>CLASIFICACIÓN DE LOS ELEMENTOS</vt:lpstr>
      <vt:lpstr>Compuestos Inorgánicos</vt:lpstr>
      <vt:lpstr>Presentación de PowerPoint</vt:lpstr>
      <vt:lpstr>Presentación de PowerPoint</vt:lpstr>
      <vt:lpstr>¿Qué es la atomicidad?</vt:lpstr>
      <vt:lpstr>Ejemplos</vt:lpstr>
      <vt:lpstr>Electronegatividad</vt:lpstr>
      <vt:lpstr>Presentación de PowerPoint</vt:lpstr>
      <vt:lpstr>Usaremos la EN para asignar los signos de cargas (+ y -) de los átomos en una molécula o ión.</vt:lpstr>
      <vt:lpstr>Estado de oxidación o número de oxidación</vt:lpstr>
      <vt:lpstr>Reglas para asignar el estado de oxidación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Tabla Periódica de los Elementos</dc:title>
  <dc:creator>Noe</dc:creator>
  <cp:lastModifiedBy>Full name</cp:lastModifiedBy>
  <cp:revision>39</cp:revision>
  <dcterms:created xsi:type="dcterms:W3CDTF">2017-08-23T19:12:45Z</dcterms:created>
  <dcterms:modified xsi:type="dcterms:W3CDTF">2021-06-14T21:15:43Z</dcterms:modified>
</cp:coreProperties>
</file>